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3">
  <p:sldMasterIdLst>
    <p:sldMasterId id="2147483648" r:id="rId1"/>
    <p:sldMasterId id="2147483660" r:id="rId2"/>
    <p:sldMasterId id="2147483672" r:id="rId3"/>
    <p:sldMasterId id="2147483696" r:id="rId4"/>
    <p:sldMasterId id="2147483711" r:id="rId5"/>
    <p:sldMasterId id="2147483726" r:id="rId6"/>
    <p:sldMasterId id="2147483738" r:id="rId7"/>
  </p:sldMasterIdLst>
  <p:notesMasterIdLst>
    <p:notesMasterId r:id="rId41"/>
  </p:notesMasterIdLst>
  <p:sldIdLst>
    <p:sldId id="432" r:id="rId8"/>
    <p:sldId id="433" r:id="rId9"/>
    <p:sldId id="438" r:id="rId10"/>
    <p:sldId id="439" r:id="rId11"/>
    <p:sldId id="442" r:id="rId12"/>
    <p:sldId id="494" r:id="rId13"/>
    <p:sldId id="495" r:id="rId14"/>
    <p:sldId id="443" r:id="rId15"/>
    <p:sldId id="444" r:id="rId16"/>
    <p:sldId id="517" r:id="rId17"/>
    <p:sldId id="518" r:id="rId18"/>
    <p:sldId id="485" r:id="rId19"/>
    <p:sldId id="445" r:id="rId20"/>
    <p:sldId id="520" r:id="rId21"/>
    <p:sldId id="467" r:id="rId22"/>
    <p:sldId id="468" r:id="rId23"/>
    <p:sldId id="471" r:id="rId24"/>
    <p:sldId id="508" r:id="rId25"/>
    <p:sldId id="496" r:id="rId26"/>
    <p:sldId id="509" r:id="rId27"/>
    <p:sldId id="510" r:id="rId28"/>
    <p:sldId id="511" r:id="rId29"/>
    <p:sldId id="512" r:id="rId30"/>
    <p:sldId id="513" r:id="rId31"/>
    <p:sldId id="514" r:id="rId32"/>
    <p:sldId id="515" r:id="rId33"/>
    <p:sldId id="486" r:id="rId34"/>
    <p:sldId id="490" r:id="rId35"/>
    <p:sldId id="521" r:id="rId36"/>
    <p:sldId id="507" r:id="rId37"/>
    <p:sldId id="483" r:id="rId38"/>
    <p:sldId id="484" r:id="rId39"/>
    <p:sldId id="500" r:id="rId40"/>
  </p:sldIdLst>
  <p:sldSz cx="12192000" cy="6858000"/>
  <p:notesSz cx="6797675" cy="9926638"/>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8C4"/>
    <a:srgbClr val="0070C0"/>
    <a:srgbClr val="4472C4"/>
    <a:srgbClr val="5FBAD3"/>
    <a:srgbClr val="42ADCA"/>
    <a:srgbClr val="EF8D4B"/>
    <a:srgbClr val="F79443"/>
    <a:srgbClr val="EC7A2C"/>
    <a:srgbClr val="FF9900"/>
    <a:srgbClr val="85BD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140" autoAdjust="0"/>
    <p:restoredTop sz="77842" autoAdjust="0"/>
  </p:normalViewPr>
  <p:slideViewPr>
    <p:cSldViewPr snapToGrid="0">
      <p:cViewPr>
        <p:scale>
          <a:sx n="100" d="100"/>
          <a:sy n="100" d="100"/>
        </p:scale>
        <p:origin x="-1272" y="1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507982-707B-4C4A-9423-BA0FEFB93F87}"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ru-RU"/>
        </a:p>
      </dgm:t>
    </dgm:pt>
    <dgm:pt modelId="{E282358D-C554-4DF1-9914-31178982DF7E}">
      <dgm:prSet phldrT="[Текст]" custT="1"/>
      <dgm:spPr>
        <a:gradFill rotWithShape="0">
          <a:gsLst>
            <a:gs pos="0">
              <a:schemeClr val="accent1">
                <a:tint val="66000"/>
                <a:satMod val="160000"/>
              </a:schemeClr>
            </a:gs>
            <a:gs pos="60000">
              <a:schemeClr val="accent5">
                <a:lumMod val="75000"/>
              </a:schemeClr>
            </a:gs>
            <a:gs pos="100000">
              <a:schemeClr val="accent1">
                <a:tint val="23500"/>
                <a:satMod val="160000"/>
              </a:schemeClr>
            </a:gs>
          </a:gsLst>
          <a:lin ang="5400000" scaled="0"/>
        </a:gradFill>
      </dgm:spPr>
      <dgm:t>
        <a:bodyPr/>
        <a:lstStyle/>
        <a:p>
          <a:r>
            <a:rPr lang="ru-RU" sz="1400" dirty="0" smtClean="0">
              <a:solidFill>
                <a:schemeClr val="accent3">
                  <a:lumMod val="75000"/>
                </a:schemeClr>
              </a:solidFill>
            </a:rPr>
            <a:t>*</a:t>
          </a:r>
          <a:endParaRPr lang="ru-RU" sz="1400" dirty="0">
            <a:solidFill>
              <a:schemeClr val="accent3">
                <a:lumMod val="75000"/>
              </a:schemeClr>
            </a:solidFill>
          </a:endParaRPr>
        </a:p>
      </dgm:t>
    </dgm:pt>
    <dgm:pt modelId="{A136C037-BF95-46C6-BE59-EBCA282A72DB}" type="parTrans" cxnId="{2C0C4F60-90B0-425F-92B0-A8F61B5ABCC6}">
      <dgm:prSet/>
      <dgm:spPr/>
      <dgm:t>
        <a:bodyPr/>
        <a:lstStyle/>
        <a:p>
          <a:endParaRPr lang="ru-RU"/>
        </a:p>
      </dgm:t>
    </dgm:pt>
    <dgm:pt modelId="{E5BE6570-33A3-476A-A108-DC48B70A5C6F}" type="sibTrans" cxnId="{2C0C4F60-90B0-425F-92B0-A8F61B5ABCC6}">
      <dgm:prSet/>
      <dgm:spPr/>
      <dgm:t>
        <a:bodyPr/>
        <a:lstStyle/>
        <a:p>
          <a:endParaRPr lang="ru-RU"/>
        </a:p>
      </dgm:t>
    </dgm:pt>
    <dgm:pt modelId="{4D3A9DC4-0797-482C-B647-D431A4643E62}">
      <dgm:prSet phldrT="[Текст]"/>
      <dgm:spPr>
        <a:gradFill flip="none" rotWithShape="0">
          <a:gsLst>
            <a:gs pos="0">
              <a:schemeClr val="accent1">
                <a:lumMod val="20000"/>
                <a:lumOff val="80000"/>
                <a:shade val="30000"/>
                <a:satMod val="115000"/>
              </a:schemeClr>
            </a:gs>
            <a:gs pos="50000">
              <a:schemeClr val="accent1">
                <a:lumMod val="20000"/>
                <a:lumOff val="80000"/>
                <a:shade val="67500"/>
                <a:satMod val="115000"/>
              </a:schemeClr>
            </a:gs>
            <a:gs pos="100000">
              <a:schemeClr val="accent1">
                <a:lumMod val="20000"/>
                <a:lumOff val="80000"/>
                <a:shade val="100000"/>
                <a:satMod val="115000"/>
              </a:schemeClr>
            </a:gs>
          </a:gsLst>
          <a:path path="circle">
            <a:fillToRect l="100000" t="100000"/>
          </a:path>
          <a:tileRect r="-100000" b="-100000"/>
        </a:gradFill>
      </dgm:spPr>
      <dgm:t>
        <a:bodyPr/>
        <a:lstStyle/>
        <a:p>
          <a:r>
            <a:rPr lang="ru-RU" dirty="0" smtClean="0"/>
            <a:t>Загрузка в ПУиО из АСФК данных справочника по объектам ФАИП</a:t>
          </a:r>
          <a:endParaRPr lang="ru-RU" dirty="0"/>
        </a:p>
      </dgm:t>
    </dgm:pt>
    <dgm:pt modelId="{023811C6-D50B-4710-A51A-FA024C712766}" type="parTrans" cxnId="{C920DF70-5D20-4C64-988B-8B73800E3F36}">
      <dgm:prSet/>
      <dgm:spPr/>
      <dgm:t>
        <a:bodyPr/>
        <a:lstStyle/>
        <a:p>
          <a:endParaRPr lang="ru-RU"/>
        </a:p>
      </dgm:t>
    </dgm:pt>
    <dgm:pt modelId="{DA864327-E1B7-40CE-B99F-059D875AE57C}" type="sibTrans" cxnId="{C920DF70-5D20-4C64-988B-8B73800E3F36}">
      <dgm:prSet/>
      <dgm:spPr/>
      <dgm:t>
        <a:bodyPr/>
        <a:lstStyle/>
        <a:p>
          <a:endParaRPr lang="ru-RU"/>
        </a:p>
      </dgm:t>
    </dgm:pt>
    <dgm:pt modelId="{6F433D7A-209D-4112-91F3-FC8BD4D8A4F0}">
      <dgm:prSet phldrT="[Текст]" custT="1"/>
      <dgm:spPr>
        <a:gradFill rotWithShape="0">
          <a:gsLst>
            <a:gs pos="0">
              <a:schemeClr val="accent1">
                <a:tint val="66000"/>
                <a:satMod val="160000"/>
              </a:schemeClr>
            </a:gs>
            <a:gs pos="60000">
              <a:schemeClr val="accent5">
                <a:lumMod val="75000"/>
              </a:schemeClr>
            </a:gs>
            <a:gs pos="100000">
              <a:schemeClr val="accent1">
                <a:tint val="23500"/>
                <a:satMod val="160000"/>
              </a:schemeClr>
            </a:gs>
          </a:gsLst>
          <a:lin ang="5400000" scaled="0"/>
        </a:gradFill>
      </dgm:spPr>
      <dgm:t>
        <a:bodyPr/>
        <a:lstStyle/>
        <a:p>
          <a:r>
            <a:rPr lang="ru-RU" sz="1400" dirty="0" smtClean="0">
              <a:solidFill>
                <a:schemeClr val="accent3">
                  <a:lumMod val="75000"/>
                </a:schemeClr>
              </a:solidFill>
            </a:rPr>
            <a:t>*</a:t>
          </a:r>
          <a:endParaRPr lang="ru-RU" sz="1400" dirty="0">
            <a:solidFill>
              <a:schemeClr val="accent3">
                <a:lumMod val="75000"/>
              </a:schemeClr>
            </a:solidFill>
          </a:endParaRPr>
        </a:p>
      </dgm:t>
    </dgm:pt>
    <dgm:pt modelId="{2ABDB00F-5F66-42F2-80AB-1B69C6854B0E}" type="parTrans" cxnId="{3DFD4EFA-0A24-4D62-AA53-DB4FFB7B3998}">
      <dgm:prSet/>
      <dgm:spPr/>
      <dgm:t>
        <a:bodyPr/>
        <a:lstStyle/>
        <a:p>
          <a:endParaRPr lang="ru-RU"/>
        </a:p>
      </dgm:t>
    </dgm:pt>
    <dgm:pt modelId="{B2AC682D-679C-4844-99A0-1C27F7D2EB53}" type="sibTrans" cxnId="{3DFD4EFA-0A24-4D62-AA53-DB4FFB7B3998}">
      <dgm:prSet/>
      <dgm:spPr/>
      <dgm:t>
        <a:bodyPr/>
        <a:lstStyle/>
        <a:p>
          <a:endParaRPr lang="ru-RU"/>
        </a:p>
      </dgm:t>
    </dgm:pt>
    <dgm:pt modelId="{A5C393AF-6A5B-42CA-92C9-055ACD2B8245}">
      <dgm:prSet phldrT="[Текст]"/>
      <dgm:spPr>
        <a:gradFill flip="none" rotWithShape="0">
          <a:gsLst>
            <a:gs pos="0">
              <a:schemeClr val="accent1">
                <a:lumMod val="20000"/>
                <a:lumOff val="80000"/>
                <a:shade val="30000"/>
                <a:satMod val="115000"/>
              </a:schemeClr>
            </a:gs>
            <a:gs pos="50000">
              <a:schemeClr val="accent1">
                <a:lumMod val="20000"/>
                <a:lumOff val="80000"/>
                <a:shade val="67500"/>
                <a:satMod val="115000"/>
              </a:schemeClr>
            </a:gs>
            <a:gs pos="100000">
              <a:schemeClr val="accent1">
                <a:lumMod val="20000"/>
                <a:lumOff val="80000"/>
                <a:shade val="100000"/>
                <a:satMod val="115000"/>
              </a:schemeClr>
            </a:gs>
          </a:gsLst>
          <a:path path="circle">
            <a:fillToRect l="100000" t="100000"/>
          </a:path>
          <a:tileRect r="-100000" b="-100000"/>
        </a:gradFill>
      </dgm:spPr>
      <dgm:t>
        <a:bodyPr/>
        <a:lstStyle/>
        <a:p>
          <a:r>
            <a:rPr lang="ru-RU" dirty="0" smtClean="0"/>
            <a:t>Предоставление из АСФК в ПУиО сводного отчета ф. 0506604.</a:t>
          </a:r>
          <a:endParaRPr lang="ru-RU" dirty="0"/>
        </a:p>
      </dgm:t>
    </dgm:pt>
    <dgm:pt modelId="{5311BACF-1C3D-4DEB-BBA4-E33A5AC7FCCE}" type="parTrans" cxnId="{99D318BC-829D-4F5C-A34A-B5E9CABC8DDB}">
      <dgm:prSet/>
      <dgm:spPr/>
      <dgm:t>
        <a:bodyPr/>
        <a:lstStyle/>
        <a:p>
          <a:endParaRPr lang="ru-RU"/>
        </a:p>
      </dgm:t>
    </dgm:pt>
    <dgm:pt modelId="{7AB1CB69-88E3-46C8-B968-045628B75460}" type="sibTrans" cxnId="{99D318BC-829D-4F5C-A34A-B5E9CABC8DDB}">
      <dgm:prSet/>
      <dgm:spPr/>
      <dgm:t>
        <a:bodyPr/>
        <a:lstStyle/>
        <a:p>
          <a:endParaRPr lang="ru-RU"/>
        </a:p>
      </dgm:t>
    </dgm:pt>
    <dgm:pt modelId="{456CD7AF-6F27-43B2-990A-7390CED47BEB}">
      <dgm:prSet phldrT="[Текст]"/>
      <dgm:spPr>
        <a:gradFill flip="none" rotWithShape="0">
          <a:gsLst>
            <a:gs pos="0">
              <a:schemeClr val="accent1">
                <a:lumMod val="20000"/>
                <a:lumOff val="80000"/>
                <a:shade val="30000"/>
                <a:satMod val="115000"/>
              </a:schemeClr>
            </a:gs>
            <a:gs pos="50000">
              <a:schemeClr val="accent1">
                <a:lumMod val="20000"/>
                <a:lumOff val="80000"/>
                <a:shade val="67500"/>
                <a:satMod val="115000"/>
              </a:schemeClr>
            </a:gs>
            <a:gs pos="100000">
              <a:schemeClr val="accent1">
                <a:lumMod val="20000"/>
                <a:lumOff val="80000"/>
                <a:shade val="100000"/>
                <a:satMod val="115000"/>
              </a:schemeClr>
            </a:gs>
          </a:gsLst>
          <a:path path="circle">
            <a:fillToRect l="100000" t="100000"/>
          </a:path>
          <a:tileRect r="-100000" b="-100000"/>
        </a:gradFill>
      </dgm:spPr>
      <dgm:t>
        <a:bodyPr/>
        <a:lstStyle/>
        <a:p>
          <a:r>
            <a:rPr lang="ru-RU" dirty="0" smtClean="0"/>
            <a:t>Предоставление из АСФК ф.0503124 из ЗК МОУ</a:t>
          </a:r>
          <a:endParaRPr lang="ru-RU" dirty="0"/>
        </a:p>
      </dgm:t>
    </dgm:pt>
    <dgm:pt modelId="{C5173769-E1D5-4F7D-AAFA-447E0FD7F1A4}" type="parTrans" cxnId="{3A35A19B-BB6E-41CF-AF43-654C06F60257}">
      <dgm:prSet/>
      <dgm:spPr/>
      <dgm:t>
        <a:bodyPr/>
        <a:lstStyle/>
        <a:p>
          <a:endParaRPr lang="ru-RU"/>
        </a:p>
      </dgm:t>
    </dgm:pt>
    <dgm:pt modelId="{18F0D61E-3E91-41FF-B799-DBE708508E69}" type="sibTrans" cxnId="{3A35A19B-BB6E-41CF-AF43-654C06F60257}">
      <dgm:prSet/>
      <dgm:spPr/>
      <dgm:t>
        <a:bodyPr/>
        <a:lstStyle/>
        <a:p>
          <a:endParaRPr lang="ru-RU"/>
        </a:p>
      </dgm:t>
    </dgm:pt>
    <dgm:pt modelId="{5F804C1E-0003-4569-B977-2630623C8203}">
      <dgm:prSet phldrT="[Текст]" custT="1"/>
      <dgm:spPr>
        <a:gradFill rotWithShape="0">
          <a:gsLst>
            <a:gs pos="0">
              <a:schemeClr val="accent1">
                <a:tint val="66000"/>
                <a:satMod val="160000"/>
              </a:schemeClr>
            </a:gs>
            <a:gs pos="60000">
              <a:schemeClr val="accent5">
                <a:lumMod val="75000"/>
              </a:schemeClr>
            </a:gs>
            <a:gs pos="100000">
              <a:schemeClr val="accent1">
                <a:tint val="23500"/>
                <a:satMod val="160000"/>
              </a:schemeClr>
            </a:gs>
          </a:gsLst>
          <a:lin ang="5400000" scaled="0"/>
        </a:gradFill>
      </dgm:spPr>
      <dgm:t>
        <a:bodyPr/>
        <a:lstStyle/>
        <a:p>
          <a:r>
            <a:rPr lang="ru-RU" sz="1400" dirty="0" smtClean="0">
              <a:solidFill>
                <a:schemeClr val="accent3">
                  <a:lumMod val="75000"/>
                </a:schemeClr>
              </a:solidFill>
            </a:rPr>
            <a:t>*</a:t>
          </a:r>
          <a:endParaRPr lang="ru-RU" sz="1400" dirty="0">
            <a:solidFill>
              <a:schemeClr val="accent3">
                <a:lumMod val="75000"/>
              </a:schemeClr>
            </a:solidFill>
          </a:endParaRPr>
        </a:p>
      </dgm:t>
    </dgm:pt>
    <dgm:pt modelId="{4C60A69E-C0F6-427C-91AA-211550FDE950}" type="sibTrans" cxnId="{68B67DC3-1E15-4674-BED8-B5A6035671A6}">
      <dgm:prSet/>
      <dgm:spPr/>
      <dgm:t>
        <a:bodyPr/>
        <a:lstStyle/>
        <a:p>
          <a:endParaRPr lang="ru-RU"/>
        </a:p>
      </dgm:t>
    </dgm:pt>
    <dgm:pt modelId="{AEE0AC0B-F1E2-4474-BAAC-09B8D1D968A9}" type="parTrans" cxnId="{68B67DC3-1E15-4674-BED8-B5A6035671A6}">
      <dgm:prSet/>
      <dgm:spPr/>
      <dgm:t>
        <a:bodyPr/>
        <a:lstStyle/>
        <a:p>
          <a:endParaRPr lang="ru-RU"/>
        </a:p>
      </dgm:t>
    </dgm:pt>
    <dgm:pt modelId="{2D72301B-39EA-4AD3-8CEB-ED431AEB0CAF}" type="pres">
      <dgm:prSet presAssocID="{49507982-707B-4C4A-9423-BA0FEFB93F87}" presName="linearFlow" presStyleCnt="0">
        <dgm:presLayoutVars>
          <dgm:dir/>
          <dgm:animLvl val="lvl"/>
          <dgm:resizeHandles val="exact"/>
        </dgm:presLayoutVars>
      </dgm:prSet>
      <dgm:spPr/>
      <dgm:t>
        <a:bodyPr/>
        <a:lstStyle/>
        <a:p>
          <a:endParaRPr lang="ru-RU"/>
        </a:p>
      </dgm:t>
    </dgm:pt>
    <dgm:pt modelId="{9169FC27-0105-415B-A084-22349172E34B}" type="pres">
      <dgm:prSet presAssocID="{E282358D-C554-4DF1-9914-31178982DF7E}" presName="composite" presStyleCnt="0"/>
      <dgm:spPr/>
    </dgm:pt>
    <dgm:pt modelId="{18D511D5-7CAC-47A9-AB1C-AA1D14E33943}" type="pres">
      <dgm:prSet presAssocID="{E282358D-C554-4DF1-9914-31178982DF7E}" presName="parentText" presStyleLbl="alignNode1" presStyleIdx="0" presStyleCnt="3">
        <dgm:presLayoutVars>
          <dgm:chMax val="1"/>
          <dgm:bulletEnabled val="1"/>
        </dgm:presLayoutVars>
      </dgm:prSet>
      <dgm:spPr/>
      <dgm:t>
        <a:bodyPr/>
        <a:lstStyle/>
        <a:p>
          <a:endParaRPr lang="ru-RU"/>
        </a:p>
      </dgm:t>
    </dgm:pt>
    <dgm:pt modelId="{A6DA6601-CD78-4052-8AF5-2CE3D8E5FED0}" type="pres">
      <dgm:prSet presAssocID="{E282358D-C554-4DF1-9914-31178982DF7E}" presName="descendantText" presStyleLbl="alignAcc1" presStyleIdx="0" presStyleCnt="3">
        <dgm:presLayoutVars>
          <dgm:bulletEnabled val="1"/>
        </dgm:presLayoutVars>
      </dgm:prSet>
      <dgm:spPr/>
      <dgm:t>
        <a:bodyPr/>
        <a:lstStyle/>
        <a:p>
          <a:endParaRPr lang="ru-RU"/>
        </a:p>
      </dgm:t>
    </dgm:pt>
    <dgm:pt modelId="{8A4EB654-034E-42D6-A437-AD41CD910140}" type="pres">
      <dgm:prSet presAssocID="{E5BE6570-33A3-476A-A108-DC48B70A5C6F}" presName="sp" presStyleCnt="0"/>
      <dgm:spPr/>
    </dgm:pt>
    <dgm:pt modelId="{6BB136D4-65DF-4179-A2B2-DA34B0230A27}" type="pres">
      <dgm:prSet presAssocID="{6F433D7A-209D-4112-91F3-FC8BD4D8A4F0}" presName="composite" presStyleCnt="0"/>
      <dgm:spPr/>
    </dgm:pt>
    <dgm:pt modelId="{6587E595-B889-4012-AD32-9FFD1654047F}" type="pres">
      <dgm:prSet presAssocID="{6F433D7A-209D-4112-91F3-FC8BD4D8A4F0}" presName="parentText" presStyleLbl="alignNode1" presStyleIdx="1" presStyleCnt="3">
        <dgm:presLayoutVars>
          <dgm:chMax val="1"/>
          <dgm:bulletEnabled val="1"/>
        </dgm:presLayoutVars>
      </dgm:prSet>
      <dgm:spPr/>
      <dgm:t>
        <a:bodyPr/>
        <a:lstStyle/>
        <a:p>
          <a:endParaRPr lang="ru-RU"/>
        </a:p>
      </dgm:t>
    </dgm:pt>
    <dgm:pt modelId="{EA090155-C029-421C-9B81-7CC470EFF652}" type="pres">
      <dgm:prSet presAssocID="{6F433D7A-209D-4112-91F3-FC8BD4D8A4F0}" presName="descendantText" presStyleLbl="alignAcc1" presStyleIdx="1" presStyleCnt="3">
        <dgm:presLayoutVars>
          <dgm:bulletEnabled val="1"/>
        </dgm:presLayoutVars>
      </dgm:prSet>
      <dgm:spPr/>
      <dgm:t>
        <a:bodyPr/>
        <a:lstStyle/>
        <a:p>
          <a:endParaRPr lang="ru-RU"/>
        </a:p>
      </dgm:t>
    </dgm:pt>
    <dgm:pt modelId="{C113BE5F-9A48-416B-A50A-B97E4D23F583}" type="pres">
      <dgm:prSet presAssocID="{B2AC682D-679C-4844-99A0-1C27F7D2EB53}" presName="sp" presStyleCnt="0"/>
      <dgm:spPr/>
    </dgm:pt>
    <dgm:pt modelId="{480D30B8-EE0E-4F67-B142-7C7128D2CAD7}" type="pres">
      <dgm:prSet presAssocID="{5F804C1E-0003-4569-B977-2630623C8203}" presName="composite" presStyleCnt="0"/>
      <dgm:spPr/>
    </dgm:pt>
    <dgm:pt modelId="{EAF7DA23-FF23-4D9C-AF13-8A527C35237E}" type="pres">
      <dgm:prSet presAssocID="{5F804C1E-0003-4569-B977-2630623C8203}" presName="parentText" presStyleLbl="alignNode1" presStyleIdx="2" presStyleCnt="3">
        <dgm:presLayoutVars>
          <dgm:chMax val="1"/>
          <dgm:bulletEnabled val="1"/>
        </dgm:presLayoutVars>
      </dgm:prSet>
      <dgm:spPr/>
      <dgm:t>
        <a:bodyPr/>
        <a:lstStyle/>
        <a:p>
          <a:endParaRPr lang="ru-RU"/>
        </a:p>
      </dgm:t>
    </dgm:pt>
    <dgm:pt modelId="{A429759F-A929-48EA-98CF-8E0E2A13B758}" type="pres">
      <dgm:prSet presAssocID="{5F804C1E-0003-4569-B977-2630623C8203}" presName="descendantText" presStyleLbl="alignAcc1" presStyleIdx="2" presStyleCnt="3">
        <dgm:presLayoutVars>
          <dgm:bulletEnabled val="1"/>
        </dgm:presLayoutVars>
      </dgm:prSet>
      <dgm:spPr/>
      <dgm:t>
        <a:bodyPr/>
        <a:lstStyle/>
        <a:p>
          <a:endParaRPr lang="ru-RU"/>
        </a:p>
      </dgm:t>
    </dgm:pt>
  </dgm:ptLst>
  <dgm:cxnLst>
    <dgm:cxn modelId="{39D67D16-3E37-47F8-8847-41250E5B52DD}" type="presOf" srcId="{6F433D7A-209D-4112-91F3-FC8BD4D8A4F0}" destId="{6587E595-B889-4012-AD32-9FFD1654047F}" srcOrd="0" destOrd="0" presId="urn:microsoft.com/office/officeart/2005/8/layout/chevron2"/>
    <dgm:cxn modelId="{1668FFEE-35C2-47B9-90EF-0BD380086BEA}" type="presOf" srcId="{49507982-707B-4C4A-9423-BA0FEFB93F87}" destId="{2D72301B-39EA-4AD3-8CEB-ED431AEB0CAF}" srcOrd="0" destOrd="0" presId="urn:microsoft.com/office/officeart/2005/8/layout/chevron2"/>
    <dgm:cxn modelId="{3A35A19B-BB6E-41CF-AF43-654C06F60257}" srcId="{5F804C1E-0003-4569-B977-2630623C8203}" destId="{456CD7AF-6F27-43B2-990A-7390CED47BEB}" srcOrd="0" destOrd="0" parTransId="{C5173769-E1D5-4F7D-AAFA-447E0FD7F1A4}" sibTransId="{18F0D61E-3E91-41FF-B799-DBE708508E69}"/>
    <dgm:cxn modelId="{68B67DC3-1E15-4674-BED8-B5A6035671A6}" srcId="{49507982-707B-4C4A-9423-BA0FEFB93F87}" destId="{5F804C1E-0003-4569-B977-2630623C8203}" srcOrd="2" destOrd="0" parTransId="{AEE0AC0B-F1E2-4474-BAAC-09B8D1D968A9}" sibTransId="{4C60A69E-C0F6-427C-91AA-211550FDE950}"/>
    <dgm:cxn modelId="{3DFD4EFA-0A24-4D62-AA53-DB4FFB7B3998}" srcId="{49507982-707B-4C4A-9423-BA0FEFB93F87}" destId="{6F433D7A-209D-4112-91F3-FC8BD4D8A4F0}" srcOrd="1" destOrd="0" parTransId="{2ABDB00F-5F66-42F2-80AB-1B69C6854B0E}" sibTransId="{B2AC682D-679C-4844-99A0-1C27F7D2EB53}"/>
    <dgm:cxn modelId="{6A3F0DFB-D20F-4B76-A34E-920107E50561}" type="presOf" srcId="{4D3A9DC4-0797-482C-B647-D431A4643E62}" destId="{A6DA6601-CD78-4052-8AF5-2CE3D8E5FED0}" srcOrd="0" destOrd="0" presId="urn:microsoft.com/office/officeart/2005/8/layout/chevron2"/>
    <dgm:cxn modelId="{25C94AD8-18F3-4037-AC59-7B380E0CF324}" type="presOf" srcId="{E282358D-C554-4DF1-9914-31178982DF7E}" destId="{18D511D5-7CAC-47A9-AB1C-AA1D14E33943}" srcOrd="0" destOrd="0" presId="urn:microsoft.com/office/officeart/2005/8/layout/chevron2"/>
    <dgm:cxn modelId="{1A4533E0-C52A-40D1-BDFC-77CA6B626ECC}" type="presOf" srcId="{A5C393AF-6A5B-42CA-92C9-055ACD2B8245}" destId="{EA090155-C029-421C-9B81-7CC470EFF652}" srcOrd="0" destOrd="0" presId="urn:microsoft.com/office/officeart/2005/8/layout/chevron2"/>
    <dgm:cxn modelId="{99D318BC-829D-4F5C-A34A-B5E9CABC8DDB}" srcId="{6F433D7A-209D-4112-91F3-FC8BD4D8A4F0}" destId="{A5C393AF-6A5B-42CA-92C9-055ACD2B8245}" srcOrd="0" destOrd="0" parTransId="{5311BACF-1C3D-4DEB-BBA4-E33A5AC7FCCE}" sibTransId="{7AB1CB69-88E3-46C8-B968-045628B75460}"/>
    <dgm:cxn modelId="{2C0C4F60-90B0-425F-92B0-A8F61B5ABCC6}" srcId="{49507982-707B-4C4A-9423-BA0FEFB93F87}" destId="{E282358D-C554-4DF1-9914-31178982DF7E}" srcOrd="0" destOrd="0" parTransId="{A136C037-BF95-46C6-BE59-EBCA282A72DB}" sibTransId="{E5BE6570-33A3-476A-A108-DC48B70A5C6F}"/>
    <dgm:cxn modelId="{E5AF2721-3869-4CFE-A98A-1BDE78397BE7}" type="presOf" srcId="{456CD7AF-6F27-43B2-990A-7390CED47BEB}" destId="{A429759F-A929-48EA-98CF-8E0E2A13B758}" srcOrd="0" destOrd="0" presId="urn:microsoft.com/office/officeart/2005/8/layout/chevron2"/>
    <dgm:cxn modelId="{C920DF70-5D20-4C64-988B-8B73800E3F36}" srcId="{E282358D-C554-4DF1-9914-31178982DF7E}" destId="{4D3A9DC4-0797-482C-B647-D431A4643E62}" srcOrd="0" destOrd="0" parTransId="{023811C6-D50B-4710-A51A-FA024C712766}" sibTransId="{DA864327-E1B7-40CE-B99F-059D875AE57C}"/>
    <dgm:cxn modelId="{DB326C00-7D8B-4610-AB1C-4CBCFC2CE2AC}" type="presOf" srcId="{5F804C1E-0003-4569-B977-2630623C8203}" destId="{EAF7DA23-FF23-4D9C-AF13-8A527C35237E}" srcOrd="0" destOrd="0" presId="urn:microsoft.com/office/officeart/2005/8/layout/chevron2"/>
    <dgm:cxn modelId="{CC66BF81-F551-408F-A4EB-F0C3B123D790}" type="presParOf" srcId="{2D72301B-39EA-4AD3-8CEB-ED431AEB0CAF}" destId="{9169FC27-0105-415B-A084-22349172E34B}" srcOrd="0" destOrd="0" presId="urn:microsoft.com/office/officeart/2005/8/layout/chevron2"/>
    <dgm:cxn modelId="{51C7EBDF-E515-455B-8334-CB6CEE298C05}" type="presParOf" srcId="{9169FC27-0105-415B-A084-22349172E34B}" destId="{18D511D5-7CAC-47A9-AB1C-AA1D14E33943}" srcOrd="0" destOrd="0" presId="urn:microsoft.com/office/officeart/2005/8/layout/chevron2"/>
    <dgm:cxn modelId="{76D0AA35-2043-4FCD-8161-83731018CCE7}" type="presParOf" srcId="{9169FC27-0105-415B-A084-22349172E34B}" destId="{A6DA6601-CD78-4052-8AF5-2CE3D8E5FED0}" srcOrd="1" destOrd="0" presId="urn:microsoft.com/office/officeart/2005/8/layout/chevron2"/>
    <dgm:cxn modelId="{6C0300A5-923F-49E9-AC57-AAAD1428FB74}" type="presParOf" srcId="{2D72301B-39EA-4AD3-8CEB-ED431AEB0CAF}" destId="{8A4EB654-034E-42D6-A437-AD41CD910140}" srcOrd="1" destOrd="0" presId="urn:microsoft.com/office/officeart/2005/8/layout/chevron2"/>
    <dgm:cxn modelId="{E0B8B15B-3F40-4DCF-BB26-8720645B6584}" type="presParOf" srcId="{2D72301B-39EA-4AD3-8CEB-ED431AEB0CAF}" destId="{6BB136D4-65DF-4179-A2B2-DA34B0230A27}" srcOrd="2" destOrd="0" presId="urn:microsoft.com/office/officeart/2005/8/layout/chevron2"/>
    <dgm:cxn modelId="{6F16FACA-23DF-4CA2-87AF-E4BAA06555A8}" type="presParOf" srcId="{6BB136D4-65DF-4179-A2B2-DA34B0230A27}" destId="{6587E595-B889-4012-AD32-9FFD1654047F}" srcOrd="0" destOrd="0" presId="urn:microsoft.com/office/officeart/2005/8/layout/chevron2"/>
    <dgm:cxn modelId="{ADCB7D37-6DEA-493C-AAC1-5C7D26191D1E}" type="presParOf" srcId="{6BB136D4-65DF-4179-A2B2-DA34B0230A27}" destId="{EA090155-C029-421C-9B81-7CC470EFF652}" srcOrd="1" destOrd="0" presId="urn:microsoft.com/office/officeart/2005/8/layout/chevron2"/>
    <dgm:cxn modelId="{76EB5D74-4A95-4280-91CF-623208785BB3}" type="presParOf" srcId="{2D72301B-39EA-4AD3-8CEB-ED431AEB0CAF}" destId="{C113BE5F-9A48-416B-A50A-B97E4D23F583}" srcOrd="3" destOrd="0" presId="urn:microsoft.com/office/officeart/2005/8/layout/chevron2"/>
    <dgm:cxn modelId="{AEFD4D03-314B-4B72-A82C-F62BF8BA7CB6}" type="presParOf" srcId="{2D72301B-39EA-4AD3-8CEB-ED431AEB0CAF}" destId="{480D30B8-EE0E-4F67-B142-7C7128D2CAD7}" srcOrd="4" destOrd="0" presId="urn:microsoft.com/office/officeart/2005/8/layout/chevron2"/>
    <dgm:cxn modelId="{62BAC559-B27D-4309-B96F-85200F153A57}" type="presParOf" srcId="{480D30B8-EE0E-4F67-B142-7C7128D2CAD7}" destId="{EAF7DA23-FF23-4D9C-AF13-8A527C35237E}" srcOrd="0" destOrd="0" presId="urn:microsoft.com/office/officeart/2005/8/layout/chevron2"/>
    <dgm:cxn modelId="{60EC9896-B984-43A6-A40D-61B91F47BD7A}" type="presParOf" srcId="{480D30B8-EE0E-4F67-B142-7C7128D2CAD7}" destId="{A429759F-A929-48EA-98CF-8E0E2A13B758}" srcOrd="1" destOrd="0" presId="urn:microsoft.com/office/officeart/2005/8/layout/chevron2"/>
  </dgm:cxnLst>
  <dgm:bg>
    <a:noFill/>
  </dgm:bg>
  <dgm:whole/>
  <dgm:extLst>
    <a:ext uri="http://schemas.microsoft.com/office/drawing/2008/diagram">
      <dsp:dataModelExt xmlns:dsp="http://schemas.microsoft.com/office/drawing/2008/diagram" relId="rId14"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D511D5-7CAC-47A9-AB1C-AA1D14E33943}">
      <dsp:nvSpPr>
        <dsp:cNvPr id="0" name=""/>
        <dsp:cNvSpPr/>
      </dsp:nvSpPr>
      <dsp:spPr>
        <a:xfrm rot="5400000">
          <a:off x="-134337" y="135022"/>
          <a:ext cx="895581" cy="626907"/>
        </a:xfrm>
        <a:prstGeom prst="chevron">
          <a:avLst/>
        </a:prstGeom>
        <a:gradFill rotWithShape="0">
          <a:gsLst>
            <a:gs pos="0">
              <a:schemeClr val="accent1">
                <a:tint val="66000"/>
                <a:satMod val="160000"/>
              </a:schemeClr>
            </a:gs>
            <a:gs pos="60000">
              <a:schemeClr val="accent5">
                <a:lumMod val="75000"/>
              </a:schemeClr>
            </a:gs>
            <a:gs pos="100000">
              <a:schemeClr val="accent1">
                <a:tint val="23500"/>
                <a:satMod val="160000"/>
              </a:schemeClr>
            </a:gs>
          </a:gsLst>
          <a:lin ang="5400000" scaled="0"/>
        </a:gra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ru-RU" sz="1400" kern="1200" dirty="0" smtClean="0">
              <a:solidFill>
                <a:schemeClr val="accent3">
                  <a:lumMod val="75000"/>
                </a:schemeClr>
              </a:solidFill>
            </a:rPr>
            <a:t>*</a:t>
          </a:r>
          <a:endParaRPr lang="ru-RU" sz="1400" kern="1200" dirty="0">
            <a:solidFill>
              <a:schemeClr val="accent3">
                <a:lumMod val="75000"/>
              </a:schemeClr>
            </a:solidFill>
          </a:endParaRPr>
        </a:p>
      </dsp:txBody>
      <dsp:txXfrm rot="-5400000">
        <a:off x="1" y="314139"/>
        <a:ext cx="626907" cy="268674"/>
      </dsp:txXfrm>
    </dsp:sp>
    <dsp:sp modelId="{A6DA6601-CD78-4052-8AF5-2CE3D8E5FED0}">
      <dsp:nvSpPr>
        <dsp:cNvPr id="0" name=""/>
        <dsp:cNvSpPr/>
      </dsp:nvSpPr>
      <dsp:spPr>
        <a:xfrm rot="5400000">
          <a:off x="1661275" y="-1033682"/>
          <a:ext cx="582128" cy="2650864"/>
        </a:xfrm>
        <a:prstGeom prst="round2SameRect">
          <a:avLst/>
        </a:prstGeom>
        <a:gradFill flip="none" rotWithShape="0">
          <a:gsLst>
            <a:gs pos="0">
              <a:schemeClr val="accent1">
                <a:lumMod val="20000"/>
                <a:lumOff val="80000"/>
                <a:shade val="30000"/>
                <a:satMod val="115000"/>
              </a:schemeClr>
            </a:gs>
            <a:gs pos="50000">
              <a:schemeClr val="accent1">
                <a:lumMod val="20000"/>
                <a:lumOff val="80000"/>
                <a:shade val="67500"/>
                <a:satMod val="115000"/>
              </a:schemeClr>
            </a:gs>
            <a:gs pos="100000">
              <a:schemeClr val="accent1">
                <a:lumMod val="20000"/>
                <a:lumOff val="80000"/>
                <a:shade val="100000"/>
                <a:satMod val="115000"/>
              </a:schemeClr>
            </a:gs>
          </a:gsLst>
          <a:path path="circle">
            <a:fillToRect l="100000" t="100000"/>
          </a:path>
          <a:tileRect r="-100000" b="-100000"/>
        </a:gra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ru-RU" sz="1300" kern="1200" dirty="0" smtClean="0"/>
            <a:t>Загрузка в ПУиО из АСФК данных справочника по объектам ФАИП</a:t>
          </a:r>
          <a:endParaRPr lang="ru-RU" sz="1300" kern="1200" dirty="0"/>
        </a:p>
      </dsp:txBody>
      <dsp:txXfrm rot="-5400000">
        <a:off x="626908" y="29102"/>
        <a:ext cx="2622447" cy="525294"/>
      </dsp:txXfrm>
    </dsp:sp>
    <dsp:sp modelId="{6587E595-B889-4012-AD32-9FFD1654047F}">
      <dsp:nvSpPr>
        <dsp:cNvPr id="0" name=""/>
        <dsp:cNvSpPr/>
      </dsp:nvSpPr>
      <dsp:spPr>
        <a:xfrm rot="5400000">
          <a:off x="-134337" y="818738"/>
          <a:ext cx="895581" cy="626907"/>
        </a:xfrm>
        <a:prstGeom prst="chevron">
          <a:avLst/>
        </a:prstGeom>
        <a:gradFill rotWithShape="0">
          <a:gsLst>
            <a:gs pos="0">
              <a:schemeClr val="accent1">
                <a:tint val="66000"/>
                <a:satMod val="160000"/>
              </a:schemeClr>
            </a:gs>
            <a:gs pos="60000">
              <a:schemeClr val="accent5">
                <a:lumMod val="75000"/>
              </a:schemeClr>
            </a:gs>
            <a:gs pos="100000">
              <a:schemeClr val="accent1">
                <a:tint val="23500"/>
                <a:satMod val="160000"/>
              </a:schemeClr>
            </a:gs>
          </a:gsLst>
          <a:lin ang="5400000" scaled="0"/>
        </a:gra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ru-RU" sz="1400" kern="1200" dirty="0" smtClean="0">
              <a:solidFill>
                <a:schemeClr val="accent3">
                  <a:lumMod val="75000"/>
                </a:schemeClr>
              </a:solidFill>
            </a:rPr>
            <a:t>*</a:t>
          </a:r>
          <a:endParaRPr lang="ru-RU" sz="1400" kern="1200" dirty="0">
            <a:solidFill>
              <a:schemeClr val="accent3">
                <a:lumMod val="75000"/>
              </a:schemeClr>
            </a:solidFill>
          </a:endParaRPr>
        </a:p>
      </dsp:txBody>
      <dsp:txXfrm rot="-5400000">
        <a:off x="1" y="997855"/>
        <a:ext cx="626907" cy="268674"/>
      </dsp:txXfrm>
    </dsp:sp>
    <dsp:sp modelId="{EA090155-C029-421C-9B81-7CC470EFF652}">
      <dsp:nvSpPr>
        <dsp:cNvPr id="0" name=""/>
        <dsp:cNvSpPr/>
      </dsp:nvSpPr>
      <dsp:spPr>
        <a:xfrm rot="5400000">
          <a:off x="1661275" y="-349966"/>
          <a:ext cx="582128" cy="2650864"/>
        </a:xfrm>
        <a:prstGeom prst="round2SameRect">
          <a:avLst/>
        </a:prstGeom>
        <a:gradFill flip="none" rotWithShape="0">
          <a:gsLst>
            <a:gs pos="0">
              <a:schemeClr val="accent1">
                <a:lumMod val="20000"/>
                <a:lumOff val="80000"/>
                <a:shade val="30000"/>
                <a:satMod val="115000"/>
              </a:schemeClr>
            </a:gs>
            <a:gs pos="50000">
              <a:schemeClr val="accent1">
                <a:lumMod val="20000"/>
                <a:lumOff val="80000"/>
                <a:shade val="67500"/>
                <a:satMod val="115000"/>
              </a:schemeClr>
            </a:gs>
            <a:gs pos="100000">
              <a:schemeClr val="accent1">
                <a:lumMod val="20000"/>
                <a:lumOff val="80000"/>
                <a:shade val="100000"/>
                <a:satMod val="115000"/>
              </a:schemeClr>
            </a:gs>
          </a:gsLst>
          <a:path path="circle">
            <a:fillToRect l="100000" t="100000"/>
          </a:path>
          <a:tileRect r="-100000" b="-100000"/>
        </a:gra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ru-RU" sz="1300" kern="1200" dirty="0" smtClean="0"/>
            <a:t>Предоставление из АСФК в ПУиО сводного отчета ф. 0506604.</a:t>
          </a:r>
          <a:endParaRPr lang="ru-RU" sz="1300" kern="1200" dirty="0"/>
        </a:p>
      </dsp:txBody>
      <dsp:txXfrm rot="-5400000">
        <a:off x="626908" y="712818"/>
        <a:ext cx="2622447" cy="525294"/>
      </dsp:txXfrm>
    </dsp:sp>
    <dsp:sp modelId="{EAF7DA23-FF23-4D9C-AF13-8A527C35237E}">
      <dsp:nvSpPr>
        <dsp:cNvPr id="0" name=""/>
        <dsp:cNvSpPr/>
      </dsp:nvSpPr>
      <dsp:spPr>
        <a:xfrm rot="5400000">
          <a:off x="-134337" y="1502455"/>
          <a:ext cx="895581" cy="626907"/>
        </a:xfrm>
        <a:prstGeom prst="chevron">
          <a:avLst/>
        </a:prstGeom>
        <a:gradFill rotWithShape="0">
          <a:gsLst>
            <a:gs pos="0">
              <a:schemeClr val="accent1">
                <a:tint val="66000"/>
                <a:satMod val="160000"/>
              </a:schemeClr>
            </a:gs>
            <a:gs pos="60000">
              <a:schemeClr val="accent5">
                <a:lumMod val="75000"/>
              </a:schemeClr>
            </a:gs>
            <a:gs pos="100000">
              <a:schemeClr val="accent1">
                <a:tint val="23500"/>
                <a:satMod val="160000"/>
              </a:schemeClr>
            </a:gs>
          </a:gsLst>
          <a:lin ang="5400000" scaled="0"/>
        </a:gra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ru-RU" sz="1400" kern="1200" dirty="0" smtClean="0">
              <a:solidFill>
                <a:schemeClr val="accent3">
                  <a:lumMod val="75000"/>
                </a:schemeClr>
              </a:solidFill>
            </a:rPr>
            <a:t>*</a:t>
          </a:r>
          <a:endParaRPr lang="ru-RU" sz="1400" kern="1200" dirty="0">
            <a:solidFill>
              <a:schemeClr val="accent3">
                <a:lumMod val="75000"/>
              </a:schemeClr>
            </a:solidFill>
          </a:endParaRPr>
        </a:p>
      </dsp:txBody>
      <dsp:txXfrm rot="-5400000">
        <a:off x="1" y="1681572"/>
        <a:ext cx="626907" cy="268674"/>
      </dsp:txXfrm>
    </dsp:sp>
    <dsp:sp modelId="{A429759F-A929-48EA-98CF-8E0E2A13B758}">
      <dsp:nvSpPr>
        <dsp:cNvPr id="0" name=""/>
        <dsp:cNvSpPr/>
      </dsp:nvSpPr>
      <dsp:spPr>
        <a:xfrm rot="5400000">
          <a:off x="1661275" y="333749"/>
          <a:ext cx="582128" cy="2650864"/>
        </a:xfrm>
        <a:prstGeom prst="round2SameRect">
          <a:avLst/>
        </a:prstGeom>
        <a:gradFill flip="none" rotWithShape="0">
          <a:gsLst>
            <a:gs pos="0">
              <a:schemeClr val="accent1">
                <a:lumMod val="20000"/>
                <a:lumOff val="80000"/>
                <a:shade val="30000"/>
                <a:satMod val="115000"/>
              </a:schemeClr>
            </a:gs>
            <a:gs pos="50000">
              <a:schemeClr val="accent1">
                <a:lumMod val="20000"/>
                <a:lumOff val="80000"/>
                <a:shade val="67500"/>
                <a:satMod val="115000"/>
              </a:schemeClr>
            </a:gs>
            <a:gs pos="100000">
              <a:schemeClr val="accent1">
                <a:lumMod val="20000"/>
                <a:lumOff val="80000"/>
                <a:shade val="100000"/>
                <a:satMod val="115000"/>
              </a:schemeClr>
            </a:gs>
          </a:gsLst>
          <a:path path="circle">
            <a:fillToRect l="100000" t="100000"/>
          </a:path>
          <a:tileRect r="-100000" b="-100000"/>
        </a:gra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ru-RU" sz="1300" kern="1200" dirty="0" smtClean="0"/>
            <a:t>Предоставление из АСФК ф.0503124 из ЗК МОУ</a:t>
          </a:r>
          <a:endParaRPr lang="ru-RU" sz="1300" kern="1200" dirty="0"/>
        </a:p>
      </dsp:txBody>
      <dsp:txXfrm rot="-5400000">
        <a:off x="626908" y="1396534"/>
        <a:ext cx="2622447" cy="525294"/>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6400" cy="496888"/>
          </a:xfrm>
          <a:prstGeom prst="rect">
            <a:avLst/>
          </a:prstGeom>
        </p:spPr>
        <p:txBody>
          <a:bodyPr vert="horz" lIns="91408" tIns="45703" rIns="91408" bIns="45703" rtlCol="0"/>
          <a:lstStyle>
            <a:lvl1pPr algn="l" eaLnBrk="0" hangingPunct="0">
              <a:defRPr sz="1200">
                <a:cs typeface="Arial" charset="0"/>
              </a:defRPr>
            </a:lvl1pPr>
          </a:lstStyle>
          <a:p>
            <a:pPr>
              <a:defRPr/>
            </a:pPr>
            <a:endParaRPr lang="ru-RU"/>
          </a:p>
        </p:txBody>
      </p:sp>
      <p:sp>
        <p:nvSpPr>
          <p:cNvPr id="3" name="Дата 2"/>
          <p:cNvSpPr>
            <a:spLocks noGrp="1"/>
          </p:cNvSpPr>
          <p:nvPr>
            <p:ph type="dt" idx="1"/>
          </p:nvPr>
        </p:nvSpPr>
        <p:spPr>
          <a:xfrm>
            <a:off x="3849688" y="0"/>
            <a:ext cx="2946400" cy="496888"/>
          </a:xfrm>
          <a:prstGeom prst="rect">
            <a:avLst/>
          </a:prstGeom>
        </p:spPr>
        <p:txBody>
          <a:bodyPr vert="horz" lIns="91408" tIns="45703" rIns="91408" bIns="45703" rtlCol="0"/>
          <a:lstStyle>
            <a:lvl1pPr algn="r" eaLnBrk="0" hangingPunct="0">
              <a:defRPr sz="1200">
                <a:cs typeface="Arial" charset="0"/>
              </a:defRPr>
            </a:lvl1pPr>
          </a:lstStyle>
          <a:p>
            <a:pPr>
              <a:defRPr/>
            </a:pPr>
            <a:fld id="{A33A83F5-5422-4D84-B18B-338A7D97B82C}" type="datetimeFigureOut">
              <a:rPr lang="ru-RU"/>
              <a:pPr>
                <a:defRPr/>
              </a:pPr>
              <a:t>05.07.2018</a:t>
            </a:fld>
            <a:endParaRPr lang="ru-RU" dirty="0"/>
          </a:p>
        </p:txBody>
      </p:sp>
      <p:sp>
        <p:nvSpPr>
          <p:cNvPr id="4" name="Образ слайда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08" tIns="45703" rIns="91408" bIns="45703" rtlCol="0" anchor="ctr"/>
          <a:lstStyle/>
          <a:p>
            <a:pPr lvl="0"/>
            <a:endParaRPr lang="ru-RU" noProof="0" dirty="0" smtClean="0"/>
          </a:p>
        </p:txBody>
      </p:sp>
      <p:sp>
        <p:nvSpPr>
          <p:cNvPr id="5" name="Заметки 4"/>
          <p:cNvSpPr>
            <a:spLocks noGrp="1"/>
          </p:cNvSpPr>
          <p:nvPr>
            <p:ph type="body" sz="quarter" idx="3"/>
          </p:nvPr>
        </p:nvSpPr>
        <p:spPr>
          <a:xfrm>
            <a:off x="679450" y="4714875"/>
            <a:ext cx="5438775" cy="4467225"/>
          </a:xfrm>
          <a:prstGeom prst="rect">
            <a:avLst/>
          </a:prstGeom>
        </p:spPr>
        <p:txBody>
          <a:bodyPr vert="horz" lIns="91408" tIns="45703" rIns="91408" bIns="45703"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9428163"/>
            <a:ext cx="2946400" cy="496887"/>
          </a:xfrm>
          <a:prstGeom prst="rect">
            <a:avLst/>
          </a:prstGeom>
        </p:spPr>
        <p:txBody>
          <a:bodyPr vert="horz" lIns="91408" tIns="45703" rIns="91408" bIns="45703" rtlCol="0" anchor="b"/>
          <a:lstStyle>
            <a:lvl1pPr algn="l" eaLnBrk="0" hangingPunct="0">
              <a:defRPr sz="1200">
                <a:cs typeface="Arial" charset="0"/>
              </a:defRPr>
            </a:lvl1pPr>
          </a:lstStyle>
          <a:p>
            <a:pPr>
              <a:defRPr/>
            </a:pPr>
            <a:endParaRPr lang="ru-RU"/>
          </a:p>
        </p:txBody>
      </p:sp>
      <p:sp>
        <p:nvSpPr>
          <p:cNvPr id="7" name="Номер слайда 6"/>
          <p:cNvSpPr>
            <a:spLocks noGrp="1"/>
          </p:cNvSpPr>
          <p:nvPr>
            <p:ph type="sldNum" sz="quarter" idx="5"/>
          </p:nvPr>
        </p:nvSpPr>
        <p:spPr>
          <a:xfrm>
            <a:off x="3849688" y="9428163"/>
            <a:ext cx="2946400" cy="496887"/>
          </a:xfrm>
          <a:prstGeom prst="rect">
            <a:avLst/>
          </a:prstGeom>
        </p:spPr>
        <p:txBody>
          <a:bodyPr vert="horz" wrap="square" lIns="91408" tIns="45703" rIns="91408" bIns="45703" numCol="1" anchor="b" anchorCtr="0" compatLnSpc="1">
            <a:prstTxWarp prst="textNoShape">
              <a:avLst/>
            </a:prstTxWarp>
          </a:bodyPr>
          <a:lstStyle>
            <a:lvl1pPr algn="r">
              <a:defRPr sz="1200"/>
            </a:lvl1pPr>
          </a:lstStyle>
          <a:p>
            <a:pPr>
              <a:defRPr/>
            </a:pPr>
            <a:fld id="{99163B17-E008-41CA-82FE-3B08521F764E}" type="slidenum">
              <a:rPr lang="ru-RU" altLang="ru-RU"/>
              <a:pPr>
                <a:defRPr/>
              </a:pPr>
              <a:t>‹#›</a:t>
            </a:fld>
            <a:endParaRPr lang="ru-RU" altLang="ru-RU"/>
          </a:p>
        </p:txBody>
      </p:sp>
    </p:spTree>
    <p:extLst>
      <p:ext uri="{BB962C8B-B14F-4D97-AF65-F5344CB8AC3E}">
        <p14:creationId xmlns:p14="http://schemas.microsoft.com/office/powerpoint/2010/main" val="4273136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roskazna.ru/"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mailto:support_eb@roskazna.ru"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85000" lnSpcReduction="10000"/>
          </a:bodyPr>
          <a:lstStyle/>
          <a:p>
            <a:endParaRPr lang="ru-RU" sz="1200" kern="1200" dirty="0" smtClean="0">
              <a:solidFill>
                <a:schemeClr val="tx1"/>
              </a:solidFill>
              <a:effectLst/>
              <a:latin typeface="+mn-lt"/>
              <a:ea typeface="+mn-ea"/>
              <a:cs typeface="+mn-cs"/>
            </a:endParaRPr>
          </a:p>
          <a:p>
            <a:endParaRPr lang="ru-RU" dirty="0"/>
          </a:p>
        </p:txBody>
      </p:sp>
      <p:sp>
        <p:nvSpPr>
          <p:cNvPr id="44035" name="Номер слайда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128"/>
              </a:defRPr>
            </a:lvl1pPr>
            <a:lvl2pPr marL="745105" indent="-286579">
              <a:defRPr>
                <a:solidFill>
                  <a:schemeClr val="tx1"/>
                </a:solidFill>
                <a:latin typeface="Arial" charset="0"/>
                <a:ea typeface="MS PGothic" charset="-128"/>
              </a:defRPr>
            </a:lvl2pPr>
            <a:lvl3pPr marL="1146315" indent="-229263">
              <a:defRPr>
                <a:solidFill>
                  <a:schemeClr val="tx1"/>
                </a:solidFill>
                <a:latin typeface="Arial" charset="0"/>
                <a:ea typeface="MS PGothic" charset="-128"/>
              </a:defRPr>
            </a:lvl3pPr>
            <a:lvl4pPr marL="1604841" indent="-229263">
              <a:defRPr>
                <a:solidFill>
                  <a:schemeClr val="tx1"/>
                </a:solidFill>
                <a:latin typeface="Arial" charset="0"/>
                <a:ea typeface="MS PGothic" charset="-128"/>
              </a:defRPr>
            </a:lvl4pPr>
            <a:lvl5pPr marL="2063366" indent="-229263">
              <a:defRPr>
                <a:solidFill>
                  <a:schemeClr val="tx1"/>
                </a:solidFill>
                <a:latin typeface="Arial" charset="0"/>
                <a:ea typeface="MS PGothic" charset="-128"/>
              </a:defRPr>
            </a:lvl5pPr>
            <a:lvl6pPr marL="2521892" indent="-229263" eaLnBrk="0" fontAlgn="base" hangingPunct="0">
              <a:spcBef>
                <a:spcPct val="0"/>
              </a:spcBef>
              <a:spcAft>
                <a:spcPct val="0"/>
              </a:spcAft>
              <a:defRPr>
                <a:solidFill>
                  <a:schemeClr val="tx1"/>
                </a:solidFill>
                <a:latin typeface="Arial" charset="0"/>
                <a:ea typeface="MS PGothic" charset="-128"/>
              </a:defRPr>
            </a:lvl6pPr>
            <a:lvl7pPr marL="2980418" indent="-229263" eaLnBrk="0" fontAlgn="base" hangingPunct="0">
              <a:spcBef>
                <a:spcPct val="0"/>
              </a:spcBef>
              <a:spcAft>
                <a:spcPct val="0"/>
              </a:spcAft>
              <a:defRPr>
                <a:solidFill>
                  <a:schemeClr val="tx1"/>
                </a:solidFill>
                <a:latin typeface="Arial" charset="0"/>
                <a:ea typeface="MS PGothic" charset="-128"/>
              </a:defRPr>
            </a:lvl7pPr>
            <a:lvl8pPr marL="3438944" indent="-229263" eaLnBrk="0" fontAlgn="base" hangingPunct="0">
              <a:spcBef>
                <a:spcPct val="0"/>
              </a:spcBef>
              <a:spcAft>
                <a:spcPct val="0"/>
              </a:spcAft>
              <a:defRPr>
                <a:solidFill>
                  <a:schemeClr val="tx1"/>
                </a:solidFill>
                <a:latin typeface="Arial" charset="0"/>
                <a:ea typeface="MS PGothic" charset="-128"/>
              </a:defRPr>
            </a:lvl8pPr>
            <a:lvl9pPr marL="3897470" indent="-229263" eaLnBrk="0" fontAlgn="base" hangingPunct="0">
              <a:spcBef>
                <a:spcPct val="0"/>
              </a:spcBef>
              <a:spcAft>
                <a:spcPct val="0"/>
              </a:spcAft>
              <a:defRPr>
                <a:solidFill>
                  <a:schemeClr val="tx1"/>
                </a:solidFill>
                <a:latin typeface="Arial" charset="0"/>
                <a:ea typeface="MS PGothic" charset="-128"/>
              </a:defRPr>
            </a:lvl9pPr>
          </a:lstStyle>
          <a:p>
            <a:fld id="{5E4B0C6F-DA1E-E947-B067-AB12E17569FA}" type="slidenum">
              <a:rPr lang="ru-RU" altLang="ru-RU"/>
              <a:pPr/>
              <a:t>1</a:t>
            </a:fld>
            <a:endParaRPr lang="ru-RU" altLang="ru-RU"/>
          </a:p>
        </p:txBody>
      </p:sp>
    </p:spTree>
    <p:extLst>
      <p:ext uri="{BB962C8B-B14F-4D97-AF65-F5344CB8AC3E}">
        <p14:creationId xmlns:p14="http://schemas.microsoft.com/office/powerpoint/2010/main" val="10515279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Следующий слайд – это Формирование</a:t>
            </a:r>
            <a:r>
              <a:rPr lang="ru-RU" baseline="0" dirty="0" smtClean="0"/>
              <a:t> Сведений о принятых обязательствах по объектам капитального строительства, </a:t>
            </a:r>
            <a:r>
              <a:rPr lang="ru-RU" baseline="0" dirty="0" err="1" smtClean="0"/>
              <a:t>вклЮченным</a:t>
            </a:r>
            <a:r>
              <a:rPr lang="ru-RU" baseline="0" dirty="0" smtClean="0"/>
              <a:t> в ФАИП, так называемая ф.128_ФАИП.</a:t>
            </a:r>
          </a:p>
          <a:p>
            <a:r>
              <a:rPr lang="ru-RU" baseline="0" dirty="0" smtClean="0"/>
              <a:t>В соответствии с указаниями Министерства финансов РФ – формирование данной формы с отчетности на 1 апреля 2018 должно осуществляться в </a:t>
            </a:r>
            <a:r>
              <a:rPr lang="ru-RU" baseline="0" dirty="0" err="1" smtClean="0"/>
              <a:t>ПУиО</a:t>
            </a:r>
            <a:r>
              <a:rPr lang="ru-RU" baseline="0" dirty="0" smtClean="0"/>
              <a:t>.</a:t>
            </a:r>
          </a:p>
          <a:p>
            <a:r>
              <a:rPr lang="ru-RU" baseline="0" dirty="0" smtClean="0"/>
              <a:t>Хочу отметить, что особенностью формирования является то, что эта форма формируется путем предзаполнения показателей, содержащихся в Информационных системам Федерального казначейства.</a:t>
            </a:r>
          </a:p>
          <a:p>
            <a:endParaRPr lang="ru-RU" baseline="0" dirty="0" smtClean="0"/>
          </a:p>
          <a:p>
            <a:r>
              <a:rPr lang="ru-RU" baseline="0" dirty="0" smtClean="0"/>
              <a:t>Конкретно на этом слайде схематично отражен процесс сбора информации из информационных систем необходимый для предзаполнения ф.0503128 ФАИП  данными ФК.</a:t>
            </a:r>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10</a:t>
            </a:fld>
            <a:endParaRPr lang="ru-RU" altLang="ru-RU"/>
          </a:p>
        </p:txBody>
      </p:sp>
    </p:spTree>
    <p:extLst>
      <p:ext uri="{BB962C8B-B14F-4D97-AF65-F5344CB8AC3E}">
        <p14:creationId xmlns:p14="http://schemas.microsoft.com/office/powerpoint/2010/main" val="35612878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На</a:t>
            </a:r>
            <a:r>
              <a:rPr lang="ru-RU" baseline="0" dirty="0" smtClean="0"/>
              <a:t> текущем слайде изображена печатная форма с описанием алгоритмов заполнения полей.</a:t>
            </a:r>
          </a:p>
          <a:p>
            <a:endParaRPr lang="ru-RU" baseline="0" dirty="0" smtClean="0"/>
          </a:p>
          <a:p>
            <a:r>
              <a:rPr lang="ru-RU" baseline="0" dirty="0" smtClean="0"/>
              <a:t>Если описать процесс от начала и до конца, то схема следующая:</a:t>
            </a:r>
          </a:p>
          <a:p>
            <a:pPr marL="228600" indent="-228600">
              <a:buAutoNum type="arabicPeriod"/>
            </a:pPr>
            <a:r>
              <a:rPr lang="ru-RU" baseline="0" dirty="0" smtClean="0"/>
              <a:t>ФК формирует в </a:t>
            </a:r>
            <a:r>
              <a:rPr lang="ru-RU" baseline="0" dirty="0" err="1" smtClean="0"/>
              <a:t>ПУиО</a:t>
            </a:r>
            <a:r>
              <a:rPr lang="ru-RU" baseline="0" dirty="0" smtClean="0"/>
              <a:t> отчеты в разрезе каждого ГРБС с уже </a:t>
            </a:r>
            <a:r>
              <a:rPr lang="ru-RU" baseline="0" dirty="0" err="1" smtClean="0"/>
              <a:t>предзаполнеными</a:t>
            </a:r>
            <a:r>
              <a:rPr lang="ru-RU" baseline="0" dirty="0" smtClean="0"/>
              <a:t> данными.</a:t>
            </a:r>
          </a:p>
          <a:p>
            <a:pPr marL="228600" indent="-228600">
              <a:buAutoNum type="arabicPeriod"/>
            </a:pPr>
            <a:r>
              <a:rPr lang="ru-RU" baseline="0" dirty="0" smtClean="0"/>
              <a:t>Отчеты созданные в системе становятся доступными для видимости в ЛК всем в ГРБС</a:t>
            </a:r>
          </a:p>
          <a:p>
            <a:pPr marL="228600" indent="-228600">
              <a:buAutoNum type="arabicPeriod"/>
            </a:pPr>
            <a:r>
              <a:rPr lang="ru-RU" baseline="0" dirty="0" smtClean="0"/>
              <a:t>ГРБС открывает отчет и в случае необходимости вносит корректировки в Графу 8 «По данным ГРБС», далее подписывает его ЭП и направляет в МОУ ФК.</a:t>
            </a:r>
          </a:p>
          <a:p>
            <a:pPr marL="228600" indent="-228600">
              <a:buAutoNum type="arabicPeriod"/>
            </a:pPr>
            <a:r>
              <a:rPr lang="ru-RU" baseline="0" dirty="0" smtClean="0"/>
              <a:t>МОУ ФК на основании отчетов ГРБС формирует Сводный отчет 128_ФАИП и направляет его в Министерство экономического развития.</a:t>
            </a:r>
          </a:p>
          <a:p>
            <a:pPr marL="228600" indent="-228600">
              <a:buAutoNum type="arabicPeriod"/>
            </a:pPr>
            <a:r>
              <a:rPr lang="ru-RU" baseline="0" dirty="0" smtClean="0"/>
              <a:t>МЭР по итогам проверки направляет отчет в Минфин России и далее этот отчет уходит в Правительство РФ.</a:t>
            </a:r>
          </a:p>
          <a:p>
            <a:endParaRPr lang="ru-RU" baseline="0" dirty="0" smtClean="0"/>
          </a:p>
          <a:p>
            <a:pPr marL="0" indent="0">
              <a:buNone/>
            </a:pPr>
            <a:endParaRPr lang="ru-RU" baseline="0" dirty="0" smtClean="0"/>
          </a:p>
          <a:p>
            <a:pPr marL="0" indent="0">
              <a:buNone/>
            </a:pPr>
            <a:endParaRPr lang="ru-RU" baseline="0" dirty="0" smtClean="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11</a:t>
            </a:fld>
            <a:endParaRPr lang="ru-RU" altLang="ru-RU"/>
          </a:p>
        </p:txBody>
      </p:sp>
    </p:spTree>
    <p:extLst>
      <p:ext uri="{BB962C8B-B14F-4D97-AF65-F5344CB8AC3E}">
        <p14:creationId xmlns:p14="http://schemas.microsoft.com/office/powerpoint/2010/main" val="11231240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ru-RU" sz="1200" kern="1200" baseline="0" dirty="0" smtClean="0">
                <a:solidFill>
                  <a:schemeClr val="tx1"/>
                </a:solidFill>
                <a:effectLst/>
                <a:latin typeface="+mn-lt"/>
                <a:ea typeface="+mn-ea"/>
                <a:cs typeface="+mn-cs"/>
              </a:rPr>
              <a:t>Отдельно хочу обратить внимание на этот слайд.</a:t>
            </a:r>
          </a:p>
          <a:p>
            <a:pPr marL="0" marR="0" indent="0" algn="l" defTabSz="914400" rtl="0" eaLnBrk="0" fontAlgn="base" latinLnBrk="0" hangingPunct="0">
              <a:lnSpc>
                <a:spcPct val="100000"/>
              </a:lnSpc>
              <a:spcBef>
                <a:spcPct val="30000"/>
              </a:spcBef>
              <a:spcAft>
                <a:spcPct val="0"/>
              </a:spcAft>
              <a:buClrTx/>
              <a:buSzTx/>
              <a:buFontTx/>
              <a:buNone/>
              <a:tabLst/>
              <a:defRPr/>
            </a:pPr>
            <a:r>
              <a:rPr lang="ru-RU" sz="1200" kern="1200" baseline="0" dirty="0" smtClean="0">
                <a:solidFill>
                  <a:schemeClr val="tx1"/>
                </a:solidFill>
                <a:effectLst/>
                <a:latin typeface="+mn-lt"/>
                <a:ea typeface="+mn-ea"/>
                <a:cs typeface="+mn-cs"/>
              </a:rPr>
              <a:t>На текущий момент разработан функционал </a:t>
            </a:r>
            <a:r>
              <a:rPr lang="ru-RU" sz="1200" b="1" kern="1200" baseline="0" dirty="0" smtClean="0">
                <a:solidFill>
                  <a:schemeClr val="tx1"/>
                </a:solidFill>
                <a:effectLst/>
                <a:latin typeface="+mn-lt"/>
                <a:ea typeface="+mn-ea"/>
                <a:cs typeface="+mn-cs"/>
              </a:rPr>
              <a:t>блокировки возможности загрузки отчетов </a:t>
            </a:r>
            <a:r>
              <a:rPr lang="ru-RU" sz="1200" kern="1200" baseline="0" dirty="0" smtClean="0">
                <a:solidFill>
                  <a:schemeClr val="tx1"/>
                </a:solidFill>
                <a:effectLst/>
                <a:latin typeface="+mn-lt"/>
                <a:ea typeface="+mn-ea"/>
                <a:cs typeface="+mn-cs"/>
              </a:rPr>
              <a:t>ГРБС, РБС или учреждений с филиальной сетью. </a:t>
            </a:r>
          </a:p>
          <a:p>
            <a:pPr marL="0" marR="0" indent="0" algn="l" defTabSz="914400" rtl="0" eaLnBrk="0" fontAlgn="base" latinLnBrk="0" hangingPunct="0">
              <a:lnSpc>
                <a:spcPct val="100000"/>
              </a:lnSpc>
              <a:spcBef>
                <a:spcPct val="30000"/>
              </a:spcBef>
              <a:spcAft>
                <a:spcPct val="0"/>
              </a:spcAft>
              <a:buClrTx/>
              <a:buSzTx/>
              <a:buFontTx/>
              <a:buNone/>
              <a:tabLst/>
              <a:defRPr/>
            </a:pPr>
            <a:r>
              <a:rPr lang="ru-RU" sz="1200" kern="1200" baseline="0" dirty="0" smtClean="0">
                <a:solidFill>
                  <a:schemeClr val="tx1"/>
                </a:solidFill>
                <a:effectLst/>
                <a:latin typeface="+mn-lt"/>
                <a:ea typeface="+mn-ea"/>
                <a:cs typeface="+mn-cs"/>
              </a:rPr>
              <a:t>Это значит, что предоставление будет возможно только Сведенного отчета. Поэтому если в годовой отчетности или квартальной при формировании сводного отчета вы загружали его с помощью импорта, а не Свода, то необходимо учитывать, что такой возможности больше не будет.</a:t>
            </a:r>
          </a:p>
          <a:p>
            <a:pPr marL="0" marR="0" indent="0" algn="l" defTabSz="914400" rtl="0" eaLnBrk="0" fontAlgn="base" latinLnBrk="0" hangingPunct="0">
              <a:lnSpc>
                <a:spcPct val="100000"/>
              </a:lnSpc>
              <a:spcBef>
                <a:spcPct val="30000"/>
              </a:spcBef>
              <a:spcAft>
                <a:spcPct val="0"/>
              </a:spcAft>
              <a:buClrTx/>
              <a:buSzTx/>
              <a:buFontTx/>
              <a:buNone/>
              <a:tabLst/>
              <a:defRPr/>
            </a:pPr>
            <a:r>
              <a:rPr lang="ru-RU" sz="1200" kern="1200" dirty="0" smtClean="0">
                <a:solidFill>
                  <a:schemeClr val="tx1"/>
                </a:solidFill>
                <a:effectLst/>
                <a:latin typeface="+mn-lt"/>
                <a:ea typeface="+mn-ea"/>
                <a:cs typeface="+mn-cs"/>
              </a:rPr>
              <a:t>Перечень отчетных</a:t>
            </a:r>
            <a:r>
              <a:rPr lang="ru-RU" sz="1200" kern="1200" baseline="0" dirty="0" smtClean="0">
                <a:solidFill>
                  <a:schemeClr val="tx1"/>
                </a:solidFill>
                <a:effectLst/>
                <a:latin typeface="+mn-lt"/>
                <a:ea typeface="+mn-ea"/>
                <a:cs typeface="+mn-cs"/>
              </a:rPr>
              <a:t> форм </a:t>
            </a:r>
            <a:r>
              <a:rPr lang="ru-RU" sz="1200" kern="1200" dirty="0" smtClean="0">
                <a:solidFill>
                  <a:schemeClr val="tx1"/>
                </a:solidFill>
                <a:effectLst/>
                <a:latin typeface="+mn-lt"/>
                <a:ea typeface="+mn-ea"/>
                <a:cs typeface="+mn-cs"/>
              </a:rPr>
              <a:t>и способы их формирования были</a:t>
            </a:r>
            <a:r>
              <a:rPr lang="ru-RU" sz="1200" kern="1200" baseline="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доведены письмом Федерального казначейства от 06.03.2018 № 07-04-05/02-3693.</a:t>
            </a:r>
          </a:p>
          <a:p>
            <a:pPr marL="0" marR="0" indent="0" algn="l" defTabSz="914400" rtl="0" eaLnBrk="0" fontAlgn="base" latinLnBrk="0" hangingPunct="0">
              <a:lnSpc>
                <a:spcPct val="100000"/>
              </a:lnSpc>
              <a:spcBef>
                <a:spcPct val="30000"/>
              </a:spcBef>
              <a:spcAft>
                <a:spcPct val="0"/>
              </a:spcAft>
              <a:buClrTx/>
              <a:buSzTx/>
              <a:buFontTx/>
              <a:buNone/>
              <a:tabLst/>
              <a:defRPr/>
            </a:pPr>
            <a:r>
              <a:rPr lang="ru-RU" sz="1200" kern="1200" dirty="0" smtClean="0">
                <a:solidFill>
                  <a:schemeClr val="tx1"/>
                </a:solidFill>
                <a:effectLst/>
                <a:latin typeface="+mn-lt"/>
                <a:ea typeface="+mn-ea"/>
                <a:cs typeface="+mn-cs"/>
              </a:rPr>
              <a:t>В </a:t>
            </a:r>
            <a:r>
              <a:rPr lang="ru-RU" sz="1200" kern="1200" dirty="0" err="1" smtClean="0">
                <a:solidFill>
                  <a:schemeClr val="tx1"/>
                </a:solidFill>
                <a:effectLst/>
                <a:latin typeface="+mn-lt"/>
                <a:ea typeface="+mn-ea"/>
                <a:cs typeface="+mn-cs"/>
              </a:rPr>
              <a:t>ПУиО</a:t>
            </a:r>
            <a:r>
              <a:rPr lang="ru-RU" sz="1200" kern="1200" dirty="0" smtClean="0">
                <a:solidFill>
                  <a:schemeClr val="tx1"/>
                </a:solidFill>
                <a:effectLst/>
                <a:latin typeface="+mn-lt"/>
                <a:ea typeface="+mn-ea"/>
                <a:cs typeface="+mn-cs"/>
              </a:rPr>
              <a:t> ГИИС «Электронный бюджет» уже настроено ограничение функции загрузки сводных (консолидированных) форм отчетности, по которым установлено требование «формирование путем свода и/или консолидации».</a:t>
            </a:r>
          </a:p>
          <a:p>
            <a:pPr marL="0" marR="0" indent="0" algn="l" defTabSz="914400" rtl="0" eaLnBrk="0" fontAlgn="base" latinLnBrk="0" hangingPunct="0">
              <a:lnSpc>
                <a:spcPct val="100000"/>
              </a:lnSpc>
              <a:spcBef>
                <a:spcPct val="30000"/>
              </a:spcBef>
              <a:spcAft>
                <a:spcPct val="0"/>
              </a:spcAft>
              <a:buClrTx/>
              <a:buSzTx/>
              <a:buFontTx/>
              <a:buNone/>
              <a:tabLst/>
              <a:defRPr/>
            </a:pPr>
            <a:endParaRPr lang="ru-RU" sz="1200" kern="1200" baseline="0" dirty="0" smtClean="0">
              <a:solidFill>
                <a:schemeClr val="tx1"/>
              </a:solidFill>
              <a:effectLst/>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ru-RU" sz="1200" kern="1200" dirty="0" smtClean="0">
              <a:solidFill>
                <a:schemeClr val="tx1"/>
              </a:solidFill>
              <a:effectLst/>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12</a:t>
            </a:fld>
            <a:endParaRPr lang="ru-RU" altLang="ru-RU"/>
          </a:p>
        </p:txBody>
      </p:sp>
    </p:spTree>
    <p:extLst>
      <p:ext uri="{BB962C8B-B14F-4D97-AF65-F5344CB8AC3E}">
        <p14:creationId xmlns:p14="http://schemas.microsoft.com/office/powerpoint/2010/main" val="8989867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Переходим</a:t>
            </a:r>
            <a:r>
              <a:rPr lang="ru-RU" baseline="0" dirty="0" smtClean="0"/>
              <a:t> к Развитию подсистемы, но уже в части функционала, который Планируется к реализации во 2 половине 2018 года.</a:t>
            </a:r>
          </a:p>
          <a:p>
            <a:endParaRPr lang="ru-RU" baseline="0" dirty="0"/>
          </a:p>
          <a:p>
            <a:r>
              <a:rPr lang="ru-RU" baseline="0" dirty="0" smtClean="0"/>
              <a:t>В части Развития хочу начать с вопроса подписания отчетности одним должностным лицом за 2 полномочия, т.к. этот вопрос абсолютно точно находится в ТОП-вопросов.</a:t>
            </a:r>
          </a:p>
          <a:p>
            <a:endParaRPr lang="ru-RU" baseline="0" dirty="0" smtClean="0"/>
          </a:p>
          <a:p>
            <a:r>
              <a:rPr lang="ru-RU" baseline="0" dirty="0" smtClean="0"/>
              <a:t>С учетом особенностей организационно-штатной структуры каждого учреждения нередко встречается ситуация, когда, например, Гл. бухгалтер и Руководитель Финансово экономической службы является одним ответственным лицом.</a:t>
            </a:r>
          </a:p>
          <a:p>
            <a:endParaRPr lang="ru-RU" baseline="0" dirty="0" smtClean="0"/>
          </a:p>
          <a:p>
            <a:r>
              <a:rPr lang="ru-RU" baseline="0" dirty="0" smtClean="0"/>
              <a:t>Основной вопрос - каким образом подписывать Отчетные формы и требуется-ли получать второй сертификат ЭП???</a:t>
            </a:r>
          </a:p>
          <a:p>
            <a:r>
              <a:rPr lang="ru-RU" baseline="0" dirty="0" smtClean="0"/>
              <a:t>По данному вопросу получены разъяснения МФ РФ о том, что в таких случаях требуется подписывать отчетность дважды ОДНИМ сертификатом ЭП.</a:t>
            </a:r>
          </a:p>
          <a:p>
            <a:r>
              <a:rPr lang="ru-RU" baseline="0" dirty="0" smtClean="0"/>
              <a:t>В соответствии с полученными разъяснения в ПОИ разрабатывается функция, позволяющая каждой ФП «Электронного бюджета» ограничивать или не ограничивать кол-во ЭП на одному формуляре.</a:t>
            </a:r>
          </a:p>
          <a:p>
            <a:r>
              <a:rPr lang="ru-RU" baseline="0" dirty="0" smtClean="0"/>
              <a:t>Установка этой доработки на Программно-аппаратный комплект запланирована на 06.07.2018.</a:t>
            </a:r>
          </a:p>
          <a:p>
            <a:endParaRPr lang="ru-RU" baseline="0" dirty="0" smtClean="0"/>
          </a:p>
          <a:p>
            <a:endParaRPr lang="ru-RU" baseline="0" dirty="0" smtClean="0"/>
          </a:p>
          <a:p>
            <a:endParaRPr lang="ru-RU" baseline="0" dirty="0" smtClean="0"/>
          </a:p>
        </p:txBody>
      </p:sp>
      <p:sp>
        <p:nvSpPr>
          <p:cNvPr id="4" name="Номер слайда 3"/>
          <p:cNvSpPr>
            <a:spLocks noGrp="1"/>
          </p:cNvSpPr>
          <p:nvPr>
            <p:ph type="sldNum" sz="quarter" idx="10"/>
          </p:nvPr>
        </p:nvSpPr>
        <p:spPr/>
        <p:txBody>
          <a:bodyPr/>
          <a:lstStyle/>
          <a:p>
            <a:pPr>
              <a:defRPr/>
            </a:pPr>
            <a:fld id="{67220414-253C-4E76-A1AF-1F817DC03760}" type="slidenum">
              <a:rPr lang="ru-RU" altLang="ru-RU" smtClean="0">
                <a:solidFill>
                  <a:prstClr val="black"/>
                </a:solidFill>
              </a:rPr>
              <a:pPr>
                <a:defRPr/>
              </a:pPr>
              <a:t>13</a:t>
            </a:fld>
            <a:endParaRPr lang="ru-RU" altLang="ru-RU">
              <a:solidFill>
                <a:prstClr val="black"/>
              </a:solidFill>
            </a:endParaRPr>
          </a:p>
        </p:txBody>
      </p:sp>
    </p:spTree>
    <p:extLst>
      <p:ext uri="{BB962C8B-B14F-4D97-AF65-F5344CB8AC3E}">
        <p14:creationId xmlns:p14="http://schemas.microsoft.com/office/powerpoint/2010/main" val="16345393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Следующий</a:t>
            </a:r>
            <a:r>
              <a:rPr lang="ru-RU" baseline="0" dirty="0" smtClean="0"/>
              <a:t> слайд – это абсолютно новый Сервис по формированию в </a:t>
            </a:r>
            <a:r>
              <a:rPr lang="ru-RU" baseline="0" dirty="0" err="1" smtClean="0"/>
              <a:t>ПУиО</a:t>
            </a:r>
            <a:r>
              <a:rPr lang="ru-RU" baseline="0" dirty="0" smtClean="0"/>
              <a:t> оперативной информации о состоянии процедур составления и представления бюджетной (бухгалтерской) отчетности.</a:t>
            </a:r>
          </a:p>
          <a:p>
            <a:r>
              <a:rPr lang="ru-RU" baseline="0" dirty="0" smtClean="0"/>
              <a:t>Данный сервис предназначен для формирования срезов оперативных статистических данных в Личном кабинете.</a:t>
            </a:r>
          </a:p>
          <a:p>
            <a:r>
              <a:rPr lang="ru-RU" baseline="0" dirty="0" smtClean="0"/>
              <a:t>Цель – дать Пользователям инструмент, позволяющий наглядно показать на любую дату Статус о ходе составления и представления отчетности. </a:t>
            </a:r>
          </a:p>
          <a:p>
            <a:r>
              <a:rPr lang="ru-RU" baseline="0" dirty="0" smtClean="0"/>
              <a:t>Целевая аудитория – Главные распорядители и Распорядители бюджетных средств.</a:t>
            </a:r>
          </a:p>
          <a:p>
            <a:endParaRPr lang="ru-RU" baseline="0" dirty="0" smtClean="0"/>
          </a:p>
          <a:p>
            <a:r>
              <a:rPr lang="ru-RU" baseline="0" dirty="0" smtClean="0"/>
              <a:t>На текущий момент подходы к реализации согласованы внутри Федерального казначейства и в ближайшее время начнется разработка, тем не менее, я бы хотел коротко анонсировать планируемую реализацию.</a:t>
            </a:r>
          </a:p>
          <a:p>
            <a:endParaRPr lang="ru-RU" dirty="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14</a:t>
            </a:fld>
            <a:endParaRPr lang="ru-RU" altLang="ru-RU"/>
          </a:p>
        </p:txBody>
      </p:sp>
    </p:spTree>
    <p:extLst>
      <p:ext uri="{BB962C8B-B14F-4D97-AF65-F5344CB8AC3E}">
        <p14:creationId xmlns:p14="http://schemas.microsoft.com/office/powerpoint/2010/main" val="26063959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baseline="0" dirty="0" smtClean="0"/>
              <a:t>Первое - это запуск Сервиса – он будет происходить из ЛК Пользователя, таким образом не придется выходить из Подсистемы и формировать срезы по иной ссылке.</a:t>
            </a:r>
          </a:p>
          <a:p>
            <a:r>
              <a:rPr lang="ru-RU" baseline="0" dirty="0" smtClean="0"/>
              <a:t>Второе, </a:t>
            </a:r>
            <a:r>
              <a:rPr lang="ru-RU" sz="1200" kern="1200" dirty="0" smtClean="0">
                <a:solidFill>
                  <a:schemeClr val="tx1"/>
                </a:solidFill>
                <a:effectLst/>
                <a:latin typeface="+mn-lt"/>
                <a:ea typeface="+mn-ea"/>
                <a:cs typeface="+mn-cs"/>
              </a:rPr>
              <a:t>При необходимости указать дополнительные параметры используется блок «Фильтр данных»:</a:t>
            </a:r>
          </a:p>
          <a:p>
            <a:r>
              <a:rPr lang="ru-RU" sz="1200" kern="1200" dirty="0" smtClean="0">
                <a:solidFill>
                  <a:schemeClr val="tx1"/>
                </a:solidFill>
                <a:effectLst/>
                <a:latin typeface="+mn-lt"/>
                <a:ea typeface="+mn-ea"/>
                <a:cs typeface="+mn-cs"/>
              </a:rPr>
              <a:t> </a:t>
            </a:r>
          </a:p>
          <a:p>
            <a:pPr lvl="0"/>
            <a:r>
              <a:rPr lang="ru-RU" sz="1200" kern="1200" dirty="0" smtClean="0">
                <a:solidFill>
                  <a:schemeClr val="tx1"/>
                </a:solidFill>
                <a:effectLst/>
                <a:latin typeface="+mn-lt"/>
                <a:ea typeface="+mn-ea"/>
                <a:cs typeface="+mn-cs"/>
              </a:rPr>
              <a:t>После установленных параметров пользователь нажимает кнопку «Сформировать».</a:t>
            </a:r>
          </a:p>
          <a:p>
            <a:endParaRPr lang="ru-RU" baseline="0" dirty="0" smtClean="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15</a:t>
            </a:fld>
            <a:endParaRPr lang="ru-RU" altLang="ru-RU"/>
          </a:p>
        </p:txBody>
      </p:sp>
    </p:spTree>
    <p:extLst>
      <p:ext uri="{BB962C8B-B14F-4D97-AF65-F5344CB8AC3E}">
        <p14:creationId xmlns:p14="http://schemas.microsoft.com/office/powerpoint/2010/main" val="38598552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ru-RU" sz="1200" kern="1200" dirty="0" smtClean="0">
                <a:solidFill>
                  <a:schemeClr val="tx1"/>
                </a:solidFill>
                <a:effectLst/>
                <a:latin typeface="+mn-lt"/>
                <a:ea typeface="+mn-ea"/>
                <a:cs typeface="+mn-cs"/>
              </a:rPr>
              <a:t>Сформированные итоговые данные пользователь может увидеть при раскрытии блока «Итоги».</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В блоке «Итоги» отображается:</a:t>
            </a:r>
          </a:p>
          <a:p>
            <a:pPr lvl="0"/>
            <a:r>
              <a:rPr lang="ru-RU" sz="1200" b="1" kern="1200" dirty="0" smtClean="0">
                <a:solidFill>
                  <a:schemeClr val="tx1"/>
                </a:solidFill>
                <a:effectLst/>
                <a:latin typeface="+mn-lt"/>
                <a:ea typeface="+mn-ea"/>
                <a:cs typeface="+mn-cs"/>
              </a:rPr>
              <a:t>«Выбрано субъектов (кол)»</a:t>
            </a:r>
            <a:r>
              <a:rPr lang="ru-RU" sz="1200" kern="1200" dirty="0" smtClean="0">
                <a:solidFill>
                  <a:schemeClr val="tx1"/>
                </a:solidFill>
                <a:effectLst/>
                <a:latin typeface="+mn-lt"/>
                <a:ea typeface="+mn-ea"/>
                <a:cs typeface="+mn-cs"/>
              </a:rPr>
              <a:t> - общее количество субъектов отчетности (отражается количество субъектов отобранных для процедуры по значению фильтра). Информация подсчитывается на основании справочника «Субъекты отчетности» по подведомственным организациям, которые представляют отчетность соответствующему пользователю отчетности;</a:t>
            </a:r>
          </a:p>
          <a:p>
            <a:pPr lvl="0"/>
            <a:r>
              <a:rPr lang="ru-RU" sz="1200" b="1" kern="1200" dirty="0" smtClean="0">
                <a:solidFill>
                  <a:schemeClr val="tx1"/>
                </a:solidFill>
                <a:effectLst/>
                <a:latin typeface="+mn-lt"/>
                <a:ea typeface="+mn-ea"/>
                <a:cs typeface="+mn-cs"/>
              </a:rPr>
              <a:t>«Завершено (кол)»</a:t>
            </a:r>
            <a:r>
              <a:rPr lang="ru-RU" sz="1200" kern="1200" dirty="0" smtClean="0">
                <a:solidFill>
                  <a:schemeClr val="tx1"/>
                </a:solidFill>
                <a:effectLst/>
                <a:latin typeface="+mn-lt"/>
                <a:ea typeface="+mn-ea"/>
                <a:cs typeface="+mn-cs"/>
              </a:rPr>
              <a:t> - количество субъектов, завершивших представление отчетных форм, т.е. у которых показатель «Процент представления» имеет значение 100%.</a:t>
            </a:r>
          </a:p>
          <a:p>
            <a:pPr lvl="0"/>
            <a:r>
              <a:rPr lang="ru-RU" sz="1200" b="1" kern="1200" dirty="0" smtClean="0">
                <a:solidFill>
                  <a:schemeClr val="tx1"/>
                </a:solidFill>
                <a:effectLst/>
                <a:latin typeface="+mn-lt"/>
                <a:ea typeface="+mn-ea"/>
                <a:cs typeface="+mn-cs"/>
              </a:rPr>
              <a:t>«В процессе (кол)»</a:t>
            </a:r>
            <a:r>
              <a:rPr lang="ru-RU" sz="1200" kern="1200" dirty="0" smtClean="0">
                <a:solidFill>
                  <a:schemeClr val="tx1"/>
                </a:solidFill>
                <a:effectLst/>
                <a:latin typeface="+mn-lt"/>
                <a:ea typeface="+mn-ea"/>
                <a:cs typeface="+mn-cs"/>
              </a:rPr>
              <a:t> - количество субъектов, которые находятся в процессе представления отчетных форм, т.е. у которых показатель «Процент представления» варьируется в промежутке: больше либо равно 30% и меньше либо равно 99,9%. Расчет происходит по следующему алгоритму: </a:t>
            </a:r>
          </a:p>
          <a:p>
            <a:r>
              <a:rPr lang="ru-RU" sz="1200" b="1" i="1" kern="1200" dirty="0" smtClean="0">
                <a:solidFill>
                  <a:schemeClr val="tx1"/>
                </a:solidFill>
                <a:effectLst/>
                <a:latin typeface="+mn-lt"/>
                <a:ea typeface="+mn-ea"/>
                <a:cs typeface="+mn-cs"/>
              </a:rPr>
              <a:t>Процент представления=((П/О)*100%)+(((С/О)*100%)*0,2), где:</a:t>
            </a:r>
            <a:endParaRPr lang="ru-RU" sz="1200" kern="1200" dirty="0" smtClean="0">
              <a:solidFill>
                <a:schemeClr val="tx1"/>
              </a:solidFill>
              <a:effectLst/>
              <a:latin typeface="+mn-lt"/>
              <a:ea typeface="+mn-ea"/>
              <a:cs typeface="+mn-cs"/>
            </a:endParaRPr>
          </a:p>
          <a:p>
            <a:r>
              <a:rPr lang="ru-RU" sz="1200" b="1" i="1" kern="1200" dirty="0" smtClean="0">
                <a:solidFill>
                  <a:schemeClr val="tx1"/>
                </a:solidFill>
                <a:effectLst/>
                <a:latin typeface="+mn-lt"/>
                <a:ea typeface="+mn-ea"/>
                <a:cs typeface="+mn-cs"/>
              </a:rPr>
              <a:t>П</a:t>
            </a:r>
            <a:r>
              <a:rPr lang="ru-RU" sz="1200" b="1" kern="120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количество отчетов в статусе «Показатели отсутствуют», «Представлен» , «Контроль пройден», «Контроль не пройден», «Принят», «Принят условно»;</a:t>
            </a:r>
          </a:p>
          <a:p>
            <a:r>
              <a:rPr lang="ru-RU" sz="1200" b="1" i="1" kern="1200" dirty="0" smtClean="0">
                <a:solidFill>
                  <a:schemeClr val="tx1"/>
                </a:solidFill>
                <a:effectLst/>
                <a:latin typeface="+mn-lt"/>
                <a:ea typeface="+mn-ea"/>
                <a:cs typeface="+mn-cs"/>
              </a:rPr>
              <a:t>О</a:t>
            </a:r>
            <a:r>
              <a:rPr lang="ru-RU" sz="1200" b="1" kern="120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 общее количество форм комплекта отчетности;</a:t>
            </a:r>
          </a:p>
          <a:p>
            <a:r>
              <a:rPr lang="ru-RU" sz="1200" b="1" i="1" kern="1200" dirty="0" smtClean="0">
                <a:solidFill>
                  <a:schemeClr val="tx1"/>
                </a:solidFill>
                <a:effectLst/>
                <a:latin typeface="+mn-lt"/>
                <a:ea typeface="+mn-ea"/>
                <a:cs typeface="+mn-cs"/>
              </a:rPr>
              <a:t>С</a:t>
            </a:r>
            <a:r>
              <a:rPr lang="ru-RU" sz="1200" b="1" kern="1200" dirty="0" smtClean="0">
                <a:solidFill>
                  <a:schemeClr val="tx1"/>
                </a:solidFill>
                <a:effectLst/>
                <a:latin typeface="+mn-lt"/>
                <a:ea typeface="+mn-ea"/>
                <a:cs typeface="+mn-cs"/>
              </a:rPr>
              <a:t>-</a:t>
            </a:r>
            <a:r>
              <a:rPr lang="ru-RU" sz="1200" kern="1200" dirty="0" smtClean="0">
                <a:solidFill>
                  <a:schemeClr val="tx1"/>
                </a:solidFill>
                <a:effectLst/>
                <a:latin typeface="+mn-lt"/>
                <a:ea typeface="+mn-ea"/>
                <a:cs typeface="+mn-cs"/>
              </a:rPr>
              <a:t> количество отчетов в статусе «Новый», «Создан», «Создан с ошибками», «Создан без ошибок», «Требует доработки», «Согласование», «Согласовано»;</a:t>
            </a:r>
          </a:p>
          <a:p>
            <a:r>
              <a:rPr lang="ru-RU" sz="1200" b="1" i="1" kern="1200" dirty="0" smtClean="0">
                <a:solidFill>
                  <a:schemeClr val="tx1"/>
                </a:solidFill>
                <a:effectLst/>
                <a:latin typeface="+mn-lt"/>
                <a:ea typeface="+mn-ea"/>
                <a:cs typeface="+mn-cs"/>
              </a:rPr>
              <a:t>Коэффициент</a:t>
            </a:r>
            <a:r>
              <a:rPr lang="ru-RU" sz="1200" i="1" kern="1200" dirty="0" smtClean="0">
                <a:solidFill>
                  <a:schemeClr val="tx1"/>
                </a:solidFill>
                <a:effectLst/>
                <a:latin typeface="+mn-lt"/>
                <a:ea typeface="+mn-ea"/>
                <a:cs typeface="+mn-cs"/>
              </a:rPr>
              <a:t> </a:t>
            </a:r>
            <a:r>
              <a:rPr lang="ru-RU" sz="1200" b="1" i="1" kern="1200" dirty="0" smtClean="0">
                <a:solidFill>
                  <a:schemeClr val="tx1"/>
                </a:solidFill>
                <a:effectLst/>
                <a:latin typeface="+mn-lt"/>
                <a:ea typeface="+mn-ea"/>
                <a:cs typeface="+mn-cs"/>
              </a:rPr>
              <a:t>0.2</a:t>
            </a:r>
            <a:r>
              <a:rPr lang="ru-RU" sz="1200" kern="1200" dirty="0" smtClean="0">
                <a:solidFill>
                  <a:schemeClr val="tx1"/>
                </a:solidFill>
                <a:effectLst/>
                <a:latin typeface="+mn-lt"/>
                <a:ea typeface="+mn-ea"/>
                <a:cs typeface="+mn-cs"/>
              </a:rPr>
              <a:t> - принят для обозначения  доли участия форм со статусами , «Новый», «Создан», «Создан с ошибками», «Создан без ошибок», «Требует доработки», «Согласование» и «Согласовано» в формировании в формировании прогресса представления комплекта отчетности.</a:t>
            </a:r>
          </a:p>
          <a:p>
            <a:pPr lvl="0"/>
            <a:r>
              <a:rPr lang="ru-RU" sz="1200" b="1" kern="1200" dirty="0" smtClean="0">
                <a:solidFill>
                  <a:schemeClr val="tx1"/>
                </a:solidFill>
                <a:effectLst/>
                <a:latin typeface="+mn-lt"/>
                <a:ea typeface="+mn-ea"/>
                <a:cs typeface="+mn-cs"/>
              </a:rPr>
              <a:t>«На начальном этапе (кол)»</a:t>
            </a:r>
            <a:r>
              <a:rPr lang="ru-RU" sz="1200" kern="1200" dirty="0" smtClean="0">
                <a:solidFill>
                  <a:schemeClr val="tx1"/>
                </a:solidFill>
                <a:effectLst/>
                <a:latin typeface="+mn-lt"/>
                <a:ea typeface="+mn-ea"/>
                <a:cs typeface="+mn-cs"/>
              </a:rPr>
              <a:t> - количество субъектов, которые не начали представление отчетности, т.е. у которых показатель «Процент исполнения» равен менее 30%.</a:t>
            </a:r>
          </a:p>
          <a:p>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Для раскрытия подробного списка общего количества субъектов, субъектов завершивших представление отчетности, субъектов, которые находятся в процессе предоставления отчетности или субъектов, которые не начали представление отчетности необходимо нажать на кнопку «Список» рядом с соответствующим полем.</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ru-RU" sz="1200" kern="1200" dirty="0" smtClean="0">
              <a:solidFill>
                <a:schemeClr val="tx1"/>
              </a:solidFill>
              <a:effectLst/>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16</a:t>
            </a:fld>
            <a:endParaRPr lang="ru-RU" altLang="ru-RU"/>
          </a:p>
        </p:txBody>
      </p:sp>
    </p:spTree>
    <p:extLst>
      <p:ext uri="{BB962C8B-B14F-4D97-AF65-F5344CB8AC3E}">
        <p14:creationId xmlns:p14="http://schemas.microsoft.com/office/powerpoint/2010/main" val="20495802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latin typeface="+mn-lt"/>
                <a:ea typeface="+mn-ea"/>
              </a:rPr>
              <a:t>Следующий</a:t>
            </a:r>
            <a:r>
              <a:rPr lang="ru-RU" baseline="0" dirty="0" smtClean="0">
                <a:latin typeface="+mn-lt"/>
                <a:ea typeface="+mn-ea"/>
              </a:rPr>
              <a:t> слайд – это реорганизационной отчетность.</a:t>
            </a:r>
          </a:p>
          <a:p>
            <a:r>
              <a:rPr lang="ru-RU" baseline="0" dirty="0" smtClean="0">
                <a:latin typeface="+mn-lt"/>
                <a:ea typeface="+mn-ea"/>
              </a:rPr>
              <a:t>На текущий момент в </a:t>
            </a:r>
            <a:r>
              <a:rPr lang="ru-RU" baseline="0" dirty="0" err="1" smtClean="0">
                <a:latin typeface="+mn-lt"/>
                <a:ea typeface="+mn-ea"/>
              </a:rPr>
              <a:t>ПУиО</a:t>
            </a:r>
            <a:r>
              <a:rPr lang="ru-RU" baseline="0" dirty="0" smtClean="0">
                <a:latin typeface="+mn-lt"/>
                <a:ea typeface="+mn-ea"/>
              </a:rPr>
              <a:t> не реализован функционал реорганизационной отчетности, но тем не менее проводят активные работы по согласованию Функциональных требований в том числе с Минфином России.</a:t>
            </a:r>
          </a:p>
          <a:p>
            <a:endParaRPr lang="ru-RU" baseline="0" dirty="0" smtClean="0">
              <a:latin typeface="+mn-lt"/>
              <a:ea typeface="+mn-ea"/>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ru-RU" baseline="0" dirty="0" smtClean="0">
                <a:latin typeface="+mn-lt"/>
                <a:ea typeface="+mn-ea"/>
              </a:rPr>
              <a:t>Помимо организационных мероприятий, таких как – </a:t>
            </a:r>
            <a:r>
              <a:rPr lang="ru-RU" sz="1200" kern="1200" dirty="0" smtClean="0">
                <a:solidFill>
                  <a:schemeClr val="tx1"/>
                </a:solidFill>
                <a:effectLst/>
                <a:latin typeface="+mn-lt"/>
                <a:ea typeface="+mn-ea"/>
                <a:cs typeface="+mn-cs"/>
              </a:rPr>
              <a:t>добавление комплекта для отчетности по реорганизации/ликвидации с типом периода «Реорганизация»</a:t>
            </a:r>
            <a:r>
              <a:rPr lang="ru-RU" sz="1200" kern="1200" baseline="0" dirty="0" smtClean="0">
                <a:solidFill>
                  <a:schemeClr val="tx1"/>
                </a:solidFill>
                <a:effectLst/>
                <a:latin typeface="+mn-lt"/>
                <a:ea typeface="+mn-ea"/>
                <a:cs typeface="+mn-cs"/>
              </a:rPr>
              <a:t> </a:t>
            </a:r>
            <a:r>
              <a:rPr lang="ru-RU" baseline="0" dirty="0" smtClean="0">
                <a:latin typeface="+mn-lt"/>
                <a:ea typeface="+mn-ea"/>
              </a:rPr>
              <a:t>Хочу выделить несколько важных момент по реализации:</a:t>
            </a:r>
          </a:p>
          <a:p>
            <a:pPr marL="228600" indent="-228600">
              <a:buAutoNum type="arabicPeriod"/>
            </a:pPr>
            <a:r>
              <a:rPr lang="ru-RU" baseline="0" dirty="0" smtClean="0">
                <a:latin typeface="+mn-lt"/>
                <a:ea typeface="+mn-ea"/>
              </a:rPr>
              <a:t>Доработка Справочника «Субъектов отчетности»</a:t>
            </a:r>
          </a:p>
          <a:p>
            <a:pPr marL="0" marR="0" indent="0" algn="l" defTabSz="914400" rtl="0" eaLnBrk="0" fontAlgn="base" latinLnBrk="0" hangingPunct="0">
              <a:lnSpc>
                <a:spcPct val="100000"/>
              </a:lnSpc>
              <a:spcBef>
                <a:spcPct val="30000"/>
              </a:spcBef>
              <a:spcAft>
                <a:spcPct val="0"/>
              </a:spcAft>
              <a:buClrTx/>
              <a:buSzTx/>
              <a:buFontTx/>
              <a:buNone/>
              <a:tabLst/>
              <a:defRPr/>
            </a:pPr>
            <a:r>
              <a:rPr lang="ru-RU" sz="1200" dirty="0" smtClean="0">
                <a:solidFill>
                  <a:schemeClr val="tx2"/>
                </a:solidFill>
                <a:latin typeface="Times New Roman" panose="02020603050405020304" pitchFamily="18" charset="0"/>
                <a:cs typeface="Times New Roman" panose="02020603050405020304" pitchFamily="18" charset="0"/>
              </a:rPr>
              <a:t>В справочнике «Субъекты отчетности» во вкладке «Общая информация» в блоке «Общие сведения» будет добавлен чек-бокс «Реорганизация», при указании которого будет доступна вкладка «Реорганизация».</a:t>
            </a:r>
          </a:p>
          <a:p>
            <a:pPr marL="0" marR="0" indent="0" algn="l" defTabSz="914400" rtl="0" eaLnBrk="0" fontAlgn="base" latinLnBrk="0" hangingPunct="0">
              <a:lnSpc>
                <a:spcPct val="100000"/>
              </a:lnSpc>
              <a:spcBef>
                <a:spcPct val="30000"/>
              </a:spcBef>
              <a:spcAft>
                <a:spcPct val="0"/>
              </a:spcAft>
              <a:buClrTx/>
              <a:buSzTx/>
              <a:buFontTx/>
              <a:buNone/>
              <a:tabLst/>
              <a:defRPr/>
            </a:pPr>
            <a:r>
              <a:rPr lang="ru-RU" sz="1200" dirty="0" smtClean="0">
                <a:solidFill>
                  <a:schemeClr val="tx2"/>
                </a:solidFill>
                <a:latin typeface="Times New Roman" panose="02020603050405020304" pitchFamily="18" charset="0"/>
                <a:cs typeface="Times New Roman" panose="02020603050405020304" pitchFamily="18" charset="0"/>
              </a:rPr>
              <a:t>2. Доработка ТФФ;</a:t>
            </a:r>
          </a:p>
          <a:p>
            <a:pPr marL="0" marR="0" indent="0" algn="l" defTabSz="914400" rtl="0" eaLnBrk="0" fontAlgn="base" latinLnBrk="0" hangingPunct="0">
              <a:lnSpc>
                <a:spcPct val="100000"/>
              </a:lnSpc>
              <a:spcBef>
                <a:spcPct val="30000"/>
              </a:spcBef>
              <a:spcAft>
                <a:spcPct val="0"/>
              </a:spcAft>
              <a:buClrTx/>
              <a:buSzTx/>
              <a:buFontTx/>
              <a:buNone/>
              <a:tabLst/>
              <a:defRPr/>
            </a:pPr>
            <a:r>
              <a:rPr lang="ru-RU" sz="1200" dirty="0" smtClean="0">
                <a:solidFill>
                  <a:schemeClr val="tx2"/>
                </a:solidFill>
                <a:latin typeface="Times New Roman" panose="02020603050405020304" pitchFamily="18" charset="0"/>
                <a:cs typeface="Times New Roman" panose="02020603050405020304" pitchFamily="18" charset="0"/>
              </a:rPr>
              <a:t>3.</a:t>
            </a:r>
            <a:r>
              <a:rPr lang="ru-RU" sz="1200" baseline="0" dirty="0" smtClean="0">
                <a:solidFill>
                  <a:schemeClr val="tx2"/>
                </a:solidFill>
                <a:latin typeface="Times New Roman" panose="02020603050405020304" pitchFamily="18" charset="0"/>
                <a:cs typeface="Times New Roman" panose="02020603050405020304" pitchFamily="18" charset="0"/>
              </a:rPr>
              <a:t> Доработка жизненного цикла и схемы представления отчетных форм по Реорганизации.</a:t>
            </a:r>
            <a:r>
              <a:rPr lang="ru-RU" sz="1200" dirty="0" smtClean="0">
                <a:solidFill>
                  <a:schemeClr val="tx2"/>
                </a:solidFill>
                <a:latin typeface="Times New Roman" panose="02020603050405020304" pitchFamily="18" charset="0"/>
                <a:cs typeface="Times New Roman" panose="02020603050405020304" pitchFamily="18" charset="0"/>
              </a:rPr>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ru-RU" sz="1200" dirty="0" smtClean="0">
              <a:solidFill>
                <a:schemeClr val="tx2"/>
              </a:solidFill>
              <a:latin typeface="Times New Roman" panose="02020603050405020304" pitchFamily="18" charset="0"/>
              <a:cs typeface="Times New Roman" panose="02020603050405020304" pitchFamily="18"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ru-RU" sz="1200" dirty="0" smtClean="0">
              <a:solidFill>
                <a:schemeClr val="tx2"/>
              </a:solidFill>
              <a:latin typeface="Times New Roman" panose="02020603050405020304" pitchFamily="18" charset="0"/>
              <a:cs typeface="Times New Roman" panose="02020603050405020304" pitchFamily="18" charset="0"/>
            </a:endParaRPr>
          </a:p>
          <a:p>
            <a:pPr marL="0" indent="0">
              <a:buNone/>
            </a:pPr>
            <a:endParaRPr lang="ru-RU" baseline="0" dirty="0" smtClean="0">
              <a:latin typeface="+mn-lt"/>
              <a:ea typeface="+mn-ea"/>
            </a:endParaRPr>
          </a:p>
          <a:p>
            <a:endParaRPr lang="ru-RU" dirty="0" smtClean="0">
              <a:latin typeface="Times New Roman"/>
              <a:ea typeface="Times New Roman"/>
            </a:endParaRPr>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17</a:t>
            </a:fld>
            <a:endParaRPr lang="ru-RU" altLang="ru-RU"/>
          </a:p>
        </p:txBody>
      </p:sp>
    </p:spTree>
    <p:extLst>
      <p:ext uri="{BB962C8B-B14F-4D97-AF65-F5344CB8AC3E}">
        <p14:creationId xmlns:p14="http://schemas.microsoft.com/office/powerpoint/2010/main" val="4445979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dirty="0" smtClean="0">
                <a:solidFill>
                  <a:schemeClr val="tx2"/>
                </a:solidFill>
                <a:latin typeface="Times New Roman" panose="02020603050405020304" pitchFamily="18" charset="0"/>
                <a:cs typeface="Times New Roman" panose="02020603050405020304" pitchFamily="18" charset="0"/>
              </a:rPr>
              <a:t>Схема:</a:t>
            </a:r>
          </a:p>
          <a:p>
            <a:endParaRPr lang="ru-RU" sz="1200" dirty="0" smtClean="0">
              <a:solidFill>
                <a:schemeClr val="tx2"/>
              </a:solidFill>
              <a:latin typeface="Times New Roman" panose="02020603050405020304" pitchFamily="18" charset="0"/>
              <a:cs typeface="Times New Roman" panose="02020603050405020304" pitchFamily="18" charset="0"/>
            </a:endParaRPr>
          </a:p>
          <a:p>
            <a:r>
              <a:rPr lang="ru-RU" sz="1200" dirty="0" smtClean="0">
                <a:solidFill>
                  <a:schemeClr val="tx2"/>
                </a:solidFill>
                <a:latin typeface="Times New Roman" panose="02020603050405020304" pitchFamily="18" charset="0"/>
                <a:cs typeface="Times New Roman" panose="02020603050405020304" pitchFamily="18" charset="0"/>
              </a:rPr>
              <a:t>Далее</a:t>
            </a:r>
            <a:r>
              <a:rPr lang="ru-RU" sz="1200" baseline="0" dirty="0" smtClean="0">
                <a:solidFill>
                  <a:schemeClr val="tx2"/>
                </a:solidFill>
                <a:latin typeface="Times New Roman" panose="02020603050405020304" pitchFamily="18" charset="0"/>
                <a:cs typeface="Times New Roman" panose="02020603050405020304" pitchFamily="18" charset="0"/>
              </a:rPr>
              <a:t> переходим к следующему блоку «</a:t>
            </a:r>
            <a:r>
              <a:rPr lang="ru-RU" altLang="ru-RU" sz="1200" b="1" kern="1200" dirty="0" smtClean="0">
                <a:solidFill>
                  <a:srgbClr val="000090"/>
                </a:solidFill>
                <a:latin typeface="Arial" charset="0"/>
                <a:ea typeface="+mn-ea"/>
                <a:cs typeface="+mn-cs"/>
              </a:rPr>
              <a:t>Отдельные функциональные возможности </a:t>
            </a:r>
            <a:r>
              <a:rPr lang="ru-RU" altLang="ru-RU" sz="1200" b="1" kern="1200" dirty="0" err="1" smtClean="0">
                <a:solidFill>
                  <a:srgbClr val="000090"/>
                </a:solidFill>
                <a:latin typeface="Arial" charset="0"/>
                <a:ea typeface="+mn-ea"/>
                <a:cs typeface="+mn-cs"/>
              </a:rPr>
              <a:t>ПУиО</a:t>
            </a:r>
            <a:r>
              <a:rPr lang="ru-RU" altLang="ru-RU" sz="1200" b="1" kern="1200" dirty="0" smtClean="0">
                <a:solidFill>
                  <a:srgbClr val="000090"/>
                </a:solidFill>
                <a:latin typeface="Arial" charset="0"/>
                <a:ea typeface="+mn-ea"/>
                <a:cs typeface="+mn-cs"/>
              </a:rPr>
              <a:t>»</a:t>
            </a:r>
            <a:endParaRPr lang="ru-RU" sz="1200" baseline="0" dirty="0" smtClean="0">
              <a:solidFill>
                <a:schemeClr val="tx2"/>
              </a:solidFill>
              <a:latin typeface="Times New Roman" panose="02020603050405020304" pitchFamily="18" charset="0"/>
              <a:cs typeface="Times New Roman" panose="02020603050405020304" pitchFamily="18"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ru-RU" altLang="ru-RU" dirty="0" smtClean="0">
                <a:solidFill>
                  <a:schemeClr val="accent2"/>
                </a:solidFill>
                <a:cs typeface="Times New Roman" panose="02020603050405020304" pitchFamily="18" charset="0"/>
              </a:rPr>
              <a:t>Возможно</a:t>
            </a:r>
            <a:r>
              <a:rPr lang="ru-RU" altLang="ru-RU" baseline="0" dirty="0" smtClean="0">
                <a:solidFill>
                  <a:schemeClr val="accent2"/>
                </a:solidFill>
                <a:cs typeface="Times New Roman" panose="02020603050405020304" pitchFamily="18" charset="0"/>
              </a:rPr>
              <a:t> для вас эта информация будет но новой, но в процессе общения часто выясняется что большая часть пользователей не использует часть реализованного функционала.</a:t>
            </a:r>
            <a:endParaRPr lang="ru-RU" altLang="ru-RU" dirty="0" smtClean="0">
              <a:solidFill>
                <a:schemeClr val="accent2"/>
              </a:solidFill>
              <a:cs typeface="Times New Roman" panose="02020603050405020304" pitchFamily="18" charset="0"/>
            </a:endParaRPr>
          </a:p>
          <a:p>
            <a:endParaRPr lang="ru-RU" sz="1200" dirty="0" smtClean="0">
              <a:solidFill>
                <a:schemeClr val="tx2"/>
              </a:solidFill>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18</a:t>
            </a:fld>
            <a:endParaRPr lang="ru-RU" altLang="ru-RU"/>
          </a:p>
        </p:txBody>
      </p:sp>
    </p:spTree>
    <p:extLst>
      <p:ext uri="{BB962C8B-B14F-4D97-AF65-F5344CB8AC3E}">
        <p14:creationId xmlns:p14="http://schemas.microsoft.com/office/powerpoint/2010/main" val="2435729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19</a:t>
            </a:fld>
            <a:endParaRPr lang="ru-RU" altLang="ru-RU"/>
          </a:p>
        </p:txBody>
      </p:sp>
    </p:spTree>
    <p:extLst>
      <p:ext uri="{BB962C8B-B14F-4D97-AF65-F5344CB8AC3E}">
        <p14:creationId xmlns:p14="http://schemas.microsoft.com/office/powerpoint/2010/main" val="3530502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85000" lnSpcReduction="10000"/>
          </a:bodyPr>
          <a:lstStyle/>
          <a:p>
            <a:r>
              <a:rPr lang="ru-RU" sz="1200" kern="1200" dirty="0" smtClean="0">
                <a:solidFill>
                  <a:schemeClr val="tx1"/>
                </a:solidFill>
                <a:effectLst/>
                <a:latin typeface="+mn-lt"/>
                <a:ea typeface="+mn-ea"/>
                <a:cs typeface="+mn-cs"/>
              </a:rPr>
              <a:t>В своем докладе я постараюсь раскрыть 3 основных блоков, такие как:</a:t>
            </a:r>
          </a:p>
          <a:p>
            <a:endParaRPr lang="ru-RU" sz="1200" kern="1200" dirty="0" smtClean="0">
              <a:solidFill>
                <a:schemeClr val="tx1"/>
              </a:solidFill>
              <a:effectLst/>
              <a:latin typeface="+mn-lt"/>
              <a:ea typeface="+mn-ea"/>
              <a:cs typeface="+mn-cs"/>
            </a:endParaRPr>
          </a:p>
          <a:p>
            <a:pPr marL="0" indent="0">
              <a:buFont typeface="Arial" charset="0"/>
              <a:buNone/>
            </a:pPr>
            <a:r>
              <a:rPr lang="ru-RU" altLang="ru-RU" sz="1200" kern="1200" dirty="0" smtClean="0">
                <a:solidFill>
                  <a:srgbClr val="000090"/>
                </a:solidFill>
                <a:latin typeface="Arial" charset="0"/>
                <a:ea typeface="+mn-ea"/>
                <a:cs typeface="+mn-cs"/>
              </a:rPr>
              <a:t>1. Реализованный функционал </a:t>
            </a:r>
            <a:r>
              <a:rPr lang="ru-RU" altLang="ru-RU" sz="1200" kern="1200" dirty="0" err="1" smtClean="0">
                <a:solidFill>
                  <a:srgbClr val="000090"/>
                </a:solidFill>
                <a:latin typeface="Arial" charset="0"/>
                <a:ea typeface="+mn-ea"/>
                <a:cs typeface="+mn-cs"/>
              </a:rPr>
              <a:t>ПУиО</a:t>
            </a:r>
            <a:r>
              <a:rPr lang="ru-RU" altLang="ru-RU" sz="1200" kern="1200" dirty="0" smtClean="0">
                <a:solidFill>
                  <a:srgbClr val="000090"/>
                </a:solidFill>
                <a:latin typeface="Arial" charset="0"/>
                <a:ea typeface="+mn-ea"/>
                <a:cs typeface="+mn-cs"/>
              </a:rPr>
              <a:t> и планы по развитию в 2018 году;</a:t>
            </a:r>
          </a:p>
          <a:p>
            <a:pPr marL="0" indent="0">
              <a:buNone/>
            </a:pPr>
            <a:r>
              <a:rPr lang="ru-RU" altLang="ru-RU" sz="1200" kern="1200" dirty="0" smtClean="0">
                <a:solidFill>
                  <a:srgbClr val="000090"/>
                </a:solidFill>
                <a:latin typeface="Arial" charset="0"/>
                <a:ea typeface="+mn-ea"/>
                <a:cs typeface="+mn-cs"/>
              </a:rPr>
              <a:t>2. Отдельные функциональные возможности </a:t>
            </a:r>
            <a:r>
              <a:rPr lang="ru-RU" altLang="ru-RU" sz="1200" kern="1200" dirty="0" err="1" smtClean="0">
                <a:solidFill>
                  <a:srgbClr val="000090"/>
                </a:solidFill>
                <a:latin typeface="Arial" charset="0"/>
                <a:ea typeface="+mn-ea"/>
                <a:cs typeface="+mn-cs"/>
              </a:rPr>
              <a:t>ПУиО</a:t>
            </a:r>
            <a:r>
              <a:rPr lang="ru-RU" altLang="ru-RU" sz="1200" kern="1200" dirty="0" smtClean="0">
                <a:solidFill>
                  <a:srgbClr val="000090"/>
                </a:solidFill>
                <a:latin typeface="Arial" charset="0"/>
                <a:ea typeface="+mn-ea"/>
                <a:cs typeface="+mn-cs"/>
              </a:rPr>
              <a:t>;</a:t>
            </a:r>
          </a:p>
          <a:p>
            <a:pPr marL="0" indent="0">
              <a:buNone/>
            </a:pPr>
            <a:r>
              <a:rPr lang="ru-RU" altLang="ru-RU" sz="1200" kern="1200" dirty="0" smtClean="0">
                <a:solidFill>
                  <a:srgbClr val="000090"/>
                </a:solidFill>
                <a:latin typeface="Arial" charset="0"/>
                <a:ea typeface="+mn-ea"/>
                <a:cs typeface="+mn-cs"/>
              </a:rPr>
              <a:t>3. Порядок действий пользователей в случае возникновении вопросов при работе в </a:t>
            </a:r>
            <a:r>
              <a:rPr lang="ru-RU" altLang="ru-RU" sz="1200" kern="1200" dirty="0" err="1" smtClean="0">
                <a:solidFill>
                  <a:srgbClr val="000090"/>
                </a:solidFill>
                <a:latin typeface="Arial" charset="0"/>
                <a:ea typeface="+mn-ea"/>
                <a:cs typeface="+mn-cs"/>
              </a:rPr>
              <a:t>ПУиО</a:t>
            </a:r>
            <a:r>
              <a:rPr lang="ru-RU" altLang="ru-RU" sz="1200" kern="1200" dirty="0" smtClean="0">
                <a:solidFill>
                  <a:srgbClr val="000090"/>
                </a:solidFill>
                <a:latin typeface="Arial" charset="0"/>
                <a:ea typeface="+mn-ea"/>
                <a:cs typeface="+mn-cs"/>
              </a:rPr>
              <a:t>. </a:t>
            </a:r>
            <a:endParaRPr lang="ru-RU" altLang="ru-RU" sz="1200" kern="1200" dirty="0">
              <a:solidFill>
                <a:srgbClr val="000090"/>
              </a:solidFill>
              <a:latin typeface="Arial" charset="0"/>
              <a:ea typeface="+mn-ea"/>
              <a:cs typeface="+mn-cs"/>
            </a:endParaRPr>
          </a:p>
        </p:txBody>
      </p:sp>
      <p:sp>
        <p:nvSpPr>
          <p:cNvPr id="44035" name="Номер слайда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128"/>
              </a:defRPr>
            </a:lvl1pPr>
            <a:lvl2pPr marL="745105" indent="-286579">
              <a:defRPr>
                <a:solidFill>
                  <a:schemeClr val="tx1"/>
                </a:solidFill>
                <a:latin typeface="Arial" charset="0"/>
                <a:ea typeface="MS PGothic" charset="-128"/>
              </a:defRPr>
            </a:lvl2pPr>
            <a:lvl3pPr marL="1146315" indent="-229263">
              <a:defRPr>
                <a:solidFill>
                  <a:schemeClr val="tx1"/>
                </a:solidFill>
                <a:latin typeface="Arial" charset="0"/>
                <a:ea typeface="MS PGothic" charset="-128"/>
              </a:defRPr>
            </a:lvl3pPr>
            <a:lvl4pPr marL="1604841" indent="-229263">
              <a:defRPr>
                <a:solidFill>
                  <a:schemeClr val="tx1"/>
                </a:solidFill>
                <a:latin typeface="Arial" charset="0"/>
                <a:ea typeface="MS PGothic" charset="-128"/>
              </a:defRPr>
            </a:lvl4pPr>
            <a:lvl5pPr marL="2063366" indent="-229263">
              <a:defRPr>
                <a:solidFill>
                  <a:schemeClr val="tx1"/>
                </a:solidFill>
                <a:latin typeface="Arial" charset="0"/>
                <a:ea typeface="MS PGothic" charset="-128"/>
              </a:defRPr>
            </a:lvl5pPr>
            <a:lvl6pPr marL="2521892" indent="-229263" eaLnBrk="0" fontAlgn="base" hangingPunct="0">
              <a:spcBef>
                <a:spcPct val="0"/>
              </a:spcBef>
              <a:spcAft>
                <a:spcPct val="0"/>
              </a:spcAft>
              <a:defRPr>
                <a:solidFill>
                  <a:schemeClr val="tx1"/>
                </a:solidFill>
                <a:latin typeface="Arial" charset="0"/>
                <a:ea typeface="MS PGothic" charset="-128"/>
              </a:defRPr>
            </a:lvl6pPr>
            <a:lvl7pPr marL="2980418" indent="-229263" eaLnBrk="0" fontAlgn="base" hangingPunct="0">
              <a:spcBef>
                <a:spcPct val="0"/>
              </a:spcBef>
              <a:spcAft>
                <a:spcPct val="0"/>
              </a:spcAft>
              <a:defRPr>
                <a:solidFill>
                  <a:schemeClr val="tx1"/>
                </a:solidFill>
                <a:latin typeface="Arial" charset="0"/>
                <a:ea typeface="MS PGothic" charset="-128"/>
              </a:defRPr>
            </a:lvl7pPr>
            <a:lvl8pPr marL="3438944" indent="-229263" eaLnBrk="0" fontAlgn="base" hangingPunct="0">
              <a:spcBef>
                <a:spcPct val="0"/>
              </a:spcBef>
              <a:spcAft>
                <a:spcPct val="0"/>
              </a:spcAft>
              <a:defRPr>
                <a:solidFill>
                  <a:schemeClr val="tx1"/>
                </a:solidFill>
                <a:latin typeface="Arial" charset="0"/>
                <a:ea typeface="MS PGothic" charset="-128"/>
              </a:defRPr>
            </a:lvl8pPr>
            <a:lvl9pPr marL="3897470" indent="-229263" eaLnBrk="0" fontAlgn="base" hangingPunct="0">
              <a:spcBef>
                <a:spcPct val="0"/>
              </a:spcBef>
              <a:spcAft>
                <a:spcPct val="0"/>
              </a:spcAft>
              <a:defRPr>
                <a:solidFill>
                  <a:schemeClr val="tx1"/>
                </a:solidFill>
                <a:latin typeface="Arial" charset="0"/>
                <a:ea typeface="MS PGothic" charset="-128"/>
              </a:defRPr>
            </a:lvl9pPr>
          </a:lstStyle>
          <a:p>
            <a:fld id="{5E4B0C6F-DA1E-E947-B067-AB12E17569FA}" type="slidenum">
              <a:rPr lang="ru-RU" altLang="ru-RU"/>
              <a:pPr/>
              <a:t>2</a:t>
            </a:fld>
            <a:endParaRPr lang="ru-RU" altLang="ru-RU"/>
          </a:p>
        </p:txBody>
      </p:sp>
    </p:spTree>
    <p:extLst>
      <p:ext uri="{BB962C8B-B14F-4D97-AF65-F5344CB8AC3E}">
        <p14:creationId xmlns:p14="http://schemas.microsoft.com/office/powerpoint/2010/main" val="10515279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20</a:t>
            </a:fld>
            <a:endParaRPr lang="ru-RU" altLang="ru-RU"/>
          </a:p>
        </p:txBody>
      </p:sp>
    </p:spTree>
    <p:extLst>
      <p:ext uri="{BB962C8B-B14F-4D97-AF65-F5344CB8AC3E}">
        <p14:creationId xmlns:p14="http://schemas.microsoft.com/office/powerpoint/2010/main" val="14071584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В</a:t>
            </a:r>
            <a:r>
              <a:rPr lang="ru-RU" baseline="0" dirty="0" smtClean="0"/>
              <a:t> </a:t>
            </a:r>
            <a:r>
              <a:rPr lang="ru-RU" baseline="0" dirty="0" err="1" smtClean="0"/>
              <a:t>ПУиО</a:t>
            </a:r>
            <a:r>
              <a:rPr lang="ru-RU" baseline="0" dirty="0" smtClean="0"/>
              <a:t> существует механизм – МДК на комплект.</a:t>
            </a:r>
          </a:p>
          <a:p>
            <a:r>
              <a:rPr lang="ru-RU" baseline="0" dirty="0" smtClean="0"/>
              <a:t>Для этого необходимо:</a:t>
            </a:r>
          </a:p>
          <a:p>
            <a:pPr marL="171450" indent="-171450">
              <a:buFont typeface="Wingdings" panose="05000000000000000000" pitchFamily="2" charset="2"/>
              <a:buChar char="Ø"/>
            </a:pPr>
            <a:r>
              <a:rPr lang="ru-RU" sz="1200" dirty="0" smtClean="0">
                <a:solidFill>
                  <a:srgbClr val="44546A"/>
                </a:solidFill>
                <a:latin typeface="Times New Roman" panose="02020603050405020304" pitchFamily="18" charset="0"/>
                <a:cs typeface="Times New Roman" panose="02020603050405020304" pitchFamily="18" charset="0"/>
              </a:rPr>
              <a:t>Выбрать отчеты, которые вы хотите</a:t>
            </a:r>
            <a:r>
              <a:rPr lang="ru-RU" sz="1200" baseline="0" dirty="0" smtClean="0">
                <a:solidFill>
                  <a:srgbClr val="44546A"/>
                </a:solidFill>
                <a:latin typeface="Times New Roman" panose="02020603050405020304" pitchFamily="18" charset="0"/>
                <a:cs typeface="Times New Roman" panose="02020603050405020304" pitchFamily="18" charset="0"/>
              </a:rPr>
              <a:t> проверить</a:t>
            </a:r>
            <a:r>
              <a:rPr lang="ru-RU" sz="1200" dirty="0" smtClean="0">
                <a:solidFill>
                  <a:srgbClr val="44546A"/>
                </a:solidFill>
                <a:latin typeface="Times New Roman" panose="02020603050405020304" pitchFamily="18" charset="0"/>
                <a:cs typeface="Times New Roman" panose="02020603050405020304" pitchFamily="18" charset="0"/>
              </a:rPr>
              <a:t>.</a:t>
            </a:r>
            <a:r>
              <a:rPr lang="en-US" sz="1200" dirty="0" smtClean="0">
                <a:solidFill>
                  <a:srgbClr val="44546A"/>
                </a:solidFill>
                <a:latin typeface="Times New Roman" panose="02020603050405020304" pitchFamily="18" charset="0"/>
                <a:cs typeface="Times New Roman" panose="02020603050405020304" pitchFamily="18" charset="0"/>
              </a:rPr>
              <a:t> </a:t>
            </a:r>
            <a:r>
              <a:rPr lang="ru-RU" sz="1200" dirty="0" smtClean="0">
                <a:solidFill>
                  <a:srgbClr val="44546A"/>
                </a:solidFill>
                <a:latin typeface="Times New Roman" panose="02020603050405020304" pitchFamily="18" charset="0"/>
                <a:cs typeface="Times New Roman" panose="02020603050405020304" pitchFamily="18" charset="0"/>
              </a:rPr>
              <a:t>В окне навигации выбора комплекта отчетности </a:t>
            </a:r>
            <a:r>
              <a:rPr lang="ru-RU" sz="1200" b="1" dirty="0" smtClean="0">
                <a:solidFill>
                  <a:srgbClr val="44546A"/>
                </a:solidFill>
                <a:latin typeface="Times New Roman" panose="02020603050405020304" pitchFamily="18" charset="0"/>
                <a:cs typeface="Times New Roman" panose="02020603050405020304" pitchFamily="18" charset="0"/>
              </a:rPr>
              <a:t>установить активность только на одном комплекте отчетности</a:t>
            </a:r>
            <a:r>
              <a:rPr lang="ru-RU" sz="1200" dirty="0" smtClean="0">
                <a:solidFill>
                  <a:srgbClr val="44546A"/>
                </a:solidFill>
                <a:latin typeface="Times New Roman" panose="02020603050405020304" pitchFamily="18" charset="0"/>
                <a:cs typeface="Times New Roman" panose="02020603050405020304" pitchFamily="18" charset="0"/>
              </a:rPr>
              <a:t> сняв «флажки» с прочих комплектов.</a:t>
            </a:r>
          </a:p>
          <a:p>
            <a:pPr marL="171450" indent="-171450">
              <a:buFont typeface="Wingdings" panose="05000000000000000000" pitchFamily="2" charset="2"/>
              <a:buChar char="Ø"/>
            </a:pPr>
            <a:r>
              <a:rPr lang="ru-RU" sz="1200" dirty="0" smtClean="0">
                <a:solidFill>
                  <a:srgbClr val="44546A"/>
                </a:solidFill>
                <a:latin typeface="Times New Roman" panose="02020603050405020304" pitchFamily="18" charset="0"/>
                <a:cs typeface="Times New Roman" panose="02020603050405020304" pitchFamily="18" charset="0"/>
              </a:rPr>
              <a:t>Нажать на кнопку «</a:t>
            </a:r>
            <a:r>
              <a:rPr lang="ru-RU" sz="1200" b="1" dirty="0" err="1" smtClean="0">
                <a:solidFill>
                  <a:srgbClr val="44546A"/>
                </a:solidFill>
                <a:latin typeface="Times New Roman" panose="02020603050405020304" pitchFamily="18" charset="0"/>
                <a:cs typeface="Times New Roman" panose="02020603050405020304" pitchFamily="18" charset="0"/>
              </a:rPr>
              <a:t>Междокументный</a:t>
            </a:r>
            <a:r>
              <a:rPr lang="ru-RU" sz="1200" b="1" dirty="0" smtClean="0">
                <a:solidFill>
                  <a:srgbClr val="44546A"/>
                </a:solidFill>
                <a:latin typeface="Times New Roman" panose="02020603050405020304" pitchFamily="18" charset="0"/>
                <a:cs typeface="Times New Roman" panose="02020603050405020304" pitchFamily="18" charset="0"/>
              </a:rPr>
              <a:t> контроль на комплект отчетов</a:t>
            </a:r>
            <a:r>
              <a:rPr lang="ru-RU" sz="1200" dirty="0" smtClean="0">
                <a:solidFill>
                  <a:srgbClr val="44546A"/>
                </a:solidFill>
                <a:latin typeface="Times New Roman" panose="02020603050405020304" pitchFamily="18" charset="0"/>
                <a:cs typeface="Times New Roman" panose="02020603050405020304" pitchFamily="18" charset="0"/>
              </a:rPr>
              <a:t>»</a:t>
            </a:r>
            <a:endParaRPr lang="ru-RU" dirty="0" smtClean="0"/>
          </a:p>
          <a:p>
            <a:endParaRPr lang="ru-RU" baseline="0" dirty="0" smtClean="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21</a:t>
            </a:fld>
            <a:endParaRPr lang="ru-RU" altLang="ru-RU"/>
          </a:p>
        </p:txBody>
      </p:sp>
    </p:spTree>
    <p:extLst>
      <p:ext uri="{BB962C8B-B14F-4D97-AF65-F5344CB8AC3E}">
        <p14:creationId xmlns:p14="http://schemas.microsoft.com/office/powerpoint/2010/main" val="15933265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1" dirty="0" smtClean="0">
                <a:solidFill>
                  <a:srgbClr val="44546A"/>
                </a:solidFill>
                <a:latin typeface="Times New Roman" panose="02020603050405020304" pitchFamily="18" charset="0"/>
                <a:cs typeface="Times New Roman" panose="02020603050405020304" pitchFamily="18" charset="0"/>
              </a:rPr>
              <a:t>По итогам завершения</a:t>
            </a:r>
            <a:r>
              <a:rPr lang="ru-RU" sz="1200" b="1" baseline="0" dirty="0" smtClean="0">
                <a:solidFill>
                  <a:srgbClr val="44546A"/>
                </a:solidFill>
                <a:latin typeface="Times New Roman" panose="02020603050405020304" pitchFamily="18" charset="0"/>
                <a:cs typeface="Times New Roman" panose="02020603050405020304" pitchFamily="18" charset="0"/>
              </a:rPr>
              <a:t> формирования </a:t>
            </a:r>
            <a:r>
              <a:rPr lang="ru-RU" sz="1200" b="1" dirty="0" smtClean="0">
                <a:solidFill>
                  <a:srgbClr val="44546A"/>
                </a:solidFill>
                <a:latin typeface="Times New Roman" panose="02020603050405020304" pitchFamily="18" charset="0"/>
                <a:cs typeface="Times New Roman" panose="02020603050405020304" pitchFamily="18" charset="0"/>
              </a:rPr>
              <a:t>Сформируется один протокол контроля на весь комплект отчетных форм, на отчетную дату.</a:t>
            </a:r>
          </a:p>
          <a:p>
            <a:pPr marL="171450" indent="-171450">
              <a:buFont typeface="Wingdings" panose="05000000000000000000" pitchFamily="2" charset="2"/>
              <a:buChar char="Ø"/>
            </a:pPr>
            <a:r>
              <a:rPr lang="en-US" sz="1200" dirty="0" smtClean="0">
                <a:solidFill>
                  <a:srgbClr val="44546A"/>
                </a:solidFill>
                <a:latin typeface="Times New Roman" panose="02020603050405020304" pitchFamily="18" charset="0"/>
                <a:cs typeface="Times New Roman" panose="02020603050405020304" pitchFamily="18" charset="0"/>
              </a:rPr>
              <a:t> </a:t>
            </a:r>
            <a:r>
              <a:rPr lang="ru-RU" sz="1200" dirty="0" smtClean="0">
                <a:solidFill>
                  <a:srgbClr val="44546A"/>
                </a:solidFill>
                <a:latin typeface="Times New Roman" panose="02020603050405020304" pitchFamily="18" charset="0"/>
                <a:cs typeface="Times New Roman" panose="02020603050405020304" pitchFamily="18" charset="0"/>
              </a:rPr>
              <a:t>Протокол МДК на комплект доступен в формате </a:t>
            </a:r>
            <a:r>
              <a:rPr lang="ru-RU" sz="1200" dirty="0" err="1" smtClean="0">
                <a:solidFill>
                  <a:srgbClr val="44546A"/>
                </a:solidFill>
                <a:latin typeface="Times New Roman" panose="02020603050405020304" pitchFamily="18" charset="0"/>
                <a:cs typeface="Times New Roman" panose="02020603050405020304" pitchFamily="18" charset="0"/>
              </a:rPr>
              <a:t>xls</a:t>
            </a:r>
            <a:r>
              <a:rPr lang="ru-RU" sz="1200" dirty="0" smtClean="0">
                <a:solidFill>
                  <a:srgbClr val="44546A"/>
                </a:solidFill>
                <a:latin typeface="Times New Roman" panose="02020603050405020304" pitchFamily="18" charset="0"/>
                <a:cs typeface="Times New Roman" panose="02020603050405020304" pitchFamily="18" charset="0"/>
              </a:rPr>
              <a:t> на панели быстрого просмотра по каждой проверенной отчетной форме:</a:t>
            </a:r>
          </a:p>
          <a:p>
            <a:pPr marL="171450" indent="-171450">
              <a:buFont typeface="Wingdings" panose="05000000000000000000" pitchFamily="2" charset="2"/>
              <a:buChar char="Ø"/>
            </a:pPr>
            <a:r>
              <a:rPr lang="en-US" sz="1200" dirty="0" smtClean="0">
                <a:solidFill>
                  <a:srgbClr val="44546A"/>
                </a:solidFill>
                <a:latin typeface="Times New Roman" panose="02020603050405020304" pitchFamily="18" charset="0"/>
                <a:cs typeface="Times New Roman" panose="02020603050405020304" pitchFamily="18" charset="0"/>
              </a:rPr>
              <a:t> </a:t>
            </a:r>
            <a:r>
              <a:rPr lang="ru-RU" sz="1200" dirty="0" smtClean="0">
                <a:solidFill>
                  <a:srgbClr val="44546A"/>
                </a:solidFill>
                <a:latin typeface="Times New Roman" panose="02020603050405020304" pitchFamily="18" charset="0"/>
                <a:cs typeface="Times New Roman" panose="02020603050405020304" pitchFamily="18" charset="0"/>
              </a:rPr>
              <a:t>На панели быстрого доступа доступна вкладка «</a:t>
            </a:r>
            <a:r>
              <a:rPr lang="ru-RU" sz="1200" b="1" dirty="0" smtClean="0">
                <a:solidFill>
                  <a:srgbClr val="44546A"/>
                </a:solidFill>
                <a:latin typeface="Times New Roman" panose="02020603050405020304" pitchFamily="18" charset="0"/>
                <a:cs typeface="Times New Roman" panose="02020603050405020304" pitchFamily="18" charset="0"/>
              </a:rPr>
              <a:t>Содержание</a:t>
            </a:r>
            <a:r>
              <a:rPr lang="ru-RU" sz="1200" dirty="0" smtClean="0">
                <a:solidFill>
                  <a:srgbClr val="44546A"/>
                </a:solidFill>
                <a:latin typeface="Times New Roman" panose="02020603050405020304" pitchFamily="18" charset="0"/>
                <a:cs typeface="Times New Roman" panose="02020603050405020304" pitchFamily="18" charset="0"/>
              </a:rPr>
              <a:t>»- «</a:t>
            </a:r>
            <a:r>
              <a:rPr lang="ru-RU" sz="1200" b="1" dirty="0" smtClean="0">
                <a:solidFill>
                  <a:srgbClr val="44546A"/>
                </a:solidFill>
                <a:latin typeface="Times New Roman" panose="02020603050405020304" pitchFamily="18" charset="0"/>
                <a:cs typeface="Times New Roman" panose="02020603050405020304" pitchFamily="18" charset="0"/>
              </a:rPr>
              <a:t>Протокол МДК на комплект</a:t>
            </a:r>
            <a:r>
              <a:rPr lang="ru-RU" sz="1200" dirty="0" smtClean="0">
                <a:solidFill>
                  <a:srgbClr val="44546A"/>
                </a:solidFill>
                <a:latin typeface="Times New Roman" panose="02020603050405020304" pitchFamily="18" charset="0"/>
                <a:cs typeface="Times New Roman" panose="02020603050405020304" pitchFamily="18" charset="0"/>
              </a:rPr>
              <a:t>».</a:t>
            </a:r>
          </a:p>
          <a:p>
            <a:pPr marL="171450" indent="-171450">
              <a:buFont typeface="Wingdings" panose="05000000000000000000" pitchFamily="2" charset="2"/>
              <a:buChar char="Ø"/>
            </a:pPr>
            <a:r>
              <a:rPr lang="en-US" sz="1200" dirty="0" smtClean="0">
                <a:solidFill>
                  <a:srgbClr val="44546A"/>
                </a:solidFill>
                <a:latin typeface="Times New Roman" panose="02020603050405020304" pitchFamily="18" charset="0"/>
                <a:cs typeface="Times New Roman" panose="02020603050405020304" pitchFamily="18" charset="0"/>
              </a:rPr>
              <a:t> </a:t>
            </a:r>
            <a:r>
              <a:rPr lang="ru-RU" sz="1200" dirty="0" smtClean="0">
                <a:solidFill>
                  <a:srgbClr val="44546A"/>
                </a:solidFill>
                <a:latin typeface="Times New Roman" panose="02020603050405020304" pitchFamily="18" charset="0"/>
                <a:cs typeface="Times New Roman" panose="02020603050405020304" pitchFamily="18" charset="0"/>
              </a:rPr>
              <a:t>На вкладке «</a:t>
            </a:r>
            <a:r>
              <a:rPr lang="ru-RU" sz="1200" b="1" dirty="0" smtClean="0">
                <a:solidFill>
                  <a:srgbClr val="44546A"/>
                </a:solidFill>
                <a:latin typeface="Times New Roman" panose="02020603050405020304" pitchFamily="18" charset="0"/>
                <a:cs typeface="Times New Roman" panose="02020603050405020304" pitchFamily="18" charset="0"/>
              </a:rPr>
              <a:t>Протокол МДК на комплект</a:t>
            </a:r>
            <a:r>
              <a:rPr lang="ru-RU" sz="1200" dirty="0" smtClean="0">
                <a:solidFill>
                  <a:srgbClr val="44546A"/>
                </a:solidFill>
                <a:latin typeface="Times New Roman" panose="02020603050405020304" pitchFamily="18" charset="0"/>
                <a:cs typeface="Times New Roman" panose="02020603050405020304" pitchFamily="18" charset="0"/>
              </a:rPr>
              <a:t>» раскрыть список по строке «</a:t>
            </a:r>
            <a:r>
              <a:rPr lang="ru-RU" sz="1200" b="1" dirty="0" smtClean="0">
                <a:solidFill>
                  <a:srgbClr val="44546A"/>
                </a:solidFill>
                <a:latin typeface="Times New Roman" panose="02020603050405020304" pitchFamily="18" charset="0"/>
                <a:cs typeface="Times New Roman" panose="02020603050405020304" pitchFamily="18" charset="0"/>
              </a:rPr>
              <a:t>Текущий документ</a:t>
            </a:r>
            <a:r>
              <a:rPr lang="ru-RU" sz="1200" dirty="0" smtClean="0">
                <a:solidFill>
                  <a:srgbClr val="44546A"/>
                </a:solidFill>
                <a:latin typeface="Times New Roman" panose="02020603050405020304" pitchFamily="18" charset="0"/>
                <a:cs typeface="Times New Roman" panose="02020603050405020304" pitchFamily="18" charset="0"/>
              </a:rPr>
              <a:t>».</a:t>
            </a:r>
          </a:p>
          <a:p>
            <a:pPr marL="171450" indent="-171450">
              <a:buFont typeface="Wingdings" panose="05000000000000000000" pitchFamily="2" charset="2"/>
              <a:buChar char="Ø"/>
            </a:pPr>
            <a:r>
              <a:rPr lang="en-US" sz="1200" dirty="0" smtClean="0">
                <a:solidFill>
                  <a:srgbClr val="44546A"/>
                </a:solidFill>
                <a:latin typeface="Times New Roman" panose="02020603050405020304" pitchFamily="18" charset="0"/>
                <a:cs typeface="Times New Roman" panose="02020603050405020304" pitchFamily="18" charset="0"/>
              </a:rPr>
              <a:t> </a:t>
            </a:r>
            <a:r>
              <a:rPr lang="ru-RU" sz="1200" dirty="0" smtClean="0">
                <a:solidFill>
                  <a:srgbClr val="44546A"/>
                </a:solidFill>
                <a:latin typeface="Times New Roman" panose="02020603050405020304" pitchFamily="18" charset="0"/>
                <a:cs typeface="Times New Roman" panose="02020603050405020304" pitchFamily="18" charset="0"/>
              </a:rPr>
              <a:t>Выделить строку «</a:t>
            </a:r>
            <a:r>
              <a:rPr lang="ru-RU" sz="1200" b="1" dirty="0" smtClean="0">
                <a:solidFill>
                  <a:srgbClr val="44546A"/>
                </a:solidFill>
                <a:latin typeface="Times New Roman" panose="02020603050405020304" pitchFamily="18" charset="0"/>
                <a:cs typeface="Times New Roman" panose="02020603050405020304" pitchFamily="18" charset="0"/>
              </a:rPr>
              <a:t>Протокол МДК для комплектов</a:t>
            </a:r>
            <a:r>
              <a:rPr lang="ru-RU" sz="1200" dirty="0" smtClean="0">
                <a:solidFill>
                  <a:srgbClr val="44546A"/>
                </a:solidFill>
                <a:latin typeface="Times New Roman" panose="02020603050405020304" pitchFamily="18" charset="0"/>
                <a:cs typeface="Times New Roman" panose="02020603050405020304" pitchFamily="18" charset="0"/>
              </a:rPr>
              <a:t>» и нажать кнопку «</a:t>
            </a:r>
            <a:r>
              <a:rPr lang="ru-RU" sz="1200" b="1" dirty="0" smtClean="0">
                <a:solidFill>
                  <a:srgbClr val="44546A"/>
                </a:solidFill>
                <a:latin typeface="Times New Roman" panose="02020603050405020304" pitchFamily="18" charset="0"/>
                <a:cs typeface="Times New Roman" panose="02020603050405020304" pitchFamily="18" charset="0"/>
              </a:rPr>
              <a:t>Печать</a:t>
            </a:r>
            <a:r>
              <a:rPr lang="ru-RU" sz="1200" dirty="0" smtClean="0">
                <a:solidFill>
                  <a:srgbClr val="44546A"/>
                </a:solidFill>
                <a:latin typeface="Times New Roman" panose="02020603050405020304" pitchFamily="18" charset="0"/>
                <a:cs typeface="Times New Roman" panose="02020603050405020304" pitchFamily="18" charset="0"/>
              </a:rPr>
              <a:t>».</a:t>
            </a:r>
          </a:p>
          <a:p>
            <a:pPr marL="171450" indent="-171450">
              <a:buFont typeface="Wingdings" panose="05000000000000000000" pitchFamily="2" charset="2"/>
              <a:buChar char="Ø"/>
            </a:pPr>
            <a:r>
              <a:rPr lang="en-US" sz="1200" dirty="0" smtClean="0">
                <a:solidFill>
                  <a:srgbClr val="44546A"/>
                </a:solidFill>
                <a:latin typeface="Times New Roman" panose="02020603050405020304" pitchFamily="18" charset="0"/>
                <a:cs typeface="Times New Roman" panose="02020603050405020304" pitchFamily="18" charset="0"/>
              </a:rPr>
              <a:t> </a:t>
            </a:r>
            <a:r>
              <a:rPr lang="ru-RU" sz="1200" dirty="0" smtClean="0">
                <a:solidFill>
                  <a:srgbClr val="44546A"/>
                </a:solidFill>
                <a:latin typeface="Times New Roman" panose="02020603050405020304" pitchFamily="18" charset="0"/>
                <a:cs typeface="Times New Roman" panose="02020603050405020304" pitchFamily="18" charset="0"/>
              </a:rPr>
              <a:t>В протоколе исключены дублирующие строки ошибок по формам.</a:t>
            </a:r>
          </a:p>
          <a:p>
            <a:pPr marL="171450" indent="-171450">
              <a:buFont typeface="Wingdings" panose="05000000000000000000" pitchFamily="2" charset="2"/>
              <a:buChar char="Ø"/>
            </a:pPr>
            <a:r>
              <a:rPr lang="en-US" sz="1200" dirty="0" smtClean="0">
                <a:solidFill>
                  <a:srgbClr val="44546A"/>
                </a:solidFill>
                <a:latin typeface="Times New Roman" panose="02020603050405020304" pitchFamily="18" charset="0"/>
                <a:cs typeface="Times New Roman" panose="02020603050405020304" pitchFamily="18" charset="0"/>
              </a:rPr>
              <a:t> </a:t>
            </a:r>
            <a:r>
              <a:rPr lang="ru-RU" sz="1200" dirty="0" smtClean="0">
                <a:solidFill>
                  <a:srgbClr val="44546A"/>
                </a:solidFill>
                <a:latin typeface="Times New Roman" panose="02020603050405020304" pitchFamily="18" charset="0"/>
                <a:cs typeface="Times New Roman" panose="02020603050405020304" pitchFamily="18" charset="0"/>
              </a:rPr>
              <a:t>Протокол </a:t>
            </a:r>
            <a:r>
              <a:rPr lang="ru-RU" sz="1200" dirty="0" err="1" smtClean="0">
                <a:solidFill>
                  <a:srgbClr val="44546A"/>
                </a:solidFill>
                <a:latin typeface="Times New Roman" panose="02020603050405020304" pitchFamily="18" charset="0"/>
                <a:cs typeface="Times New Roman" panose="02020603050405020304" pitchFamily="18" charset="0"/>
              </a:rPr>
              <a:t>междокументального</a:t>
            </a:r>
            <a:r>
              <a:rPr lang="ru-RU" sz="1200" dirty="0" smtClean="0">
                <a:solidFill>
                  <a:srgbClr val="44546A"/>
                </a:solidFill>
                <a:latin typeface="Times New Roman" panose="02020603050405020304" pitchFamily="18" charset="0"/>
                <a:cs typeface="Times New Roman" panose="02020603050405020304" pitchFamily="18" charset="0"/>
              </a:rPr>
              <a:t> контроля для комплекта в формате </a:t>
            </a:r>
            <a:r>
              <a:rPr lang="ru-RU" sz="1200" dirty="0" err="1" smtClean="0">
                <a:solidFill>
                  <a:srgbClr val="44546A"/>
                </a:solidFill>
                <a:latin typeface="Times New Roman" panose="02020603050405020304" pitchFamily="18" charset="0"/>
                <a:cs typeface="Times New Roman" panose="02020603050405020304" pitchFamily="18" charset="0"/>
              </a:rPr>
              <a:t>xls</a:t>
            </a:r>
            <a:r>
              <a:rPr lang="ru-RU" sz="1200" dirty="0" smtClean="0">
                <a:solidFill>
                  <a:srgbClr val="44546A"/>
                </a:solidFill>
                <a:latin typeface="Times New Roman" panose="02020603050405020304" pitchFamily="18" charset="0"/>
                <a:cs typeface="Times New Roman" panose="02020603050405020304" pitchFamily="18" charset="0"/>
              </a:rPr>
              <a:t> загрузится на ваш компьютер.</a:t>
            </a:r>
          </a:p>
          <a:p>
            <a:endParaRPr lang="ru-RU" dirty="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22</a:t>
            </a:fld>
            <a:endParaRPr lang="ru-RU" altLang="ru-RU"/>
          </a:p>
        </p:txBody>
      </p:sp>
    </p:spTree>
    <p:extLst>
      <p:ext uri="{BB962C8B-B14F-4D97-AF65-F5344CB8AC3E}">
        <p14:creationId xmlns:p14="http://schemas.microsoft.com/office/powerpoint/2010/main" val="3839559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23</a:t>
            </a:fld>
            <a:endParaRPr lang="ru-RU" altLang="ru-RU"/>
          </a:p>
        </p:txBody>
      </p:sp>
    </p:spTree>
    <p:extLst>
      <p:ext uri="{BB962C8B-B14F-4D97-AF65-F5344CB8AC3E}">
        <p14:creationId xmlns:p14="http://schemas.microsoft.com/office/powerpoint/2010/main" val="3584386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24</a:t>
            </a:fld>
            <a:endParaRPr lang="ru-RU" altLang="ru-RU"/>
          </a:p>
        </p:txBody>
      </p:sp>
    </p:spTree>
    <p:extLst>
      <p:ext uri="{BB962C8B-B14F-4D97-AF65-F5344CB8AC3E}">
        <p14:creationId xmlns:p14="http://schemas.microsoft.com/office/powerpoint/2010/main" val="42587744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25</a:t>
            </a:fld>
            <a:endParaRPr lang="ru-RU" altLang="ru-RU"/>
          </a:p>
        </p:txBody>
      </p:sp>
    </p:spTree>
    <p:extLst>
      <p:ext uri="{BB962C8B-B14F-4D97-AF65-F5344CB8AC3E}">
        <p14:creationId xmlns:p14="http://schemas.microsoft.com/office/powerpoint/2010/main" val="11396939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26</a:t>
            </a:fld>
            <a:endParaRPr lang="ru-RU" altLang="ru-RU"/>
          </a:p>
        </p:txBody>
      </p:sp>
    </p:spTree>
    <p:extLst>
      <p:ext uri="{BB962C8B-B14F-4D97-AF65-F5344CB8AC3E}">
        <p14:creationId xmlns:p14="http://schemas.microsoft.com/office/powerpoint/2010/main" val="1092548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850">
              <a:spcBef>
                <a:spcPct val="0"/>
              </a:spcBef>
              <a:tabLst>
                <a:tab pos="647700" algn="l"/>
              </a:tabLst>
            </a:pPr>
            <a:endParaRPr lang="ru-RU" altLang="ru-RU" dirty="0" smtClean="0">
              <a:solidFill>
                <a:schemeClr val="accent2"/>
              </a:solidFill>
              <a:cs typeface="Times New Roman" panose="02020603050405020304" pitchFamily="18" charset="0"/>
            </a:endParaRPr>
          </a:p>
          <a:p>
            <a:pPr indent="450850">
              <a:spcBef>
                <a:spcPct val="0"/>
              </a:spcBef>
              <a:tabLst>
                <a:tab pos="647700" algn="l"/>
              </a:tabLst>
            </a:pPr>
            <a:r>
              <a:rPr lang="ru-RU" altLang="ru-RU" dirty="0" smtClean="0">
                <a:solidFill>
                  <a:schemeClr val="accent2"/>
                </a:solidFill>
                <a:cs typeface="Times New Roman" panose="02020603050405020304" pitchFamily="18" charset="0"/>
              </a:rPr>
              <a:t>Для</a:t>
            </a:r>
            <a:r>
              <a:rPr lang="ru-RU" altLang="ru-RU" baseline="0" dirty="0" smtClean="0">
                <a:solidFill>
                  <a:schemeClr val="accent2"/>
                </a:solidFill>
                <a:cs typeface="Times New Roman" panose="02020603050405020304" pitchFamily="18" charset="0"/>
              </a:rPr>
              <a:t> распорядителей бюджетных средств (РБС) или </a:t>
            </a:r>
            <a:r>
              <a:rPr lang="ru-RU" sz="1200" kern="1200" dirty="0" smtClean="0">
                <a:solidFill>
                  <a:schemeClr val="tx1"/>
                </a:solidFill>
                <a:effectLst/>
                <a:latin typeface="+mn-lt"/>
                <a:ea typeface="+mn-ea"/>
                <a:cs typeface="+mn-cs"/>
              </a:rPr>
              <a:t>Бюджетного учреждению с филиальной сетью есть возможность </a:t>
            </a:r>
            <a:r>
              <a:rPr lang="ru-RU" sz="1200" b="1" kern="1200" dirty="0" smtClean="0">
                <a:solidFill>
                  <a:schemeClr val="tx1"/>
                </a:solidFill>
                <a:effectLst/>
                <a:latin typeface="+mn-lt"/>
                <a:ea typeface="+mn-ea"/>
                <a:cs typeface="+mn-cs"/>
              </a:rPr>
              <a:t>формирования статистики. </a:t>
            </a:r>
          </a:p>
          <a:p>
            <a:pPr indent="450850">
              <a:spcBef>
                <a:spcPct val="0"/>
              </a:spcBef>
              <a:tabLst>
                <a:tab pos="647700" algn="l"/>
              </a:tabLst>
            </a:pPr>
            <a:r>
              <a:rPr lang="ru-RU" sz="1200" b="1" kern="1200" dirty="0" smtClean="0">
                <a:solidFill>
                  <a:schemeClr val="tx1"/>
                </a:solidFill>
                <a:effectLst/>
                <a:latin typeface="+mn-lt"/>
                <a:ea typeface="+mn-ea"/>
                <a:cs typeface="+mn-cs"/>
              </a:rPr>
              <a:t>В статистике отражаются</a:t>
            </a:r>
            <a:r>
              <a:rPr lang="ru-RU" sz="1200" b="1" kern="1200" baseline="0" dirty="0" smtClean="0">
                <a:solidFill>
                  <a:schemeClr val="tx1"/>
                </a:solidFill>
                <a:effectLst/>
                <a:latin typeface="+mn-lt"/>
                <a:ea typeface="+mn-ea"/>
                <a:cs typeface="+mn-cs"/>
              </a:rPr>
              <a:t> данные</a:t>
            </a:r>
            <a:r>
              <a:rPr lang="ru-RU" sz="1200" b="1" kern="120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по полноте предоставления</a:t>
            </a:r>
            <a:r>
              <a:rPr lang="ru-RU" sz="1200" kern="1200" baseline="0" dirty="0" smtClean="0">
                <a:solidFill>
                  <a:schemeClr val="tx1"/>
                </a:solidFill>
                <a:effectLst/>
                <a:latin typeface="+mn-lt"/>
                <a:ea typeface="+mn-ea"/>
                <a:cs typeface="+mn-cs"/>
              </a:rPr>
              <a:t> отчетности по подведомственным учреждениям.</a:t>
            </a:r>
            <a:endParaRPr lang="ru-RU" altLang="ru-RU" dirty="0" smtClean="0">
              <a:solidFill>
                <a:schemeClr val="accent2"/>
              </a:solidFill>
              <a:cs typeface="Times New Roman" panose="02020603050405020304" pitchFamily="18" charset="0"/>
            </a:endParaRPr>
          </a:p>
          <a:p>
            <a:pPr marL="0" indent="0">
              <a:buFontTx/>
              <a:buNone/>
              <a:tabLst>
                <a:tab pos="647700" algn="l"/>
              </a:tabLst>
            </a:pPr>
            <a:endParaRPr lang="ru-RU" altLang="ru-RU" dirty="0" smtClean="0">
              <a:solidFill>
                <a:schemeClr val="accent2"/>
              </a:solidFill>
              <a:cs typeface="Times New Roman" panose="02020603050405020304" pitchFamily="18" charset="0"/>
            </a:endParaRPr>
          </a:p>
          <a:p>
            <a:pPr indent="450850">
              <a:buFontTx/>
              <a:buChar char="•"/>
              <a:tabLst>
                <a:tab pos="647700" algn="l"/>
              </a:tabLst>
            </a:pPr>
            <a:r>
              <a:rPr lang="ru-RU" altLang="ru-RU" dirty="0" smtClean="0">
                <a:solidFill>
                  <a:schemeClr val="accent2"/>
                </a:solidFill>
                <a:cs typeface="Times New Roman" panose="02020603050405020304" pitchFamily="18" charset="0"/>
              </a:rPr>
              <a:t>Для создания нового отчета статистики необходимо выбрать субъект формирующий свод по подведомственным</a:t>
            </a:r>
            <a:r>
              <a:rPr lang="ru-RU" altLang="ru-RU" baseline="0" dirty="0" smtClean="0">
                <a:solidFill>
                  <a:schemeClr val="accent2"/>
                </a:solidFill>
                <a:cs typeface="Times New Roman" panose="02020603050405020304" pitchFamily="18" charset="0"/>
              </a:rPr>
              <a:t> организациям, </a:t>
            </a:r>
            <a:r>
              <a:rPr lang="ru-RU" altLang="ru-RU" dirty="0" smtClean="0">
                <a:solidFill>
                  <a:schemeClr val="accent2"/>
                </a:solidFill>
                <a:cs typeface="Times New Roman" panose="02020603050405020304" pitchFamily="18" charset="0"/>
              </a:rPr>
              <a:t>нажать кнопку «Создать» </a:t>
            </a:r>
            <a:r>
              <a:rPr lang="ru-RU" altLang="ru-RU" dirty="0" smtClean="0"/>
              <a:t>и выбрать «Сформировать статистику» на панели инструментов списковой формы</a:t>
            </a:r>
            <a:endParaRPr lang="ru-RU" altLang="ru-RU" dirty="0" smtClean="0">
              <a:solidFill>
                <a:schemeClr val="accent2"/>
              </a:solidFill>
              <a:cs typeface="Times New Roman" panose="02020603050405020304" pitchFamily="18" charset="0"/>
            </a:endParaRPr>
          </a:p>
          <a:p>
            <a:endParaRPr lang="ru-RU" dirty="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27</a:t>
            </a:fld>
            <a:endParaRPr lang="ru-RU" altLang="ru-RU"/>
          </a:p>
        </p:txBody>
      </p:sp>
    </p:spTree>
    <p:extLst>
      <p:ext uri="{BB962C8B-B14F-4D97-AF65-F5344CB8AC3E}">
        <p14:creationId xmlns:p14="http://schemas.microsoft.com/office/powerpoint/2010/main" val="18162114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altLang="ru-RU" dirty="0" smtClean="0"/>
              <a:t>Обращаю внимание на следующие настройки,</a:t>
            </a:r>
            <a:r>
              <a:rPr lang="ru-RU" altLang="ru-RU" baseline="0" dirty="0" smtClean="0"/>
              <a:t> которые доступны каждому пользователю</a:t>
            </a:r>
            <a:endParaRPr lang="ru-RU" altLang="ru-RU" dirty="0" smtClean="0"/>
          </a:p>
          <a:p>
            <a:r>
              <a:rPr lang="ru-RU" altLang="ru-RU" u="sng" dirty="0" smtClean="0"/>
              <a:t>Отображение панели быстрого просмотра </a:t>
            </a:r>
            <a:r>
              <a:rPr lang="ru-RU" altLang="ru-RU" dirty="0" smtClean="0"/>
              <a:t>– Скрывать панель быстрого просмотра если не выбрана, скрывать всегда, не скрывать</a:t>
            </a:r>
          </a:p>
          <a:p>
            <a:r>
              <a:rPr lang="ru-RU" altLang="ru-RU" u="sng" dirty="0" smtClean="0"/>
              <a:t>Режим отображения панели быстрого просмотра </a:t>
            </a:r>
            <a:r>
              <a:rPr lang="ru-RU" altLang="ru-RU" b="1" u="sng" dirty="0" smtClean="0"/>
              <a:t>по умолчанию </a:t>
            </a:r>
            <a:r>
              <a:rPr lang="ru-RU" altLang="ru-RU" dirty="0" smtClean="0"/>
              <a:t>– </a:t>
            </a:r>
            <a:r>
              <a:rPr lang="ru-RU" altLang="ru-RU" i="1" dirty="0" smtClean="0"/>
              <a:t>Свернута</a:t>
            </a:r>
            <a:r>
              <a:rPr lang="ru-RU" altLang="ru-RU" dirty="0" smtClean="0"/>
              <a:t>, развернута</a:t>
            </a:r>
          </a:p>
          <a:p>
            <a:r>
              <a:rPr lang="ru-RU" altLang="ru-RU" dirty="0" smtClean="0"/>
              <a:t>Для удобства режим просмотра по умолчанию можно поставить – свернута, при необходимости данную панель можно развернуть.</a:t>
            </a:r>
          </a:p>
          <a:p>
            <a:r>
              <a:rPr lang="ru-RU" altLang="ru-RU" b="1" dirty="0" smtClean="0"/>
              <a:t>ТАК</a:t>
            </a:r>
            <a:r>
              <a:rPr lang="ru-RU" altLang="ru-RU" b="1" baseline="0" dirty="0" smtClean="0"/>
              <a:t> ЖЕ В ДАННОЙ НАСТРОЙКЕ МОЖНО ВЫБРАТЬ КОЛИЧЕСТВО ОТОБРАЖАЕМЫХ ДОКУМЕНТОВ</a:t>
            </a:r>
          </a:p>
          <a:p>
            <a:endParaRPr lang="ru-RU" altLang="ru-RU" b="1" baseline="0" dirty="0" smtClean="0"/>
          </a:p>
          <a:p>
            <a:r>
              <a:rPr lang="ru-RU" altLang="ru-RU" b="1" baseline="0" dirty="0" smtClean="0"/>
              <a:t>Для пользователей которые пользуются мониторами с небольшими разрешениями, данные настройки  могут упростить работ</a:t>
            </a:r>
            <a:endParaRPr lang="ru-RU" altLang="ru-RU" b="1" dirty="0" smtClean="0"/>
          </a:p>
          <a:p>
            <a:pPr eaLnBrk="1" hangingPunct="1"/>
            <a:endParaRPr lang="ru-RU" altLang="ru-RU" dirty="0" smtClean="0"/>
          </a:p>
          <a:p>
            <a:endParaRPr lang="ru-RU" dirty="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28</a:t>
            </a:fld>
            <a:endParaRPr lang="ru-RU" altLang="ru-RU"/>
          </a:p>
        </p:txBody>
      </p:sp>
    </p:spTree>
    <p:extLst>
      <p:ext uri="{BB962C8B-B14F-4D97-AF65-F5344CB8AC3E}">
        <p14:creationId xmlns:p14="http://schemas.microsoft.com/office/powerpoint/2010/main" val="1913955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ru-RU" sz="1200" kern="1200" dirty="0" smtClean="0">
                <a:solidFill>
                  <a:schemeClr val="tx1"/>
                </a:solidFill>
                <a:effectLst/>
                <a:latin typeface="+mn-lt"/>
                <a:ea typeface="+mn-ea"/>
                <a:cs typeface="+mn-cs"/>
              </a:rPr>
              <a:t>В связи с истечением срока действия сертификата сервера «Континент </a:t>
            </a:r>
            <a:r>
              <a:rPr lang="en-US" sz="1200" kern="1200" dirty="0" smtClean="0">
                <a:solidFill>
                  <a:schemeClr val="tx1"/>
                </a:solidFill>
                <a:effectLst/>
                <a:latin typeface="+mn-lt"/>
                <a:ea typeface="+mn-ea"/>
                <a:cs typeface="+mn-cs"/>
              </a:rPr>
              <a:t>TLS</a:t>
            </a:r>
            <a:r>
              <a:rPr lang="ru-RU" sz="1200" kern="1200" dirty="0" smtClean="0">
                <a:solidFill>
                  <a:schemeClr val="tx1"/>
                </a:solidFill>
                <a:effectLst/>
                <a:latin typeface="+mn-lt"/>
                <a:ea typeface="+mn-ea"/>
                <a:cs typeface="+mn-cs"/>
              </a:rPr>
              <a:t>», используемого для подключения к Электронному бюджету</a:t>
            </a:r>
            <a:r>
              <a:rPr lang="ru-RU" sz="1200" kern="1200" baseline="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 необходима замена данного сертификата в настройках «Континент TLS VPN Клиент». В случае если</a:t>
            </a:r>
            <a:r>
              <a:rPr lang="ru-RU" sz="1200" kern="1200" baseline="0" dirty="0" smtClean="0">
                <a:solidFill>
                  <a:schemeClr val="tx1"/>
                </a:solidFill>
                <a:effectLst/>
                <a:latin typeface="+mn-lt"/>
                <a:ea typeface="+mn-ea"/>
                <a:cs typeface="+mn-cs"/>
              </a:rPr>
              <a:t> сертификат не будет заменен - </a:t>
            </a:r>
            <a:r>
              <a:rPr lang="ru-RU" sz="1200" kern="1200" dirty="0" smtClean="0">
                <a:solidFill>
                  <a:schemeClr val="tx1"/>
                </a:solidFill>
                <a:effectLst/>
                <a:latin typeface="+mn-lt"/>
                <a:ea typeface="+mn-ea"/>
                <a:cs typeface="+mn-cs"/>
              </a:rPr>
              <a:t>вход в систему «Электронный бюджет» со старым сертификатом сервера «Континент </a:t>
            </a:r>
            <a:r>
              <a:rPr lang="en-US" sz="1200" kern="1200" dirty="0" smtClean="0">
                <a:solidFill>
                  <a:schemeClr val="tx1"/>
                </a:solidFill>
                <a:effectLst/>
                <a:latin typeface="+mn-lt"/>
                <a:ea typeface="+mn-ea"/>
                <a:cs typeface="+mn-cs"/>
              </a:rPr>
              <a:t>TLS VPN</a:t>
            </a:r>
            <a:r>
              <a:rPr lang="ru-RU" sz="1200" kern="1200" dirty="0" smtClean="0">
                <a:solidFill>
                  <a:schemeClr val="tx1"/>
                </a:solidFill>
                <a:effectLst/>
                <a:latin typeface="+mn-lt"/>
                <a:ea typeface="+mn-ea"/>
                <a:cs typeface="+mn-cs"/>
              </a:rPr>
              <a:t>» будет</a:t>
            </a:r>
            <a:r>
              <a:rPr lang="ru-RU" sz="1200" kern="1200" baseline="0" dirty="0" smtClean="0">
                <a:solidFill>
                  <a:schemeClr val="tx1"/>
                </a:solidFill>
                <a:effectLst/>
                <a:latin typeface="+mn-lt"/>
                <a:ea typeface="+mn-ea"/>
                <a:cs typeface="+mn-cs"/>
              </a:rPr>
              <a:t> невозможен.</a:t>
            </a:r>
            <a:endParaRPr lang="ru-RU" sz="1200" kern="1200" dirty="0" smtClean="0">
              <a:solidFill>
                <a:schemeClr val="tx1"/>
              </a:solidFill>
              <a:effectLst/>
              <a:latin typeface="+mn-lt"/>
              <a:ea typeface="+mn-ea"/>
              <a:cs typeface="+mn-cs"/>
            </a:endParaRPr>
          </a:p>
          <a:p>
            <a:r>
              <a:rPr lang="ru-RU" dirty="0" smtClean="0"/>
              <a:t>Соответствующее письмо</a:t>
            </a:r>
            <a:r>
              <a:rPr lang="ru-RU" baseline="0" dirty="0" smtClean="0"/>
              <a:t> ФК от 20.06.2018 № 07-04-05/10-12601 было направлено в ТОФК с целью доведения данной информации до пользователей ЭБ.</a:t>
            </a:r>
          </a:p>
          <a:p>
            <a:r>
              <a:rPr lang="ru-RU" baseline="0" dirty="0" smtClean="0"/>
              <a:t>Обращаю внимание, необходимость обновления сертификата распространяется не только на </a:t>
            </a:r>
            <a:r>
              <a:rPr lang="ru-RU" baseline="0" dirty="0" err="1" smtClean="0"/>
              <a:t>ПУиО</a:t>
            </a:r>
            <a:r>
              <a:rPr lang="ru-RU" baseline="0" dirty="0" smtClean="0"/>
              <a:t>, но и в целом на Электронный бюджет.</a:t>
            </a:r>
          </a:p>
          <a:p>
            <a:endParaRPr lang="ru-RU" baseline="0" dirty="0" smtClean="0"/>
          </a:p>
          <a:p>
            <a:r>
              <a:rPr lang="ru-RU" baseline="0" dirty="0" smtClean="0"/>
              <a:t>По требованию безопасности установка Сертификатов должна осуществляться на каждое Автоматизированное рабочее место.</a:t>
            </a:r>
          </a:p>
          <a:p>
            <a:r>
              <a:rPr lang="ru-RU" baseline="0" dirty="0" smtClean="0"/>
              <a:t>Для это вам требуется зайти на сайт ФК в раздел «ГИС – Электронный бюджет – Подключение к системе» и скачать Сертификат.</a:t>
            </a:r>
          </a:p>
          <a:p>
            <a:endParaRPr lang="ru-RU" dirty="0" smtClean="0"/>
          </a:p>
          <a:p>
            <a:endParaRPr lang="ru-RU" dirty="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29</a:t>
            </a:fld>
            <a:endParaRPr lang="ru-RU" altLang="ru-RU"/>
          </a:p>
        </p:txBody>
      </p:sp>
    </p:spTree>
    <p:extLst>
      <p:ext uri="{BB962C8B-B14F-4D97-AF65-F5344CB8AC3E}">
        <p14:creationId xmlns:p14="http://schemas.microsoft.com/office/powerpoint/2010/main" val="28825831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b="0" dirty="0" smtClean="0"/>
              <a:t>И прежде чем переходить непосредственно к функционалу</a:t>
            </a:r>
            <a:r>
              <a:rPr lang="ru-RU" b="0" baseline="0" dirty="0" smtClean="0"/>
              <a:t> подсистемы учета и отчетности, хотел бы сказать пару слов на тему Стабилизации «Электронного бюджета» в целом.</a:t>
            </a:r>
            <a:endParaRPr lang="ru-RU" b="0" dirty="0" smtClean="0"/>
          </a:p>
          <a:p>
            <a:endParaRPr lang="ru-RU" b="0" dirty="0" smtClean="0"/>
          </a:p>
          <a:p>
            <a:r>
              <a:rPr lang="ru-RU" sz="1200" kern="1200" dirty="0" smtClean="0">
                <a:solidFill>
                  <a:schemeClr val="tx1"/>
                </a:solidFill>
                <a:effectLst/>
                <a:latin typeface="+mn-lt"/>
                <a:ea typeface="+mn-ea"/>
                <a:cs typeface="+mn-cs"/>
              </a:rPr>
              <a:t>На</a:t>
            </a:r>
            <a:r>
              <a:rPr lang="ru-RU" sz="1200" kern="1200" baseline="0" dirty="0" smtClean="0">
                <a:solidFill>
                  <a:schemeClr val="tx1"/>
                </a:solidFill>
                <a:effectLst/>
                <a:latin typeface="+mn-lt"/>
                <a:ea typeface="+mn-ea"/>
                <a:cs typeface="+mn-cs"/>
              </a:rPr>
              <a:t> прошлой Видеоконференции в январе текущего года я докладывал Вам о том, что ИТ-блок Федерального казначейства в соответствии с Планом Мероприятий по стабилизации «Электронного бюджета» решали проблему недоступности Сервиса, </a:t>
            </a:r>
            <a:r>
              <a:rPr lang="ru-RU" sz="1200" kern="1200" dirty="0" smtClean="0">
                <a:solidFill>
                  <a:schemeClr val="tx1"/>
                </a:solidFill>
                <a:effectLst/>
                <a:latin typeface="+mn-lt"/>
                <a:ea typeface="+mn-ea"/>
                <a:cs typeface="+mn-cs"/>
              </a:rPr>
              <a:t>с которой Пользователи</a:t>
            </a:r>
            <a:r>
              <a:rPr lang="ru-RU" sz="1200" kern="1200" baseline="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массово столкнулись при приеме отчетности за 3 квартал</a:t>
            </a:r>
            <a:r>
              <a:rPr lang="ru-RU" sz="1200" kern="1200" baseline="0" dirty="0" smtClean="0">
                <a:solidFill>
                  <a:schemeClr val="tx1"/>
                </a:solidFill>
                <a:effectLst/>
                <a:latin typeface="+mn-lt"/>
                <a:ea typeface="+mn-ea"/>
                <a:cs typeface="+mn-cs"/>
              </a:rPr>
              <a:t> 2017 года.</a:t>
            </a:r>
            <a:endParaRPr lang="ru-RU" sz="1200" kern="1200" dirty="0" smtClean="0">
              <a:solidFill>
                <a:schemeClr val="tx1"/>
              </a:solidFill>
              <a:effectLst/>
              <a:latin typeface="+mn-lt"/>
              <a:ea typeface="+mn-ea"/>
              <a:cs typeface="+mn-cs"/>
            </a:endParaRPr>
          </a:p>
          <a:p>
            <a:endParaRPr lang="ru-RU" sz="1200" kern="1200" dirty="0" smtClean="0">
              <a:solidFill>
                <a:schemeClr val="tx1"/>
              </a:solidFill>
              <a:effectLst/>
              <a:latin typeface="+mn-lt"/>
              <a:ea typeface="+mn-ea"/>
              <a:cs typeface="+mn-cs"/>
            </a:endParaRPr>
          </a:p>
          <a:p>
            <a:r>
              <a:rPr lang="ru-RU" sz="1200" kern="1200" baseline="0" dirty="0" smtClean="0">
                <a:solidFill>
                  <a:schemeClr val="tx1"/>
                </a:solidFill>
                <a:effectLst/>
                <a:latin typeface="+mn-lt"/>
                <a:ea typeface="+mn-ea"/>
                <a:cs typeface="+mn-cs"/>
              </a:rPr>
              <a:t>В 2018 году п</a:t>
            </a:r>
            <a:r>
              <a:rPr lang="ru-RU" sz="1200" kern="1200" dirty="0" smtClean="0">
                <a:solidFill>
                  <a:schemeClr val="tx1"/>
                </a:solidFill>
                <a:effectLst/>
                <a:latin typeface="+mn-lt"/>
                <a:ea typeface="+mn-ea"/>
                <a:cs typeface="+mn-cs"/>
              </a:rPr>
              <a:t>иковые</a:t>
            </a:r>
            <a:r>
              <a:rPr lang="ru-RU" sz="1200" kern="1200" baseline="0" dirty="0" smtClean="0">
                <a:solidFill>
                  <a:schemeClr val="tx1"/>
                </a:solidFill>
                <a:effectLst/>
                <a:latin typeface="+mn-lt"/>
                <a:ea typeface="+mn-ea"/>
                <a:cs typeface="+mn-cs"/>
              </a:rPr>
              <a:t> нагрузки </a:t>
            </a:r>
            <a:r>
              <a:rPr lang="ru-RU" sz="1200" kern="1200" dirty="0" smtClean="0">
                <a:solidFill>
                  <a:schemeClr val="tx1"/>
                </a:solidFill>
                <a:effectLst/>
                <a:latin typeface="+mn-lt"/>
                <a:ea typeface="+mn-ea"/>
                <a:cs typeface="+mn-cs"/>
              </a:rPr>
              <a:t>по количеству пользователей и количеству созданных активных сессий</a:t>
            </a:r>
            <a:r>
              <a:rPr lang="ru-RU" sz="1200" kern="1200" baseline="0" dirty="0" smtClean="0">
                <a:solidFill>
                  <a:schemeClr val="tx1"/>
                </a:solidFill>
                <a:effectLst/>
                <a:latin typeface="+mn-lt"/>
                <a:ea typeface="+mn-ea"/>
                <a:cs typeface="+mn-cs"/>
              </a:rPr>
              <a:t>, которые и являлись условия возникновения Ошибки 504, разумеется совпали с отчетным периодом сдачи годовой отчетности за 2017 год.</a:t>
            </a:r>
          </a:p>
          <a:p>
            <a:r>
              <a:rPr lang="ru-RU" sz="1200" kern="1200" baseline="0" dirty="0" smtClean="0">
                <a:solidFill>
                  <a:schemeClr val="tx1"/>
                </a:solidFill>
                <a:effectLst/>
                <a:latin typeface="+mn-lt"/>
                <a:ea typeface="+mn-ea"/>
                <a:cs typeface="+mn-cs"/>
              </a:rPr>
              <a:t>Могу констатировать факт, что по итогам проведенных работ проблема с недоступностью сервиса решена, т.к. в период с февраля по настоящее время от пользователей поступают только точечные обращения о недоступности сервиса, но они не являются массовыми и не носят системный характер.</a:t>
            </a:r>
            <a:endParaRPr lang="ru-RU" b="0" dirty="0" smtClean="0"/>
          </a:p>
        </p:txBody>
      </p:sp>
      <p:sp>
        <p:nvSpPr>
          <p:cNvPr id="4" name="Номер слайда 3"/>
          <p:cNvSpPr>
            <a:spLocks noGrp="1"/>
          </p:cNvSpPr>
          <p:nvPr>
            <p:ph type="sldNum" sz="quarter" idx="10"/>
          </p:nvPr>
        </p:nvSpPr>
        <p:spPr/>
        <p:txBody>
          <a:bodyPr/>
          <a:lstStyle/>
          <a:p>
            <a:pPr>
              <a:defRPr/>
            </a:pPr>
            <a:fld id="{67220414-253C-4E76-A1AF-1F817DC03760}" type="slidenum">
              <a:rPr lang="ru-RU" altLang="ru-RU" smtClean="0">
                <a:solidFill>
                  <a:prstClr val="black"/>
                </a:solidFill>
              </a:rPr>
              <a:pPr>
                <a:defRPr/>
              </a:pPr>
              <a:t>3</a:t>
            </a:fld>
            <a:endParaRPr lang="ru-RU" altLang="ru-RU">
              <a:solidFill>
                <a:prstClr val="black"/>
              </a:solidFill>
            </a:endParaRPr>
          </a:p>
        </p:txBody>
      </p:sp>
    </p:spTree>
    <p:extLst>
      <p:ext uri="{BB962C8B-B14F-4D97-AF65-F5344CB8AC3E}">
        <p14:creationId xmlns:p14="http://schemas.microsoft.com/office/powerpoint/2010/main" val="16345393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Далее открываете</a:t>
            </a:r>
            <a:r>
              <a:rPr lang="ru-RU" baseline="0" dirty="0" smtClean="0"/>
              <a:t> «Континент </a:t>
            </a:r>
            <a:r>
              <a:rPr lang="en-US" baseline="0" dirty="0" smtClean="0"/>
              <a:t>TLS</a:t>
            </a:r>
            <a:r>
              <a:rPr lang="ru-RU" baseline="0" dirty="0" smtClean="0"/>
              <a:t> Клиент: настройка сервиса».</a:t>
            </a:r>
          </a:p>
          <a:p>
            <a:r>
              <a:rPr lang="ru-RU" b="1" baseline="0" dirty="0" smtClean="0"/>
              <a:t>В разделе </a:t>
            </a:r>
            <a:r>
              <a:rPr lang="ru-RU" baseline="0" dirty="0" smtClean="0"/>
              <a:t>«Настройка защищаемого сервера через (...) три точки выбираете скопированный с сайта ФК сертификат и нажимаете «ОК».</a:t>
            </a:r>
          </a:p>
          <a:p>
            <a:r>
              <a:rPr lang="ru-RU" baseline="0" dirty="0" smtClean="0"/>
              <a:t>Далее выполняем перезагрузку компьютера и после чего «Электронный бюджет будет доступен».</a:t>
            </a:r>
          </a:p>
          <a:p>
            <a:r>
              <a:rPr lang="ru-RU" b="1" baseline="0" dirty="0" smtClean="0"/>
              <a:t>На практике </a:t>
            </a:r>
            <a:r>
              <a:rPr lang="ru-RU" baseline="0" dirty="0" smtClean="0"/>
              <a:t>процесс замены Сертификата занимает не более 1 минуты.</a:t>
            </a:r>
            <a:endParaRPr lang="ru-RU"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ru-RU" sz="1200" kern="1200" dirty="0" smtClean="0">
                <a:solidFill>
                  <a:schemeClr val="tx1"/>
                </a:solidFill>
                <a:effectLst/>
                <a:latin typeface="+mn-lt"/>
                <a:ea typeface="+mn-ea"/>
                <a:cs typeface="+mn-cs"/>
              </a:rPr>
              <a:t>В связи с истечением срока действия сертификата сервера «Континент </a:t>
            </a:r>
            <a:r>
              <a:rPr lang="en-US" sz="1200" kern="1200" dirty="0" smtClean="0">
                <a:solidFill>
                  <a:schemeClr val="tx1"/>
                </a:solidFill>
                <a:effectLst/>
                <a:latin typeface="+mn-lt"/>
                <a:ea typeface="+mn-ea"/>
                <a:cs typeface="+mn-cs"/>
              </a:rPr>
              <a:t>TLS</a:t>
            </a:r>
            <a:r>
              <a:rPr lang="ru-RU" sz="1200" kern="1200" dirty="0" smtClean="0">
                <a:solidFill>
                  <a:schemeClr val="tx1"/>
                </a:solidFill>
                <a:effectLst/>
                <a:latin typeface="+mn-lt"/>
                <a:ea typeface="+mn-ea"/>
                <a:cs typeface="+mn-cs"/>
              </a:rPr>
              <a:t>», используемого для подключения к Электронному бюджету</a:t>
            </a:r>
            <a:r>
              <a:rPr lang="ru-RU" sz="1200" kern="1200" baseline="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 необходима замена данного сертификата в настройках «Континент TLS VPN Клиент». В случае если</a:t>
            </a:r>
            <a:r>
              <a:rPr lang="ru-RU" sz="1200" kern="1200" baseline="0" dirty="0" smtClean="0">
                <a:solidFill>
                  <a:schemeClr val="tx1"/>
                </a:solidFill>
                <a:effectLst/>
                <a:latin typeface="+mn-lt"/>
                <a:ea typeface="+mn-ea"/>
                <a:cs typeface="+mn-cs"/>
              </a:rPr>
              <a:t> сертификат не будет заменен - </a:t>
            </a:r>
            <a:r>
              <a:rPr lang="ru-RU" sz="1200" kern="1200" dirty="0" smtClean="0">
                <a:solidFill>
                  <a:schemeClr val="tx1"/>
                </a:solidFill>
                <a:effectLst/>
                <a:latin typeface="+mn-lt"/>
                <a:ea typeface="+mn-ea"/>
                <a:cs typeface="+mn-cs"/>
              </a:rPr>
              <a:t>вход в систему «Электронный бюджет» со старым сертификатом сервера «Континент </a:t>
            </a:r>
            <a:r>
              <a:rPr lang="en-US" sz="1200" kern="1200" dirty="0" smtClean="0">
                <a:solidFill>
                  <a:schemeClr val="tx1"/>
                </a:solidFill>
                <a:effectLst/>
                <a:latin typeface="+mn-lt"/>
                <a:ea typeface="+mn-ea"/>
                <a:cs typeface="+mn-cs"/>
              </a:rPr>
              <a:t>TLS VPN</a:t>
            </a:r>
            <a:r>
              <a:rPr lang="ru-RU" sz="1200" kern="1200" dirty="0" smtClean="0">
                <a:solidFill>
                  <a:schemeClr val="tx1"/>
                </a:solidFill>
                <a:effectLst/>
                <a:latin typeface="+mn-lt"/>
                <a:ea typeface="+mn-ea"/>
                <a:cs typeface="+mn-cs"/>
              </a:rPr>
              <a:t>» будет</a:t>
            </a:r>
            <a:r>
              <a:rPr lang="ru-RU" sz="1200" kern="1200" baseline="0" dirty="0" smtClean="0">
                <a:solidFill>
                  <a:schemeClr val="tx1"/>
                </a:solidFill>
                <a:effectLst/>
                <a:latin typeface="+mn-lt"/>
                <a:ea typeface="+mn-ea"/>
                <a:cs typeface="+mn-cs"/>
              </a:rPr>
              <a:t> невозможен.</a:t>
            </a:r>
            <a:endParaRPr lang="ru-RU" sz="1200" kern="1200" dirty="0" smtClean="0">
              <a:solidFill>
                <a:schemeClr val="tx1"/>
              </a:solidFill>
              <a:effectLst/>
              <a:latin typeface="+mn-lt"/>
              <a:ea typeface="+mn-ea"/>
              <a:cs typeface="+mn-cs"/>
            </a:endParaRPr>
          </a:p>
          <a:p>
            <a:r>
              <a:rPr lang="ru-RU" dirty="0" smtClean="0"/>
              <a:t>Соответствующее письмо</a:t>
            </a:r>
            <a:r>
              <a:rPr lang="ru-RU" baseline="0" dirty="0" smtClean="0"/>
              <a:t> ФК от 20.06.2018 № 07-04-05/10-12601 было направлено в ТОФК с целью доведения данной информации до пользователей ЭБ.</a:t>
            </a:r>
          </a:p>
          <a:p>
            <a:r>
              <a:rPr lang="ru-RU" b="1" baseline="0" dirty="0" smtClean="0"/>
              <a:t>Обращаю внимание</a:t>
            </a:r>
            <a:r>
              <a:rPr lang="ru-RU" baseline="0" dirty="0" smtClean="0"/>
              <a:t>, необходимость обновления сертификата распространяется не только на </a:t>
            </a:r>
            <a:r>
              <a:rPr lang="ru-RU" baseline="0" dirty="0" err="1" smtClean="0"/>
              <a:t>ПУиО</a:t>
            </a:r>
            <a:r>
              <a:rPr lang="ru-RU" baseline="0" dirty="0" smtClean="0"/>
              <a:t>, но и в целом на Электронный бюджет.</a:t>
            </a:r>
          </a:p>
          <a:p>
            <a:r>
              <a:rPr lang="ru-RU" baseline="0" dirty="0" smtClean="0"/>
              <a:t>По требованию безопасности установка Сертификатов должна осуществляться на каждое Автоматизированное рабочее место.</a:t>
            </a:r>
          </a:p>
          <a:p>
            <a:r>
              <a:rPr lang="ru-RU" baseline="0" dirty="0" smtClean="0"/>
              <a:t>Для это вам требуется зайти на сайт ФК в раздел «ГИС – Электронный бюджет – Подключение к системе» и скачать Сертификат.</a:t>
            </a:r>
          </a:p>
          <a:p>
            <a:endParaRPr lang="ru-RU" dirty="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30</a:t>
            </a:fld>
            <a:endParaRPr lang="ru-RU" altLang="ru-RU"/>
          </a:p>
        </p:txBody>
      </p:sp>
    </p:spTree>
    <p:extLst>
      <p:ext uri="{BB962C8B-B14F-4D97-AF65-F5344CB8AC3E}">
        <p14:creationId xmlns:p14="http://schemas.microsoft.com/office/powerpoint/2010/main" val="34767527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sz="1200" b="1" kern="1200" dirty="0" smtClean="0">
                <a:solidFill>
                  <a:schemeClr val="tx1"/>
                </a:solidFill>
                <a:effectLst/>
                <a:latin typeface="+mn-lt"/>
                <a:ea typeface="+mn-ea"/>
                <a:cs typeface="+mn-cs"/>
              </a:rPr>
              <a:t>У вас как у пользователей </a:t>
            </a:r>
            <a:r>
              <a:rPr lang="ru-RU" sz="1200" kern="1200" dirty="0" smtClean="0">
                <a:solidFill>
                  <a:schemeClr val="tx1"/>
                </a:solidFill>
                <a:effectLst/>
                <a:latin typeface="+mn-lt"/>
                <a:ea typeface="+mn-ea"/>
                <a:cs typeface="+mn-cs"/>
              </a:rPr>
              <a:t>Подсистемы учета и отчетности особенно в любое время могут возникать различные вопросы касающиеся работы в Подсистеме. </a:t>
            </a:r>
            <a:r>
              <a:rPr lang="ru-RU" sz="1200" b="1" kern="1200" dirty="0" smtClean="0">
                <a:solidFill>
                  <a:schemeClr val="tx1"/>
                </a:solidFill>
                <a:effectLst/>
                <a:latin typeface="+mn-lt"/>
                <a:ea typeface="+mn-ea"/>
                <a:cs typeface="+mn-cs"/>
              </a:rPr>
              <a:t>Вся информация о подсистеме</a:t>
            </a:r>
            <a:r>
              <a:rPr lang="ru-RU" sz="1200" kern="1200" dirty="0" smtClean="0">
                <a:solidFill>
                  <a:schemeClr val="tx1"/>
                </a:solidFill>
                <a:effectLst/>
                <a:latin typeface="+mn-lt"/>
                <a:ea typeface="+mn-ea"/>
                <a:cs typeface="+mn-cs"/>
              </a:rPr>
              <a:t> находится на Официальном сайте Федерального казначейства</a:t>
            </a:r>
            <a:r>
              <a:rPr lang="ru-RU" sz="1200" b="1" kern="1200" dirty="0" smtClean="0">
                <a:solidFill>
                  <a:schemeClr val="tx1"/>
                </a:solidFill>
                <a:effectLst/>
                <a:latin typeface="+mn-lt"/>
                <a:ea typeface="+mn-ea"/>
                <a:cs typeface="+mn-cs"/>
              </a:rPr>
              <a:t> </a:t>
            </a:r>
            <a:r>
              <a:rPr lang="en-US" sz="1200" b="1" u="sng" kern="1200" dirty="0" smtClean="0">
                <a:solidFill>
                  <a:schemeClr val="tx1"/>
                </a:solidFill>
                <a:effectLst/>
                <a:latin typeface="+mn-lt"/>
                <a:ea typeface="+mn-ea"/>
                <a:cs typeface="+mn-cs"/>
                <a:hlinkClick r:id="rId3"/>
              </a:rPr>
              <a:t>www</a:t>
            </a:r>
            <a:r>
              <a:rPr lang="ru-RU" sz="1200" b="1" u="sng" kern="1200" dirty="0" smtClean="0">
                <a:solidFill>
                  <a:schemeClr val="tx1"/>
                </a:solidFill>
                <a:effectLst/>
                <a:latin typeface="+mn-lt"/>
                <a:ea typeface="+mn-ea"/>
                <a:cs typeface="+mn-cs"/>
                <a:hlinkClick r:id="rId3"/>
              </a:rPr>
              <a:t>.</a:t>
            </a:r>
            <a:r>
              <a:rPr lang="en-US" sz="1200" b="1" u="sng" kern="1200" dirty="0" err="1" smtClean="0">
                <a:solidFill>
                  <a:schemeClr val="tx1"/>
                </a:solidFill>
                <a:effectLst/>
                <a:latin typeface="+mn-lt"/>
                <a:ea typeface="+mn-ea"/>
                <a:cs typeface="+mn-cs"/>
                <a:hlinkClick r:id="rId3"/>
              </a:rPr>
              <a:t>roskazna</a:t>
            </a:r>
            <a:r>
              <a:rPr lang="ru-RU" sz="1200" b="1" u="sng" kern="1200" dirty="0" smtClean="0">
                <a:solidFill>
                  <a:schemeClr val="tx1"/>
                </a:solidFill>
                <a:effectLst/>
                <a:latin typeface="+mn-lt"/>
                <a:ea typeface="+mn-ea"/>
                <a:cs typeface="+mn-cs"/>
                <a:hlinkClick r:id="rId3"/>
              </a:rPr>
              <a:t>.</a:t>
            </a:r>
            <a:r>
              <a:rPr lang="en-US" sz="1200" b="1" u="sng" kern="1200" dirty="0" err="1" smtClean="0">
                <a:solidFill>
                  <a:schemeClr val="tx1"/>
                </a:solidFill>
                <a:effectLst/>
                <a:latin typeface="+mn-lt"/>
                <a:ea typeface="+mn-ea"/>
                <a:cs typeface="+mn-cs"/>
                <a:hlinkClick r:id="rId3"/>
              </a:rPr>
              <a:t>ru</a:t>
            </a:r>
            <a:r>
              <a:rPr lang="ru-RU" sz="1200" kern="1200" dirty="0" smtClean="0">
                <a:solidFill>
                  <a:schemeClr val="tx1"/>
                </a:solidFill>
                <a:effectLst/>
                <a:latin typeface="+mn-lt"/>
                <a:ea typeface="+mn-ea"/>
                <a:cs typeface="+mn-cs"/>
              </a:rPr>
              <a:t> в разделе: ГИС/Электронный бюджет/ Учет и отчетность. Там Вы сможете скачать обучающие ролики, руководство пользователя, и прочую информацию, которая сможет вам помочь в освоении нового программного обеспечения. </a:t>
            </a:r>
            <a:r>
              <a:rPr lang="ru-RU" sz="1200" b="1" kern="1200" dirty="0" smtClean="0">
                <a:solidFill>
                  <a:schemeClr val="tx1"/>
                </a:solidFill>
                <a:effectLst/>
                <a:latin typeface="+mn-lt"/>
                <a:ea typeface="+mn-ea"/>
                <a:cs typeface="+mn-cs"/>
              </a:rPr>
              <a:t>Кроме того</a:t>
            </a:r>
            <a:r>
              <a:rPr lang="ru-RU" sz="1200" kern="1200" dirty="0" smtClean="0">
                <a:solidFill>
                  <a:schemeClr val="tx1"/>
                </a:solidFill>
                <a:effectLst/>
                <a:latin typeface="+mn-lt"/>
                <a:ea typeface="+mn-ea"/>
                <a:cs typeface="+mn-cs"/>
              </a:rPr>
              <a:t>, вы можете обращаться непосредственно в территориальные органы Федерального казначейства при возникновении различных вопросов, связанных с работой в Подсистеме или с настройкой рабочего места пользователя.</a:t>
            </a:r>
            <a:endParaRPr lang="ru-RU" altLang="ru-RU" dirty="0" smtClean="0"/>
          </a:p>
        </p:txBody>
      </p:sp>
      <p:sp>
        <p:nvSpPr>
          <p:cNvPr id="21508"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defRPr>
            </a:lvl1pPr>
            <a:lvl2pPr marL="741363" indent="-284163">
              <a:spcBef>
                <a:spcPct val="30000"/>
              </a:spcBef>
              <a:defRPr sz="1200">
                <a:solidFill>
                  <a:schemeClr val="tx1"/>
                </a:solidFill>
                <a:latin typeface="Calibri" pitchFamily="34" charset="0"/>
              </a:defRPr>
            </a:lvl2pPr>
            <a:lvl3pPr marL="1141413" indent="-225425">
              <a:spcBef>
                <a:spcPct val="30000"/>
              </a:spcBef>
              <a:defRPr sz="1200">
                <a:solidFill>
                  <a:schemeClr val="tx1"/>
                </a:solidFill>
                <a:latin typeface="Calibri" pitchFamily="34" charset="0"/>
              </a:defRPr>
            </a:lvl3pPr>
            <a:lvl4pPr marL="1598613" indent="-225425">
              <a:spcBef>
                <a:spcPct val="30000"/>
              </a:spcBef>
              <a:defRPr sz="1200">
                <a:solidFill>
                  <a:schemeClr val="tx1"/>
                </a:solidFill>
                <a:latin typeface="Calibri" pitchFamily="34" charset="0"/>
              </a:defRPr>
            </a:lvl4pPr>
            <a:lvl5pPr marL="2055813" indent="-225425">
              <a:spcBef>
                <a:spcPct val="30000"/>
              </a:spcBef>
              <a:defRPr sz="1200">
                <a:solidFill>
                  <a:schemeClr val="tx1"/>
                </a:solidFill>
                <a:latin typeface="Calibri" pitchFamily="34" charset="0"/>
              </a:defRPr>
            </a:lvl5pPr>
            <a:lvl6pPr marL="2513013" indent="-225425" eaLnBrk="0" fontAlgn="base" hangingPunct="0">
              <a:spcBef>
                <a:spcPct val="30000"/>
              </a:spcBef>
              <a:spcAft>
                <a:spcPct val="0"/>
              </a:spcAft>
              <a:defRPr sz="1200">
                <a:solidFill>
                  <a:schemeClr val="tx1"/>
                </a:solidFill>
                <a:latin typeface="Calibri" pitchFamily="34" charset="0"/>
              </a:defRPr>
            </a:lvl6pPr>
            <a:lvl7pPr marL="2970213" indent="-225425" eaLnBrk="0" fontAlgn="base" hangingPunct="0">
              <a:spcBef>
                <a:spcPct val="30000"/>
              </a:spcBef>
              <a:spcAft>
                <a:spcPct val="0"/>
              </a:spcAft>
              <a:defRPr sz="1200">
                <a:solidFill>
                  <a:schemeClr val="tx1"/>
                </a:solidFill>
                <a:latin typeface="Calibri" pitchFamily="34" charset="0"/>
              </a:defRPr>
            </a:lvl7pPr>
            <a:lvl8pPr marL="3427413" indent="-225425" eaLnBrk="0" fontAlgn="base" hangingPunct="0">
              <a:spcBef>
                <a:spcPct val="30000"/>
              </a:spcBef>
              <a:spcAft>
                <a:spcPct val="0"/>
              </a:spcAft>
              <a:defRPr sz="1200">
                <a:solidFill>
                  <a:schemeClr val="tx1"/>
                </a:solidFill>
                <a:latin typeface="Calibri" pitchFamily="34" charset="0"/>
              </a:defRPr>
            </a:lvl8pPr>
            <a:lvl9pPr marL="3884613" indent="-225425" eaLnBrk="0" fontAlgn="base" hangingPunct="0">
              <a:spcBef>
                <a:spcPct val="30000"/>
              </a:spcBef>
              <a:spcAft>
                <a:spcPct val="0"/>
              </a:spcAft>
              <a:defRPr sz="1200">
                <a:solidFill>
                  <a:schemeClr val="tx1"/>
                </a:solidFill>
                <a:latin typeface="Calibri" pitchFamily="34" charset="0"/>
              </a:defRPr>
            </a:lvl9pPr>
          </a:lstStyle>
          <a:p>
            <a:pPr>
              <a:spcBef>
                <a:spcPct val="0"/>
              </a:spcBef>
            </a:pPr>
            <a:fld id="{3DF2826C-F90E-4981-8542-026E6BEF71AE}" type="slidenum">
              <a:rPr lang="ru-RU" altLang="ru-RU" smtClean="0">
                <a:solidFill>
                  <a:prstClr val="black"/>
                </a:solidFill>
              </a:rPr>
              <a:pPr>
                <a:spcBef>
                  <a:spcPct val="0"/>
                </a:spcBef>
              </a:pPr>
              <a:t>31</a:t>
            </a:fld>
            <a:endParaRPr lang="ru-RU" altLang="ru-RU" smtClean="0">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sz="1200" b="1" kern="1200" dirty="0" smtClean="0">
                <a:solidFill>
                  <a:schemeClr val="tx1"/>
                </a:solidFill>
                <a:effectLst/>
                <a:latin typeface="+mn-lt"/>
                <a:ea typeface="+mn-ea"/>
                <a:cs typeface="+mn-cs"/>
              </a:rPr>
              <a:t>Более подробнее</a:t>
            </a:r>
            <a:r>
              <a:rPr lang="ru-RU" sz="1200" kern="1200" dirty="0" smtClean="0">
                <a:solidFill>
                  <a:schemeClr val="tx1"/>
                </a:solidFill>
                <a:effectLst/>
                <a:latin typeface="+mn-lt"/>
                <a:ea typeface="+mn-ea"/>
                <a:cs typeface="+mn-cs"/>
              </a:rPr>
              <a:t> хотел остановиться на вопросе техподдержки поддержки пользователей. </a:t>
            </a:r>
          </a:p>
          <a:p>
            <a:r>
              <a:rPr lang="ru-RU" sz="1200" kern="1200" dirty="0" smtClean="0">
                <a:solidFill>
                  <a:schemeClr val="tx1"/>
                </a:solidFill>
                <a:effectLst/>
                <a:latin typeface="+mn-lt"/>
                <a:ea typeface="+mn-ea"/>
                <a:cs typeface="+mn-cs"/>
              </a:rPr>
              <a:t>При возникновении вопросов и проблем в ходе работы в подсистеме учета и отчетности</a:t>
            </a:r>
            <a:r>
              <a:rPr lang="ru-RU" sz="1200" b="1"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В первую очередь вы должны для себя определить характер возникшей проблемы. </a:t>
            </a:r>
          </a:p>
          <a:p>
            <a:r>
              <a:rPr lang="ru-RU" sz="1200" kern="1200" dirty="0" smtClean="0">
                <a:solidFill>
                  <a:schemeClr val="tx1"/>
                </a:solidFill>
                <a:effectLst/>
                <a:latin typeface="+mn-lt"/>
                <a:ea typeface="+mn-ea"/>
                <a:cs typeface="+mn-cs"/>
              </a:rPr>
              <a:t>Они могут быть либо Методологическими либо Техническими. </a:t>
            </a:r>
          </a:p>
          <a:p>
            <a:r>
              <a:rPr lang="ru-RU" sz="1200" kern="1200" dirty="0" smtClean="0">
                <a:solidFill>
                  <a:schemeClr val="tx1"/>
                </a:solidFill>
                <a:effectLst/>
                <a:latin typeface="+mn-lt"/>
                <a:ea typeface="+mn-ea"/>
                <a:cs typeface="+mn-cs"/>
              </a:rPr>
              <a:t>Если проблема носит методологический характер вам необходимо обратиться к специалистам ТОФК, они вам обязательно помогут. </a:t>
            </a:r>
          </a:p>
          <a:p>
            <a:r>
              <a:rPr lang="ru-RU" sz="1200" kern="1200" dirty="0" smtClean="0">
                <a:solidFill>
                  <a:schemeClr val="tx1"/>
                </a:solidFill>
                <a:effectLst/>
                <a:latin typeface="+mn-lt"/>
                <a:ea typeface="+mn-ea"/>
                <a:cs typeface="+mn-cs"/>
              </a:rPr>
              <a:t>Если же у вас возникли технические вопросы (не загружается форма, не считаются итоги, и др.) необходимо завести обращение в Службе технической поддержки. </a:t>
            </a:r>
          </a:p>
          <a:p>
            <a:r>
              <a:rPr lang="ru-RU" sz="1200" kern="1200" dirty="0" smtClean="0">
                <a:solidFill>
                  <a:schemeClr val="tx1"/>
                </a:solidFill>
                <a:effectLst/>
                <a:latin typeface="+mn-lt"/>
                <a:ea typeface="+mn-ea"/>
                <a:cs typeface="+mn-cs"/>
              </a:rPr>
              <a:t>Обращение заводится одним из 3 способов: по многоканальному телефону 8 800 2222 777, по электронной почте на адрес </a:t>
            </a:r>
            <a:r>
              <a:rPr lang="en-US" sz="1200" u="sng" kern="1200" dirty="0" smtClean="0">
                <a:solidFill>
                  <a:schemeClr val="tx1"/>
                </a:solidFill>
                <a:effectLst/>
                <a:latin typeface="+mn-lt"/>
                <a:ea typeface="+mn-ea"/>
                <a:cs typeface="+mn-cs"/>
                <a:hlinkClick r:id="rId3"/>
              </a:rPr>
              <a:t>support</a:t>
            </a:r>
            <a:r>
              <a:rPr lang="ru-RU" sz="1200" u="sng" kern="1200" dirty="0" smtClean="0">
                <a:solidFill>
                  <a:schemeClr val="tx1"/>
                </a:solidFill>
                <a:effectLst/>
                <a:latin typeface="+mn-lt"/>
                <a:ea typeface="+mn-ea"/>
                <a:cs typeface="+mn-cs"/>
                <a:hlinkClick r:id="rId3"/>
              </a:rPr>
              <a:t>_</a:t>
            </a:r>
            <a:r>
              <a:rPr lang="en-US" sz="1200" u="sng" kern="1200" dirty="0" err="1" smtClean="0">
                <a:solidFill>
                  <a:schemeClr val="tx1"/>
                </a:solidFill>
                <a:effectLst/>
                <a:latin typeface="+mn-lt"/>
                <a:ea typeface="+mn-ea"/>
                <a:cs typeface="+mn-cs"/>
                <a:hlinkClick r:id="rId3"/>
              </a:rPr>
              <a:t>eb</a:t>
            </a:r>
            <a:r>
              <a:rPr lang="ru-RU" sz="1200" u="sng" kern="1200" dirty="0" smtClean="0">
                <a:solidFill>
                  <a:schemeClr val="tx1"/>
                </a:solidFill>
                <a:effectLst/>
                <a:latin typeface="+mn-lt"/>
                <a:ea typeface="+mn-ea"/>
                <a:cs typeface="+mn-cs"/>
                <a:hlinkClick r:id="rId3"/>
              </a:rPr>
              <a:t>@</a:t>
            </a:r>
            <a:r>
              <a:rPr lang="en-US" sz="1200" u="sng" kern="1200" dirty="0" err="1" smtClean="0">
                <a:solidFill>
                  <a:schemeClr val="tx1"/>
                </a:solidFill>
                <a:effectLst/>
                <a:latin typeface="+mn-lt"/>
                <a:ea typeface="+mn-ea"/>
                <a:cs typeface="+mn-cs"/>
                <a:hlinkClick r:id="rId3"/>
              </a:rPr>
              <a:t>roskazna</a:t>
            </a:r>
            <a:r>
              <a:rPr lang="ru-RU" sz="1200" u="sng" kern="1200" dirty="0" smtClean="0">
                <a:solidFill>
                  <a:schemeClr val="tx1"/>
                </a:solidFill>
                <a:effectLst/>
                <a:latin typeface="+mn-lt"/>
                <a:ea typeface="+mn-ea"/>
                <a:cs typeface="+mn-cs"/>
                <a:hlinkClick r:id="rId3"/>
              </a:rPr>
              <a:t>.</a:t>
            </a:r>
            <a:r>
              <a:rPr lang="en-US" sz="1200" u="sng" kern="1200" dirty="0" err="1" smtClean="0">
                <a:solidFill>
                  <a:schemeClr val="tx1"/>
                </a:solidFill>
                <a:effectLst/>
                <a:latin typeface="+mn-lt"/>
                <a:ea typeface="+mn-ea"/>
                <a:cs typeface="+mn-cs"/>
                <a:hlinkClick r:id="rId3"/>
              </a:rPr>
              <a:t>ru</a:t>
            </a:r>
            <a:r>
              <a:rPr lang="ru-RU" sz="1200" kern="1200" dirty="0" smtClean="0">
                <a:solidFill>
                  <a:schemeClr val="tx1"/>
                </a:solidFill>
                <a:effectLst/>
                <a:latin typeface="+mn-lt"/>
                <a:ea typeface="+mn-ea"/>
                <a:cs typeface="+mn-cs"/>
              </a:rPr>
              <a:t>, либо из личного кабинета по кнопке сообщить о проблеме. </a:t>
            </a:r>
          </a:p>
          <a:p>
            <a:r>
              <a:rPr lang="ru-RU" sz="1200" kern="1200" dirty="0" smtClean="0">
                <a:solidFill>
                  <a:schemeClr val="tx1"/>
                </a:solidFill>
                <a:effectLst/>
                <a:latin typeface="+mn-lt"/>
                <a:ea typeface="+mn-ea"/>
                <a:cs typeface="+mn-cs"/>
              </a:rPr>
              <a:t>При регистрации обращения ему обязательно присваивается номер, и в последующем при разборе ситуации, при общении с вами у вас всегда будут запрашивать номер обращения, поэтому никуда его не девайте и не теряйте. </a:t>
            </a:r>
          </a:p>
          <a:p>
            <a:r>
              <a:rPr lang="ru-RU" sz="1200" kern="1200" dirty="0" smtClean="0">
                <a:solidFill>
                  <a:schemeClr val="tx1"/>
                </a:solidFill>
                <a:effectLst/>
                <a:latin typeface="+mn-lt"/>
                <a:ea typeface="+mn-ea"/>
                <a:cs typeface="+mn-cs"/>
              </a:rPr>
              <a:t>Кроме того если вы считаете что обращение отрабатывается долго вы можете эскалировать приоритет позвонив на указанный ранее номер телефона и сообщив номер обращения. </a:t>
            </a:r>
          </a:p>
          <a:p>
            <a:r>
              <a:rPr lang="ru-RU" sz="1200" kern="1200" dirty="0" smtClean="0">
                <a:solidFill>
                  <a:schemeClr val="tx1"/>
                </a:solidFill>
                <a:effectLst/>
                <a:latin typeface="+mn-lt"/>
                <a:ea typeface="+mn-ea"/>
                <a:cs typeface="+mn-cs"/>
              </a:rPr>
              <a:t>Таким же образом необходимо поступать если вы считаете что ваше обращение закрыто неправомерно и некорректно, то есть Вам не помогли. </a:t>
            </a:r>
          </a:p>
          <a:p>
            <a:r>
              <a:rPr lang="ru-RU" sz="1200" kern="1200" dirty="0" smtClean="0">
                <a:solidFill>
                  <a:schemeClr val="tx1"/>
                </a:solidFill>
                <a:effectLst/>
                <a:latin typeface="+mn-lt"/>
                <a:ea typeface="+mn-ea"/>
                <a:cs typeface="+mn-cs"/>
              </a:rPr>
              <a:t>В этих случаях Вам стоит проявить настойчивость, дозвониться до тех поддержки и оставить </a:t>
            </a:r>
            <a:r>
              <a:rPr lang="ru-RU" sz="1200" b="1" kern="1200" dirty="0" smtClean="0">
                <a:solidFill>
                  <a:schemeClr val="tx1"/>
                </a:solidFill>
                <a:effectLst/>
                <a:latin typeface="+mn-lt"/>
                <a:ea typeface="+mn-ea"/>
                <a:cs typeface="+mn-cs"/>
              </a:rPr>
              <a:t>Жалобу</a:t>
            </a:r>
            <a:r>
              <a:rPr lang="ru-RU" sz="1200" kern="1200" dirty="0" smtClean="0">
                <a:solidFill>
                  <a:schemeClr val="tx1"/>
                </a:solidFill>
                <a:effectLst/>
                <a:latin typeface="+mn-lt"/>
                <a:ea typeface="+mn-ea"/>
                <a:cs typeface="+mn-cs"/>
              </a:rPr>
              <a:t> (в Письме, либо при устном общении слово </a:t>
            </a:r>
            <a:r>
              <a:rPr lang="ru-RU" sz="1200" b="1" kern="1200" dirty="0" smtClean="0">
                <a:solidFill>
                  <a:schemeClr val="tx1"/>
                </a:solidFill>
                <a:effectLst/>
                <a:latin typeface="+mn-lt"/>
                <a:ea typeface="+mn-ea"/>
                <a:cs typeface="+mn-cs"/>
              </a:rPr>
              <a:t>Жалоб</a:t>
            </a:r>
            <a:r>
              <a:rPr lang="ru-RU" sz="1200" kern="1200" dirty="0" smtClean="0">
                <a:solidFill>
                  <a:schemeClr val="tx1"/>
                </a:solidFill>
                <a:effectLst/>
                <a:latin typeface="+mn-lt"/>
                <a:ea typeface="+mn-ea"/>
                <a:cs typeface="+mn-cs"/>
              </a:rPr>
              <a:t>а должны быть обязательно зафиксированы). </a:t>
            </a:r>
          </a:p>
          <a:p>
            <a:r>
              <a:rPr lang="ru-RU" sz="1200" kern="1200" dirty="0" smtClean="0">
                <a:solidFill>
                  <a:schemeClr val="tx1"/>
                </a:solidFill>
                <a:effectLst/>
                <a:latin typeface="+mn-lt"/>
                <a:ea typeface="+mn-ea"/>
                <a:cs typeface="+mn-cs"/>
              </a:rPr>
              <a:t>Очень часто обращения закрываются автоматически в случае не предоставления запрашиваемой информации. </a:t>
            </a:r>
          </a:p>
          <a:p>
            <a:r>
              <a:rPr lang="ru-RU" sz="1200" kern="1200" dirty="0" smtClean="0">
                <a:solidFill>
                  <a:schemeClr val="tx1"/>
                </a:solidFill>
                <a:effectLst/>
                <a:latin typeface="+mn-lt"/>
                <a:ea typeface="+mn-ea"/>
                <a:cs typeface="+mn-cs"/>
              </a:rPr>
              <a:t>То есть техподдержке нужна дополнительная информация, вам на почту приходит письмо с запросом информации, но вы в ответ ничего не присылаете, в этом случае ваше обращение будет автоматически закрыто через 10 дней, поэтому пожалуйста проверяйте почту. </a:t>
            </a:r>
          </a:p>
          <a:p>
            <a:r>
              <a:rPr lang="ru-RU" sz="1200" kern="1200" dirty="0" smtClean="0">
                <a:solidFill>
                  <a:schemeClr val="tx1"/>
                </a:solidFill>
                <a:effectLst/>
                <a:latin typeface="+mn-lt"/>
                <a:ea typeface="+mn-ea"/>
                <a:cs typeface="+mn-cs"/>
              </a:rPr>
              <a:t>От себя добавлю что лучше всего обращения создавать сразу посредством электронной почты и сразу прикладывать скриншоты и файлы которые не загружаются с подробным описанием возникшей ситуации. </a:t>
            </a:r>
          </a:p>
          <a:p>
            <a:r>
              <a:rPr lang="ru-RU" sz="1200" kern="1200" dirty="0" smtClean="0">
                <a:solidFill>
                  <a:schemeClr val="tx1"/>
                </a:solidFill>
                <a:effectLst/>
                <a:latin typeface="+mn-lt"/>
                <a:ea typeface="+mn-ea"/>
                <a:cs typeface="+mn-cs"/>
              </a:rPr>
              <a:t>Коллеги из техподдержки обязательно ответят вам. </a:t>
            </a:r>
            <a:endParaRPr lang="ru-RU" sz="1200" kern="1200" dirty="0">
              <a:solidFill>
                <a:schemeClr val="tx1"/>
              </a:solidFill>
              <a:effectLst/>
              <a:latin typeface="+mn-lt"/>
              <a:ea typeface="+mn-ea"/>
              <a:cs typeface="+mn-cs"/>
            </a:endParaRPr>
          </a:p>
        </p:txBody>
      </p:sp>
      <p:sp>
        <p:nvSpPr>
          <p:cNvPr id="22532"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defRPr>
            </a:lvl1pPr>
            <a:lvl2pPr marL="741363" indent="-284163">
              <a:spcBef>
                <a:spcPct val="30000"/>
              </a:spcBef>
              <a:defRPr sz="1200">
                <a:solidFill>
                  <a:schemeClr val="tx1"/>
                </a:solidFill>
                <a:latin typeface="Calibri" pitchFamily="34" charset="0"/>
              </a:defRPr>
            </a:lvl2pPr>
            <a:lvl3pPr marL="1141413" indent="-225425">
              <a:spcBef>
                <a:spcPct val="30000"/>
              </a:spcBef>
              <a:defRPr sz="1200">
                <a:solidFill>
                  <a:schemeClr val="tx1"/>
                </a:solidFill>
                <a:latin typeface="Calibri" pitchFamily="34" charset="0"/>
              </a:defRPr>
            </a:lvl3pPr>
            <a:lvl4pPr marL="1598613" indent="-225425">
              <a:spcBef>
                <a:spcPct val="30000"/>
              </a:spcBef>
              <a:defRPr sz="1200">
                <a:solidFill>
                  <a:schemeClr val="tx1"/>
                </a:solidFill>
                <a:latin typeface="Calibri" pitchFamily="34" charset="0"/>
              </a:defRPr>
            </a:lvl4pPr>
            <a:lvl5pPr marL="2055813" indent="-225425">
              <a:spcBef>
                <a:spcPct val="30000"/>
              </a:spcBef>
              <a:defRPr sz="1200">
                <a:solidFill>
                  <a:schemeClr val="tx1"/>
                </a:solidFill>
                <a:latin typeface="Calibri" pitchFamily="34" charset="0"/>
              </a:defRPr>
            </a:lvl5pPr>
            <a:lvl6pPr marL="2513013" indent="-225425" eaLnBrk="0" fontAlgn="base" hangingPunct="0">
              <a:spcBef>
                <a:spcPct val="30000"/>
              </a:spcBef>
              <a:spcAft>
                <a:spcPct val="0"/>
              </a:spcAft>
              <a:defRPr sz="1200">
                <a:solidFill>
                  <a:schemeClr val="tx1"/>
                </a:solidFill>
                <a:latin typeface="Calibri" pitchFamily="34" charset="0"/>
              </a:defRPr>
            </a:lvl6pPr>
            <a:lvl7pPr marL="2970213" indent="-225425" eaLnBrk="0" fontAlgn="base" hangingPunct="0">
              <a:spcBef>
                <a:spcPct val="30000"/>
              </a:spcBef>
              <a:spcAft>
                <a:spcPct val="0"/>
              </a:spcAft>
              <a:defRPr sz="1200">
                <a:solidFill>
                  <a:schemeClr val="tx1"/>
                </a:solidFill>
                <a:latin typeface="Calibri" pitchFamily="34" charset="0"/>
              </a:defRPr>
            </a:lvl7pPr>
            <a:lvl8pPr marL="3427413" indent="-225425" eaLnBrk="0" fontAlgn="base" hangingPunct="0">
              <a:spcBef>
                <a:spcPct val="30000"/>
              </a:spcBef>
              <a:spcAft>
                <a:spcPct val="0"/>
              </a:spcAft>
              <a:defRPr sz="1200">
                <a:solidFill>
                  <a:schemeClr val="tx1"/>
                </a:solidFill>
                <a:latin typeface="Calibri" pitchFamily="34" charset="0"/>
              </a:defRPr>
            </a:lvl8pPr>
            <a:lvl9pPr marL="3884613" indent="-225425" eaLnBrk="0" fontAlgn="base" hangingPunct="0">
              <a:spcBef>
                <a:spcPct val="30000"/>
              </a:spcBef>
              <a:spcAft>
                <a:spcPct val="0"/>
              </a:spcAft>
              <a:defRPr sz="1200">
                <a:solidFill>
                  <a:schemeClr val="tx1"/>
                </a:solidFill>
                <a:latin typeface="Calibri" pitchFamily="34" charset="0"/>
              </a:defRPr>
            </a:lvl9pPr>
          </a:lstStyle>
          <a:p>
            <a:pPr>
              <a:spcBef>
                <a:spcPct val="0"/>
              </a:spcBef>
            </a:pPr>
            <a:fld id="{6C9CE5A0-A195-42AC-AA7B-BDD1A9BF8D08}" type="slidenum">
              <a:rPr lang="ru-RU" altLang="ru-RU" smtClean="0">
                <a:solidFill>
                  <a:prstClr val="black"/>
                </a:solidFill>
              </a:rPr>
              <a:pPr>
                <a:spcBef>
                  <a:spcPct val="0"/>
                </a:spcBef>
              </a:pPr>
              <a:t>32</a:t>
            </a:fld>
            <a:endParaRPr lang="ru-RU" altLang="ru-RU" smtClean="0">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Уважаемые</a:t>
            </a:r>
            <a:r>
              <a:rPr lang="ru-RU" baseline="0" dirty="0" smtClean="0"/>
              <a:t> коллеги, в завершении, я бы хотел обратить ваше внимание на очень важные моменты, не отраженный в презентации:</a:t>
            </a:r>
          </a:p>
          <a:p>
            <a:pPr marL="228600" indent="-228600">
              <a:buAutoNum type="arabicPeriod"/>
            </a:pPr>
            <a:r>
              <a:rPr lang="ru-RU" baseline="0" dirty="0" smtClean="0"/>
              <a:t>Перед началом отчетной кампании, обязательно убедитесь в том, что ваш ключ ЭП не требует замены в течении всего отчетного периода, т.к. Ключи выдаются сроком действия на 1 год и имеют удивительное свойство заканчиваться в самый неподходящий момент;</a:t>
            </a:r>
          </a:p>
          <a:p>
            <a:r>
              <a:rPr lang="ru-RU" baseline="0" dirty="0" smtClean="0"/>
              <a:t>2. И еще один момент, на который я бы хотел обратить ваша внимание.</a:t>
            </a:r>
            <a:endParaRPr lang="ru-RU" sz="1200" kern="1200" baseline="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В настоящее время функция подписания отчетности доступна только пользователям, оформившим в Заявке на подключение к </a:t>
            </a:r>
            <a:r>
              <a:rPr lang="ru-RU" sz="1200" kern="1200" dirty="0" err="1" smtClean="0">
                <a:solidFill>
                  <a:schemeClr val="tx1"/>
                </a:solidFill>
                <a:effectLst/>
                <a:latin typeface="+mn-lt"/>
                <a:ea typeface="+mn-ea"/>
                <a:cs typeface="+mn-cs"/>
              </a:rPr>
              <a:t>ПУиО</a:t>
            </a:r>
            <a:r>
              <a:rPr lang="ru-RU" sz="1200" kern="1200" dirty="0" smtClean="0">
                <a:solidFill>
                  <a:schemeClr val="tx1"/>
                </a:solidFill>
                <a:effectLst/>
                <a:latin typeface="+mn-lt"/>
                <a:ea typeface="+mn-ea"/>
                <a:cs typeface="+mn-cs"/>
              </a:rPr>
              <a:t> роль «Утверждение»</a:t>
            </a:r>
            <a:r>
              <a:rPr lang="ru-RU" sz="1200" kern="1200" baseline="0" dirty="0" smtClean="0">
                <a:solidFill>
                  <a:schemeClr val="tx1"/>
                </a:solidFill>
                <a:effectLst/>
                <a:latin typeface="+mn-lt"/>
                <a:ea typeface="+mn-ea"/>
                <a:cs typeface="+mn-cs"/>
              </a:rPr>
              <a:t> (УО.ПО.003/УО.СО.003).</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В связи с этим огромная</a:t>
            </a:r>
            <a:r>
              <a:rPr lang="ru-RU" sz="1200" kern="1200" baseline="0" dirty="0" smtClean="0">
                <a:solidFill>
                  <a:schemeClr val="tx1"/>
                </a:solidFill>
                <a:effectLst/>
                <a:latin typeface="+mn-lt"/>
                <a:ea typeface="+mn-ea"/>
                <a:cs typeface="+mn-cs"/>
              </a:rPr>
              <a:t> просьба </a:t>
            </a:r>
            <a:r>
              <a:rPr lang="ru-RU" sz="1200" kern="1200" dirty="0" smtClean="0">
                <a:solidFill>
                  <a:schemeClr val="tx1"/>
                </a:solidFill>
                <a:effectLst/>
                <a:latin typeface="+mn-lt"/>
                <a:ea typeface="+mn-ea"/>
                <a:cs typeface="+mn-cs"/>
              </a:rPr>
              <a:t>проверить наличие роли у лиц, уполномоченных на подписание отчетности. </a:t>
            </a:r>
          </a:p>
          <a:p>
            <a:r>
              <a:rPr lang="ru-RU" sz="1200" kern="1200" dirty="0" smtClean="0">
                <a:solidFill>
                  <a:schemeClr val="tx1"/>
                </a:solidFill>
                <a:effectLst/>
                <a:latin typeface="+mn-lt"/>
                <a:ea typeface="+mn-ea"/>
                <a:cs typeface="+mn-cs"/>
              </a:rPr>
              <a:t>При этом,</a:t>
            </a:r>
            <a:r>
              <a:rPr lang="ru-RU" sz="1200" kern="1200" baseline="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предоставление полномочия «Утверждение» должно быть регламентировано соответствующими правовыми документами о наделении права подписи юридически значимых документов.</a:t>
            </a:r>
          </a:p>
          <a:p>
            <a:pPr marL="0" indent="0">
              <a:buNone/>
            </a:pPr>
            <a:endParaRPr lang="ru-RU" baseline="0" dirty="0" smtClean="0"/>
          </a:p>
          <a:p>
            <a:pPr marL="0" indent="0">
              <a:buNone/>
            </a:pPr>
            <a:endParaRPr lang="ru-RU" baseline="0" dirty="0" smtClean="0"/>
          </a:p>
          <a:p>
            <a:pPr marL="0" indent="0">
              <a:buNone/>
            </a:pPr>
            <a:endParaRPr lang="ru-RU" baseline="0" dirty="0" smtClean="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33</a:t>
            </a:fld>
            <a:endParaRPr lang="ru-RU" altLang="ru-RU"/>
          </a:p>
        </p:txBody>
      </p:sp>
    </p:spTree>
    <p:extLst>
      <p:ext uri="{BB962C8B-B14F-4D97-AF65-F5344CB8AC3E}">
        <p14:creationId xmlns:p14="http://schemas.microsoft.com/office/powerpoint/2010/main" val="15933265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В соответствии с положениями Приказов Минфина России 176н и 189н доработана </a:t>
            </a:r>
            <a:r>
              <a:rPr lang="ru-RU" sz="1200" kern="1200" dirty="0" err="1" smtClean="0">
                <a:solidFill>
                  <a:schemeClr val="tx1"/>
                </a:solidFill>
                <a:effectLst/>
                <a:latin typeface="+mn-lt"/>
                <a:ea typeface="+mn-ea"/>
                <a:cs typeface="+mn-cs"/>
              </a:rPr>
              <a:t>ПУиО</a:t>
            </a:r>
            <a:r>
              <a:rPr lang="ru-RU" sz="1200" kern="1200" dirty="0" smtClean="0">
                <a:solidFill>
                  <a:schemeClr val="tx1"/>
                </a:solidFill>
                <a:effectLst/>
                <a:latin typeface="+mn-lt"/>
                <a:ea typeface="+mn-ea"/>
                <a:cs typeface="+mn-cs"/>
              </a:rPr>
              <a:t>, а так же на сайте Федерального казначейства размещены Требования к форматам файлов.</a:t>
            </a:r>
          </a:p>
          <a:p>
            <a:r>
              <a:rPr lang="ru-RU" sz="1200" kern="1200" dirty="0" smtClean="0">
                <a:solidFill>
                  <a:schemeClr val="tx1"/>
                </a:solidFill>
                <a:effectLst/>
                <a:latin typeface="+mn-lt"/>
                <a:ea typeface="+mn-ea"/>
                <a:cs typeface="+mn-cs"/>
              </a:rPr>
              <a:t>Помимо изменения визуальных, печатных форм и структур отчетов, хотел-бы обратить внимание на 2 основных момента,</a:t>
            </a:r>
            <a:r>
              <a:rPr lang="ru-RU" sz="1200" kern="1200" baseline="0" dirty="0" smtClean="0">
                <a:solidFill>
                  <a:schemeClr val="tx1"/>
                </a:solidFill>
                <a:effectLst/>
                <a:latin typeface="+mn-lt"/>
                <a:ea typeface="+mn-ea"/>
                <a:cs typeface="+mn-cs"/>
              </a:rPr>
              <a:t> которые вступили в силу начиная с годовой отчетности за 2017 год, и так же действуют на предстоящий отчетный период за 1 полугодие 2018 года.</a:t>
            </a:r>
            <a:endParaRPr lang="ru-RU" dirty="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4</a:t>
            </a:fld>
            <a:endParaRPr lang="ru-RU" altLang="ru-RU"/>
          </a:p>
        </p:txBody>
      </p:sp>
    </p:spTree>
    <p:extLst>
      <p:ext uri="{BB962C8B-B14F-4D97-AF65-F5344CB8AC3E}">
        <p14:creationId xmlns:p14="http://schemas.microsoft.com/office/powerpoint/2010/main" val="1993429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Первое ключевое изменение – это добавление полномочия.</a:t>
            </a:r>
          </a:p>
          <a:p>
            <a:r>
              <a:rPr lang="ru-RU" sz="1200" kern="1200" dirty="0" smtClean="0">
                <a:solidFill>
                  <a:schemeClr val="tx1"/>
                </a:solidFill>
                <a:effectLst/>
                <a:latin typeface="+mn-lt"/>
                <a:ea typeface="+mn-ea"/>
                <a:cs typeface="+mn-cs"/>
              </a:rPr>
              <a:t>Т.к. поле «Полномочие» для этих форм является обязательным – соответствующие изменения включены в Альбом ТФФ, поэтому в случае Импорта отчетной формы в Импортируемом файле уже будет проставлен этот признак и соответственно при загрузке </a:t>
            </a:r>
            <a:r>
              <a:rPr lang="ru-RU" sz="1200" kern="1200" dirty="0" err="1" smtClean="0">
                <a:solidFill>
                  <a:schemeClr val="tx1"/>
                </a:solidFill>
                <a:effectLst/>
                <a:latin typeface="+mn-lt"/>
                <a:ea typeface="+mn-ea"/>
                <a:cs typeface="+mn-cs"/>
              </a:rPr>
              <a:t>предзаполнится</a:t>
            </a:r>
            <a:r>
              <a:rPr lang="ru-RU" sz="1200" kern="1200" dirty="0" smtClean="0">
                <a:solidFill>
                  <a:schemeClr val="tx1"/>
                </a:solidFill>
                <a:effectLst/>
                <a:latin typeface="+mn-lt"/>
                <a:ea typeface="+mn-ea"/>
                <a:cs typeface="+mn-cs"/>
              </a:rPr>
              <a:t> автоматически.</a:t>
            </a:r>
          </a:p>
          <a:p>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Рассмотрим другую ситуацию, когда ПБС воспользуется созданием отчета с помощью Ручного ввода.</a:t>
            </a:r>
          </a:p>
          <a:p>
            <a:r>
              <a:rPr lang="ru-RU" sz="1200" kern="1200" dirty="0" smtClean="0">
                <a:solidFill>
                  <a:schemeClr val="tx1"/>
                </a:solidFill>
                <a:effectLst/>
                <a:latin typeface="+mn-lt"/>
                <a:ea typeface="+mn-ea"/>
                <a:cs typeface="+mn-cs"/>
              </a:rPr>
              <a:t>В этой ситуации, ПБС открывает формуляр созданного отчета и на Вкладке «Заголовочная часть» выбирает из Диалогового окна соответствующее полномочие (на слайде выделено красным).</a:t>
            </a:r>
          </a:p>
          <a:p>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В случае создание сводного отчета на уровне РБС-ГРБС пользователю требуется в диалоговом окне при выборе типа отчета так же  добавить соответствующее РБС-ГРБС Полномочие.</a:t>
            </a:r>
          </a:p>
          <a:p>
            <a:endParaRPr lang="ru-RU" dirty="0" smtClean="0"/>
          </a:p>
          <a:p>
            <a:endParaRPr lang="ru-RU" dirty="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5</a:t>
            </a:fld>
            <a:endParaRPr lang="ru-RU" altLang="ru-RU"/>
          </a:p>
        </p:txBody>
      </p:sp>
    </p:spTree>
    <p:extLst>
      <p:ext uri="{BB962C8B-B14F-4D97-AF65-F5344CB8AC3E}">
        <p14:creationId xmlns:p14="http://schemas.microsoft.com/office/powerpoint/2010/main" val="1687598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Второе</a:t>
            </a:r>
            <a:r>
              <a:rPr lang="ru-RU" sz="1200" kern="1200" baseline="0" dirty="0" smtClean="0">
                <a:solidFill>
                  <a:schemeClr val="tx1"/>
                </a:solidFill>
                <a:effectLst/>
                <a:latin typeface="+mn-lt"/>
                <a:ea typeface="+mn-ea"/>
                <a:cs typeface="+mn-cs"/>
              </a:rPr>
              <a:t> ключевое изменение связано </a:t>
            </a:r>
            <a:r>
              <a:rPr lang="ru-RU" sz="1200" kern="1200" dirty="0" smtClean="0">
                <a:solidFill>
                  <a:schemeClr val="tx1"/>
                </a:solidFill>
                <a:effectLst/>
                <a:latin typeface="+mn-lt"/>
                <a:ea typeface="+mn-ea"/>
                <a:cs typeface="+mn-cs"/>
              </a:rPr>
              <a:t>с п.8 приказа Минфина России №176н, в котором говорится о том, что требуется переводить отчетные формы не имеющие числовых показателей в статус «Показатели отсутствуют».</a:t>
            </a:r>
          </a:p>
          <a:p>
            <a:r>
              <a:rPr lang="ru-RU" sz="1200" kern="1200" dirty="0" smtClean="0">
                <a:solidFill>
                  <a:schemeClr val="tx1"/>
                </a:solidFill>
                <a:effectLst/>
                <a:latin typeface="+mn-lt"/>
                <a:ea typeface="+mn-ea"/>
                <a:cs typeface="+mn-cs"/>
              </a:rPr>
              <a:t>В данном случае, с целью уменьшения ручного труда для пользователей доступна функция, позволяющая формировать отчеты не имеющие числовых показателей путем выполнения операции  «Создать отчеты не содержащие показателей». По итогам выполнения операции создается полный перечень отчетных форм в соответствии с настроенным комплектом отчетности для выбранного субъекта отчетности, при этом, ранее созданные отчеты имеющие числовые показатели находящиеся на статусе «Создан» и выше – отменяться не будут. </a:t>
            </a:r>
          </a:p>
          <a:p>
            <a:r>
              <a:rPr lang="ru-RU" sz="1200" kern="1200" dirty="0" smtClean="0">
                <a:solidFill>
                  <a:schemeClr val="tx1"/>
                </a:solidFill>
                <a:effectLst/>
                <a:latin typeface="+mn-lt"/>
                <a:ea typeface="+mn-ea"/>
                <a:cs typeface="+mn-cs"/>
              </a:rPr>
              <a:t>Автоматически созданные формы будут созданы со статусом «Новый». </a:t>
            </a:r>
          </a:p>
          <a:p>
            <a:endParaRPr lang="ru-RU" dirty="0" smtClean="0"/>
          </a:p>
          <a:p>
            <a:endParaRPr lang="ru-RU" dirty="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pPr>
                <a:defRPr/>
              </a:pPr>
              <a:t>6</a:t>
            </a:fld>
            <a:endParaRPr lang="ru-RU" altLang="ru-RU"/>
          </a:p>
        </p:txBody>
      </p:sp>
    </p:spTree>
    <p:extLst>
      <p:ext uri="{BB962C8B-B14F-4D97-AF65-F5344CB8AC3E}">
        <p14:creationId xmlns:p14="http://schemas.microsoft.com/office/powerpoint/2010/main" val="7151497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ru-RU" sz="1200" kern="1200" dirty="0" smtClean="0">
                <a:solidFill>
                  <a:schemeClr val="tx1"/>
                </a:solidFill>
                <a:effectLst/>
                <a:latin typeface="+mn-lt"/>
                <a:ea typeface="+mn-ea"/>
                <a:cs typeface="+mn-cs"/>
              </a:rPr>
              <a:t>Затем, для перевода отчетов на статус «Показатели отсутствует» потребуется выполнить 1 действие – по кнопке «Изменить» - «Показатели отчета отсутствуют».</a:t>
            </a:r>
          </a:p>
          <a:p>
            <a:endParaRPr lang="ru-RU" dirty="0"/>
          </a:p>
        </p:txBody>
      </p:sp>
      <p:sp>
        <p:nvSpPr>
          <p:cNvPr id="4" name="Номер слайда 3"/>
          <p:cNvSpPr>
            <a:spLocks noGrp="1"/>
          </p:cNvSpPr>
          <p:nvPr>
            <p:ph type="sldNum" sz="quarter" idx="10"/>
          </p:nvPr>
        </p:nvSpPr>
        <p:spPr/>
        <p:txBody>
          <a:bodyPr/>
          <a:lstStyle/>
          <a:p>
            <a:pPr>
              <a:defRPr/>
            </a:pPr>
            <a:fld id="{99163B17-E008-41CA-82FE-3B08521F764E}" type="slidenum">
              <a:rPr lang="ru-RU" altLang="ru-RU" smtClean="0">
                <a:solidFill>
                  <a:prstClr val="black"/>
                </a:solidFill>
              </a:rPr>
              <a:pPr>
                <a:defRPr/>
              </a:pPr>
              <a:t>7</a:t>
            </a:fld>
            <a:endParaRPr lang="ru-RU" altLang="ru-RU">
              <a:solidFill>
                <a:prstClr val="black"/>
              </a:solidFill>
            </a:endParaRPr>
          </a:p>
        </p:txBody>
      </p:sp>
    </p:spTree>
    <p:extLst>
      <p:ext uri="{BB962C8B-B14F-4D97-AF65-F5344CB8AC3E}">
        <p14:creationId xmlns:p14="http://schemas.microsoft.com/office/powerpoint/2010/main" val="5243749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Еще</a:t>
            </a:r>
            <a:r>
              <a:rPr lang="ru-RU" baseline="0" dirty="0" smtClean="0"/>
              <a:t> одно изменение в подсистеме – это возможность создания нового типа документа – «Уведомления о принятии отчетности».</a:t>
            </a:r>
          </a:p>
          <a:p>
            <a:r>
              <a:rPr lang="ru-RU" baseline="0" dirty="0" smtClean="0"/>
              <a:t>Все мы знаем, что есть норма в Инструкции 191н, в которой говорится о том, что Пользователь бюджетной отчетность по просьбе субъекта отчетности может запросить, по результату камеральной проверки, </a:t>
            </a:r>
            <a:r>
              <a:rPr lang="ru-RU" baseline="0" dirty="0" err="1" smtClean="0"/>
              <a:t>проставновку</a:t>
            </a:r>
            <a:r>
              <a:rPr lang="ru-RU" baseline="0" dirty="0" smtClean="0"/>
              <a:t> отметку с датой принятия бюджетной отчетности.</a:t>
            </a:r>
          </a:p>
          <a:p>
            <a:r>
              <a:rPr lang="ru-RU" baseline="0" dirty="0" smtClean="0"/>
              <a:t>По сути – этот документ для этого и предназначен. И возможность формирования данного документа есть у любой организации, у которой есть подведомственные организации.</a:t>
            </a:r>
          </a:p>
          <a:p>
            <a:r>
              <a:rPr lang="ru-RU" baseline="0" dirty="0" smtClean="0"/>
              <a:t>Я не знаю, пользовались ли вы данным функционалом, но с отчетности за 1 квартал 2018 года подобные Уведомления были сформированы Федеральным казначейством и направлены в адрес Главных распорядителей бюджетных средств.</a:t>
            </a:r>
          </a:p>
        </p:txBody>
      </p:sp>
      <p:sp>
        <p:nvSpPr>
          <p:cNvPr id="4" name="Номер слайда 3"/>
          <p:cNvSpPr>
            <a:spLocks noGrp="1"/>
          </p:cNvSpPr>
          <p:nvPr>
            <p:ph type="sldNum" sz="quarter" idx="10"/>
          </p:nvPr>
        </p:nvSpPr>
        <p:spPr/>
        <p:txBody>
          <a:bodyPr/>
          <a:lstStyle/>
          <a:p>
            <a:pPr>
              <a:defRPr/>
            </a:pPr>
            <a:fld id="{67220414-253C-4E76-A1AF-1F817DC03760}" type="slidenum">
              <a:rPr lang="ru-RU" altLang="ru-RU" smtClean="0">
                <a:solidFill>
                  <a:prstClr val="black"/>
                </a:solidFill>
              </a:rPr>
              <a:pPr>
                <a:defRPr/>
              </a:pPr>
              <a:t>8</a:t>
            </a:fld>
            <a:endParaRPr lang="ru-RU" altLang="ru-RU">
              <a:solidFill>
                <a:prstClr val="black"/>
              </a:solidFill>
            </a:endParaRPr>
          </a:p>
        </p:txBody>
      </p:sp>
    </p:spTree>
    <p:extLst>
      <p:ext uri="{BB962C8B-B14F-4D97-AF65-F5344CB8AC3E}">
        <p14:creationId xmlns:p14="http://schemas.microsoft.com/office/powerpoint/2010/main" val="16345393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По</a:t>
            </a:r>
            <a:r>
              <a:rPr lang="ru-RU" baseline="0" dirty="0" smtClean="0"/>
              <a:t> итогам реализации Уведомления о принятии отчетности выявилась потребность не только в подписании ЭП данного документа, но и в простановке Штампа ЭП.</a:t>
            </a:r>
          </a:p>
          <a:p>
            <a:r>
              <a:rPr lang="ru-RU" baseline="0" dirty="0" smtClean="0"/>
              <a:t>Ранее реализованная версии штампа ЭП содержала в шаблоне наименование «Федеральное казначейство» как оператор подсистемы ЭБ.</a:t>
            </a:r>
          </a:p>
          <a:p>
            <a:endParaRPr lang="ru-RU" baseline="0" dirty="0" smtClean="0"/>
          </a:p>
          <a:p>
            <a:r>
              <a:rPr lang="ru-RU" baseline="0" dirty="0" smtClean="0"/>
              <a:t>Но т.к. Уведомление о принятии отчетности могут формировать и отправлять не только сотрудники ФК, но и любая организация у которой есть подведомственная сеть –  было принято решение об изменении визуализации в части обезличивания информации об Организации в Штампе, то есть в шаблоне Штампа исключено упоминание об Организации, сотрудник которой подписал данный документ, таким образом Штамп универсальный для всех пользователей.</a:t>
            </a:r>
          </a:p>
        </p:txBody>
      </p:sp>
      <p:sp>
        <p:nvSpPr>
          <p:cNvPr id="4" name="Номер слайда 3"/>
          <p:cNvSpPr>
            <a:spLocks noGrp="1"/>
          </p:cNvSpPr>
          <p:nvPr>
            <p:ph type="sldNum" sz="quarter" idx="10"/>
          </p:nvPr>
        </p:nvSpPr>
        <p:spPr/>
        <p:txBody>
          <a:bodyPr/>
          <a:lstStyle/>
          <a:p>
            <a:pPr>
              <a:defRPr/>
            </a:pPr>
            <a:fld id="{67220414-253C-4E76-A1AF-1F817DC03760}" type="slidenum">
              <a:rPr lang="ru-RU" altLang="ru-RU" smtClean="0">
                <a:solidFill>
                  <a:prstClr val="black"/>
                </a:solidFill>
              </a:rPr>
              <a:pPr>
                <a:defRPr/>
              </a:pPr>
              <a:t>9</a:t>
            </a:fld>
            <a:endParaRPr lang="ru-RU" altLang="ru-RU">
              <a:solidFill>
                <a:prstClr val="black"/>
              </a:solidFill>
            </a:endParaRPr>
          </a:p>
        </p:txBody>
      </p:sp>
    </p:spTree>
    <p:extLst>
      <p:ext uri="{BB962C8B-B14F-4D97-AF65-F5344CB8AC3E}">
        <p14:creationId xmlns:p14="http://schemas.microsoft.com/office/powerpoint/2010/main" val="16345393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2C79517E-B232-4D06-A242-2475F3143F1A}" type="datetime1">
              <a:rPr lang="ru-RU" smtClean="0"/>
              <a:t>05.07.2018</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A2D7218-78D7-419F-A700-B2320ABE45CD}" type="slidenum">
              <a:rPr lang="ru-RU" altLang="ru-RU"/>
              <a:pPr>
                <a:defRPr/>
              </a:pPr>
              <a:t>‹#›</a:t>
            </a:fld>
            <a:endParaRPr lang="ru-RU" altLang="ru-RU"/>
          </a:p>
        </p:txBody>
      </p:sp>
    </p:spTree>
    <p:extLst>
      <p:ext uri="{BB962C8B-B14F-4D97-AF65-F5344CB8AC3E}">
        <p14:creationId xmlns:p14="http://schemas.microsoft.com/office/powerpoint/2010/main" val="8508979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A39FF844-B848-4D54-B273-C8974FE45FCE}" type="datetime1">
              <a:rPr lang="ru-RU" smtClean="0"/>
              <a:t>05.07.2018</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2EAEE1E-6A9D-4DF6-AE0F-0EB662C7AEE1}" type="slidenum">
              <a:rPr lang="ru-RU" altLang="ru-RU"/>
              <a:pPr>
                <a:defRPr/>
              </a:pPr>
              <a:t>‹#›</a:t>
            </a:fld>
            <a:endParaRPr lang="ru-RU" altLang="ru-RU"/>
          </a:p>
        </p:txBody>
      </p:sp>
    </p:spTree>
    <p:extLst>
      <p:ext uri="{BB962C8B-B14F-4D97-AF65-F5344CB8AC3E}">
        <p14:creationId xmlns:p14="http://schemas.microsoft.com/office/powerpoint/2010/main" val="42803467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2"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2"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D48FA0DD-BB20-4185-BF76-4D8327CE1ADA}" type="datetime1">
              <a:rPr lang="ru-RU" smtClean="0"/>
              <a:t>05.07.2018</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2A82C37-B6DA-4A20-BC1C-8CE8DDB2646B}" type="slidenum">
              <a:rPr lang="ru-RU" altLang="ru-RU"/>
              <a:pPr>
                <a:defRPr/>
              </a:pPr>
              <a:t>‹#›</a:t>
            </a:fld>
            <a:endParaRPr lang="ru-RU" altLang="ru-RU"/>
          </a:p>
        </p:txBody>
      </p:sp>
    </p:spTree>
    <p:extLst>
      <p:ext uri="{BB962C8B-B14F-4D97-AF65-F5344CB8AC3E}">
        <p14:creationId xmlns:p14="http://schemas.microsoft.com/office/powerpoint/2010/main" val="8537558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C3373CD8-67D9-4782-BE63-288BC4A55839}" type="datetime1">
              <a:rPr lang="ru-RU" smtClean="0">
                <a:solidFill>
                  <a:prstClr val="black">
                    <a:tint val="75000"/>
                  </a:prstClr>
                </a:solidFill>
              </a:rPr>
              <a:t>05.07.2018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91D43B3C-2CF2-4720-8D39-D027FC82AF3E}" type="slidenum">
              <a:rPr lang="ru-RU" altLang="ru-RU"/>
              <a:pPr>
                <a:defRPr/>
              </a:pPr>
              <a:t>‹#›</a:t>
            </a:fld>
            <a:endParaRPr lang="ru-RU" altLang="ru-RU" dirty="0"/>
          </a:p>
        </p:txBody>
      </p:sp>
    </p:spTree>
    <p:extLst>
      <p:ext uri="{BB962C8B-B14F-4D97-AF65-F5344CB8AC3E}">
        <p14:creationId xmlns:p14="http://schemas.microsoft.com/office/powerpoint/2010/main" val="1346737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6221F63F-5115-48BE-B32B-8448D22504A3}" type="datetime1">
              <a:rPr lang="ru-RU" smtClean="0">
                <a:solidFill>
                  <a:prstClr val="black">
                    <a:tint val="75000"/>
                  </a:prstClr>
                </a:solidFill>
              </a:rPr>
              <a:t>05.07.2018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4166674B-DCE7-4520-AF16-1383368E829B}" type="slidenum">
              <a:rPr lang="ru-RU" altLang="ru-RU"/>
              <a:pPr>
                <a:defRPr/>
              </a:pPr>
              <a:t>‹#›</a:t>
            </a:fld>
            <a:endParaRPr lang="ru-RU" altLang="ru-RU" dirty="0"/>
          </a:p>
        </p:txBody>
      </p:sp>
    </p:spTree>
    <p:extLst>
      <p:ext uri="{BB962C8B-B14F-4D97-AF65-F5344CB8AC3E}">
        <p14:creationId xmlns:p14="http://schemas.microsoft.com/office/powerpoint/2010/main" val="3497728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A08FCC5B-550B-4A4B-9B13-43B5EFB41403}" type="datetime1">
              <a:rPr lang="ru-RU" smtClean="0">
                <a:solidFill>
                  <a:prstClr val="black">
                    <a:tint val="75000"/>
                  </a:prstClr>
                </a:solidFill>
              </a:rPr>
              <a:t>05.07.2018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48F8CB1B-0E92-46B3-BE31-864897527D43}" type="slidenum">
              <a:rPr lang="ru-RU" altLang="ru-RU"/>
              <a:pPr>
                <a:defRPr/>
              </a:pPr>
              <a:t>‹#›</a:t>
            </a:fld>
            <a:endParaRPr lang="ru-RU" altLang="ru-RU" dirty="0"/>
          </a:p>
        </p:txBody>
      </p:sp>
    </p:spTree>
    <p:extLst>
      <p:ext uri="{BB962C8B-B14F-4D97-AF65-F5344CB8AC3E}">
        <p14:creationId xmlns:p14="http://schemas.microsoft.com/office/powerpoint/2010/main" val="12238989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5F6939F2-91E6-4B8C-AD8B-1B2781A3C436}" type="datetime1">
              <a:rPr lang="ru-RU" smtClean="0">
                <a:solidFill>
                  <a:prstClr val="black">
                    <a:tint val="75000"/>
                  </a:prstClr>
                </a:solidFill>
              </a:rPr>
              <a:t>05.07.2018</a:t>
            </a:fld>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311AF65E-FF11-462F-B56C-6030D5DB81D9}" type="slidenum">
              <a:rPr lang="ru-RU" altLang="ru-RU"/>
              <a:pPr>
                <a:defRPr/>
              </a:pPr>
              <a:t>‹#›</a:t>
            </a:fld>
            <a:endParaRPr lang="ru-RU" altLang="ru-RU" dirty="0"/>
          </a:p>
        </p:txBody>
      </p:sp>
    </p:spTree>
    <p:extLst>
      <p:ext uri="{BB962C8B-B14F-4D97-AF65-F5344CB8AC3E}">
        <p14:creationId xmlns:p14="http://schemas.microsoft.com/office/powerpoint/2010/main" val="39271275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6A42D017-46E7-4AC7-8860-B10FFFC68946}" type="datetime1">
              <a:rPr lang="ru-RU" smtClean="0">
                <a:solidFill>
                  <a:prstClr val="black">
                    <a:tint val="75000"/>
                  </a:prstClr>
                </a:solidFill>
              </a:rPr>
              <a:t>05.07.2018</a:t>
            </a:fld>
            <a:endParaRPr lang="ru-RU" dirty="0">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A8E8D737-9179-4F8E-9F51-34E9C5EDDDC1}" type="slidenum">
              <a:rPr lang="ru-RU" altLang="ru-RU"/>
              <a:pPr>
                <a:defRPr/>
              </a:pPr>
              <a:t>‹#›</a:t>
            </a:fld>
            <a:endParaRPr lang="ru-RU" altLang="ru-RU" dirty="0"/>
          </a:p>
        </p:txBody>
      </p:sp>
    </p:spTree>
    <p:extLst>
      <p:ext uri="{BB962C8B-B14F-4D97-AF65-F5344CB8AC3E}">
        <p14:creationId xmlns:p14="http://schemas.microsoft.com/office/powerpoint/2010/main" val="18579219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98AABFCE-985C-4685-8085-D038AC8E52AF}" type="datetime1">
              <a:rPr lang="ru-RU" smtClean="0">
                <a:solidFill>
                  <a:prstClr val="black">
                    <a:tint val="75000"/>
                  </a:prstClr>
                </a:solidFill>
              </a:rPr>
              <a:t>05.07.2018</a:t>
            </a:fld>
            <a:endParaRPr lang="ru-RU" dirty="0">
              <a:solidFill>
                <a:prstClr val="black">
                  <a:tint val="75000"/>
                </a:prstClr>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5" name="Номер слайда 5"/>
          <p:cNvSpPr>
            <a:spLocks noGrp="1"/>
          </p:cNvSpPr>
          <p:nvPr>
            <p:ph type="sldNum" sz="quarter" idx="12"/>
          </p:nvPr>
        </p:nvSpPr>
        <p:spPr/>
        <p:txBody>
          <a:bodyPr/>
          <a:lstStyle>
            <a:lvl1pPr>
              <a:defRPr/>
            </a:lvl1pPr>
          </a:lstStyle>
          <a:p>
            <a:pPr>
              <a:defRPr/>
            </a:pPr>
            <a:fld id="{FB39E439-3404-4D84-8BA7-FE342523E51A}" type="slidenum">
              <a:rPr lang="ru-RU" altLang="ru-RU"/>
              <a:pPr>
                <a:defRPr/>
              </a:pPr>
              <a:t>‹#›</a:t>
            </a:fld>
            <a:endParaRPr lang="ru-RU" altLang="ru-RU" dirty="0"/>
          </a:p>
        </p:txBody>
      </p:sp>
    </p:spTree>
    <p:extLst>
      <p:ext uri="{BB962C8B-B14F-4D97-AF65-F5344CB8AC3E}">
        <p14:creationId xmlns:p14="http://schemas.microsoft.com/office/powerpoint/2010/main" val="15642581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3492C392-4A01-4F9D-A266-F96A34F32E86}" type="datetime1">
              <a:rPr lang="ru-RU" smtClean="0">
                <a:solidFill>
                  <a:prstClr val="black">
                    <a:tint val="75000"/>
                  </a:prstClr>
                </a:solidFill>
              </a:rPr>
              <a:t>05.07.2018</a:t>
            </a:fld>
            <a:endParaRPr lang="ru-RU" dirty="0">
              <a:solidFill>
                <a:prstClr val="black">
                  <a:tint val="75000"/>
                </a:prstClr>
              </a:solidFill>
            </a:endParaRPr>
          </a:p>
        </p:txBody>
      </p:sp>
      <p:sp>
        <p:nvSpPr>
          <p:cNvPr id="3"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p:txBody>
          <a:bodyPr/>
          <a:lstStyle>
            <a:lvl1pPr>
              <a:defRPr/>
            </a:lvl1pPr>
          </a:lstStyle>
          <a:p>
            <a:pPr>
              <a:defRPr/>
            </a:pPr>
            <a:fld id="{6EF179C7-30C2-45CE-AE83-42144F90876E}" type="slidenum">
              <a:rPr lang="ru-RU" altLang="ru-RU"/>
              <a:pPr>
                <a:defRPr/>
              </a:pPr>
              <a:t>‹#›</a:t>
            </a:fld>
            <a:endParaRPr lang="ru-RU" altLang="ru-RU" dirty="0"/>
          </a:p>
        </p:txBody>
      </p:sp>
    </p:spTree>
    <p:extLst>
      <p:ext uri="{BB962C8B-B14F-4D97-AF65-F5344CB8AC3E}">
        <p14:creationId xmlns:p14="http://schemas.microsoft.com/office/powerpoint/2010/main" val="32354012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5D73D693-E753-494F-AF65-94308391A7C3}" type="datetime1">
              <a:rPr lang="ru-RU" smtClean="0">
                <a:solidFill>
                  <a:prstClr val="black">
                    <a:tint val="75000"/>
                  </a:prstClr>
                </a:solidFill>
              </a:rPr>
              <a:t>05.07.2018</a:t>
            </a:fld>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25EFF20A-6DA2-46A5-9026-EE6709DBEA76}" type="slidenum">
              <a:rPr lang="ru-RU" altLang="ru-RU"/>
              <a:pPr>
                <a:defRPr/>
              </a:pPr>
              <a:t>‹#›</a:t>
            </a:fld>
            <a:endParaRPr lang="ru-RU" altLang="ru-RU" dirty="0"/>
          </a:p>
        </p:txBody>
      </p:sp>
    </p:spTree>
    <p:extLst>
      <p:ext uri="{BB962C8B-B14F-4D97-AF65-F5344CB8AC3E}">
        <p14:creationId xmlns:p14="http://schemas.microsoft.com/office/powerpoint/2010/main" val="31118680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FCE78236-5F77-4D1A-89C8-4AFB5C20CF82}" type="datetime1">
              <a:rPr lang="ru-RU" smtClean="0"/>
              <a:t>05.07.2018</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2B8AC401-7FEE-40CB-90EB-28CC8AC77203}" type="slidenum">
              <a:rPr lang="ru-RU" altLang="ru-RU"/>
              <a:pPr>
                <a:defRPr/>
              </a:pPr>
              <a:t>‹#›</a:t>
            </a:fld>
            <a:endParaRPr lang="ru-RU" altLang="ru-RU"/>
          </a:p>
        </p:txBody>
      </p:sp>
    </p:spTree>
    <p:extLst>
      <p:ext uri="{BB962C8B-B14F-4D97-AF65-F5344CB8AC3E}">
        <p14:creationId xmlns:p14="http://schemas.microsoft.com/office/powerpoint/2010/main" val="38886409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BF097D87-25F9-4E8A-AE1A-ABDCA38A49BD}" type="datetime1">
              <a:rPr lang="ru-RU" smtClean="0">
                <a:solidFill>
                  <a:prstClr val="black">
                    <a:tint val="75000"/>
                  </a:prstClr>
                </a:solidFill>
              </a:rPr>
              <a:t>05.07.2018</a:t>
            </a:fld>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8129FE19-85CD-42ED-B95B-DC97C93F9EAC}" type="slidenum">
              <a:rPr lang="ru-RU" altLang="ru-RU"/>
              <a:pPr>
                <a:defRPr/>
              </a:pPr>
              <a:t>‹#›</a:t>
            </a:fld>
            <a:endParaRPr lang="ru-RU" altLang="ru-RU" dirty="0"/>
          </a:p>
        </p:txBody>
      </p:sp>
    </p:spTree>
    <p:extLst>
      <p:ext uri="{BB962C8B-B14F-4D97-AF65-F5344CB8AC3E}">
        <p14:creationId xmlns:p14="http://schemas.microsoft.com/office/powerpoint/2010/main" val="22405996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403F5CD9-FEF6-4996-874B-1AD06AD2860F}" type="datetime1">
              <a:rPr lang="ru-RU" smtClean="0">
                <a:solidFill>
                  <a:prstClr val="black">
                    <a:tint val="75000"/>
                  </a:prstClr>
                </a:solidFill>
              </a:rPr>
              <a:t>05.07.2018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1EED7F9F-DF21-4CCA-81B6-7F9D1275DBFC}" type="slidenum">
              <a:rPr lang="ru-RU" altLang="ru-RU"/>
              <a:pPr>
                <a:defRPr/>
              </a:pPr>
              <a:t>‹#›</a:t>
            </a:fld>
            <a:endParaRPr lang="ru-RU" altLang="ru-RU" dirty="0"/>
          </a:p>
        </p:txBody>
      </p:sp>
    </p:spTree>
    <p:extLst>
      <p:ext uri="{BB962C8B-B14F-4D97-AF65-F5344CB8AC3E}">
        <p14:creationId xmlns:p14="http://schemas.microsoft.com/office/powerpoint/2010/main" val="28045403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A4C3E910-E19F-4BBD-99CE-577091463B00}" type="datetime1">
              <a:rPr lang="ru-RU" smtClean="0">
                <a:solidFill>
                  <a:prstClr val="black">
                    <a:tint val="75000"/>
                  </a:prstClr>
                </a:solidFill>
              </a:rPr>
              <a:t>05.07.2018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B292D2F9-5725-48D1-A3D4-3028336E53BB}" type="slidenum">
              <a:rPr lang="ru-RU" altLang="ru-RU"/>
              <a:pPr>
                <a:defRPr/>
              </a:pPr>
              <a:t>‹#›</a:t>
            </a:fld>
            <a:endParaRPr lang="ru-RU" altLang="ru-RU" dirty="0"/>
          </a:p>
        </p:txBody>
      </p:sp>
    </p:spTree>
    <p:extLst>
      <p:ext uri="{BB962C8B-B14F-4D97-AF65-F5344CB8AC3E}">
        <p14:creationId xmlns:p14="http://schemas.microsoft.com/office/powerpoint/2010/main" val="3733938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F4E68AC8-218A-4E78-B6CF-A3284B05C6DC}" type="datetime1">
              <a:rPr lang="ru-RU" smtClean="0">
                <a:solidFill>
                  <a:prstClr val="black">
                    <a:tint val="75000"/>
                  </a:prstClr>
                </a:solidFill>
              </a:rPr>
              <a:t>05.07.2018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5A2D7218-78D7-419F-A700-B2320ABE45CD}" type="slidenum">
              <a:rPr lang="ru-RU" altLang="ru-RU"/>
              <a:pPr>
                <a:defRPr/>
              </a:pPr>
              <a:t>‹#›</a:t>
            </a:fld>
            <a:endParaRPr lang="ru-RU" altLang="ru-RU"/>
          </a:p>
        </p:txBody>
      </p:sp>
    </p:spTree>
    <p:extLst>
      <p:ext uri="{BB962C8B-B14F-4D97-AF65-F5344CB8AC3E}">
        <p14:creationId xmlns:p14="http://schemas.microsoft.com/office/powerpoint/2010/main" val="31386977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DD694D12-AFFC-4BA2-9D5F-CBB26E145285}" type="datetime1">
              <a:rPr lang="ru-RU" smtClean="0">
                <a:solidFill>
                  <a:prstClr val="black">
                    <a:tint val="75000"/>
                  </a:prstClr>
                </a:solidFill>
              </a:rPr>
              <a:t>05.07.2018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2B8AC401-7FEE-40CB-90EB-28CC8AC77203}" type="slidenum">
              <a:rPr lang="ru-RU" altLang="ru-RU"/>
              <a:pPr>
                <a:defRPr/>
              </a:pPr>
              <a:t>‹#›</a:t>
            </a:fld>
            <a:endParaRPr lang="ru-RU" altLang="ru-RU"/>
          </a:p>
        </p:txBody>
      </p:sp>
    </p:spTree>
    <p:extLst>
      <p:ext uri="{BB962C8B-B14F-4D97-AF65-F5344CB8AC3E}">
        <p14:creationId xmlns:p14="http://schemas.microsoft.com/office/powerpoint/2010/main" val="26092316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1" y="1709742"/>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8A81CEA4-F9AD-4428-B550-4C28D4A2A707}" type="datetime1">
              <a:rPr lang="ru-RU" smtClean="0">
                <a:solidFill>
                  <a:prstClr val="black">
                    <a:tint val="75000"/>
                  </a:prstClr>
                </a:solidFill>
              </a:rPr>
              <a:t>05.07.2018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5628AEDF-ED4D-4031-B412-55C258614D77}" type="slidenum">
              <a:rPr lang="ru-RU" altLang="ru-RU"/>
              <a:pPr>
                <a:defRPr/>
              </a:pPr>
              <a:t>‹#›</a:t>
            </a:fld>
            <a:endParaRPr lang="ru-RU" altLang="ru-RU"/>
          </a:p>
        </p:txBody>
      </p:sp>
    </p:spTree>
    <p:extLst>
      <p:ext uri="{BB962C8B-B14F-4D97-AF65-F5344CB8AC3E}">
        <p14:creationId xmlns:p14="http://schemas.microsoft.com/office/powerpoint/2010/main" val="13028232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E2D0F6FA-15FF-42B9-86C5-380248910C09}" type="datetime1">
              <a:rPr lang="ru-RU" smtClean="0">
                <a:solidFill>
                  <a:prstClr val="black">
                    <a:tint val="75000"/>
                  </a:prstClr>
                </a:solidFill>
              </a:rPr>
              <a:t>05.07.2018</a:t>
            </a:fld>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1DAAAE69-6339-40AE-A249-A6659218D417}" type="slidenum">
              <a:rPr lang="ru-RU" altLang="ru-RU"/>
              <a:pPr>
                <a:defRPr/>
              </a:pPr>
              <a:t>‹#›</a:t>
            </a:fld>
            <a:endParaRPr lang="ru-RU" altLang="ru-RU"/>
          </a:p>
        </p:txBody>
      </p:sp>
    </p:spTree>
    <p:extLst>
      <p:ext uri="{BB962C8B-B14F-4D97-AF65-F5344CB8AC3E}">
        <p14:creationId xmlns:p14="http://schemas.microsoft.com/office/powerpoint/2010/main" val="9363184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9"/>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9"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2"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2"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A5BB1C09-CDB7-4686-8AC6-992417AC62C7}" type="datetime1">
              <a:rPr lang="ru-RU" smtClean="0">
                <a:solidFill>
                  <a:prstClr val="black">
                    <a:tint val="75000"/>
                  </a:prstClr>
                </a:solidFill>
              </a:rPr>
              <a:t>05.07.2018</a:t>
            </a:fld>
            <a:endParaRPr lang="ru-RU" dirty="0">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3D966927-CD47-4A2B-AC69-A1D8430FD3DE}" type="slidenum">
              <a:rPr lang="ru-RU" altLang="ru-RU"/>
              <a:pPr>
                <a:defRPr/>
              </a:pPr>
              <a:t>‹#›</a:t>
            </a:fld>
            <a:endParaRPr lang="ru-RU" altLang="ru-RU"/>
          </a:p>
        </p:txBody>
      </p:sp>
    </p:spTree>
    <p:extLst>
      <p:ext uri="{BB962C8B-B14F-4D97-AF65-F5344CB8AC3E}">
        <p14:creationId xmlns:p14="http://schemas.microsoft.com/office/powerpoint/2010/main" val="332019987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39B0B036-C37D-41C3-AC71-0ACB4EBA2664}" type="datetime1">
              <a:rPr lang="ru-RU" smtClean="0">
                <a:solidFill>
                  <a:prstClr val="black">
                    <a:tint val="75000"/>
                  </a:prstClr>
                </a:solidFill>
              </a:rPr>
              <a:t>05.07.2018</a:t>
            </a:fld>
            <a:endParaRPr lang="ru-RU" dirty="0">
              <a:solidFill>
                <a:prstClr val="black">
                  <a:tint val="75000"/>
                </a:prstClr>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5" name="Номер слайда 5"/>
          <p:cNvSpPr>
            <a:spLocks noGrp="1"/>
          </p:cNvSpPr>
          <p:nvPr>
            <p:ph type="sldNum" sz="quarter" idx="12"/>
          </p:nvPr>
        </p:nvSpPr>
        <p:spPr/>
        <p:txBody>
          <a:bodyPr/>
          <a:lstStyle>
            <a:lvl1pPr>
              <a:defRPr/>
            </a:lvl1pPr>
          </a:lstStyle>
          <a:p>
            <a:pPr>
              <a:defRPr/>
            </a:pPr>
            <a:fld id="{491828A3-1449-4C97-AD89-4FD0D800A0D2}" type="slidenum">
              <a:rPr lang="ru-RU" altLang="ru-RU"/>
              <a:pPr>
                <a:defRPr/>
              </a:pPr>
              <a:t>‹#›</a:t>
            </a:fld>
            <a:endParaRPr lang="ru-RU" altLang="ru-RU"/>
          </a:p>
        </p:txBody>
      </p:sp>
    </p:spTree>
    <p:extLst>
      <p:ext uri="{BB962C8B-B14F-4D97-AF65-F5344CB8AC3E}">
        <p14:creationId xmlns:p14="http://schemas.microsoft.com/office/powerpoint/2010/main" val="35543855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3431F365-2D8D-47E3-AE25-4E795D1F64FD}" type="datetime1">
              <a:rPr lang="ru-RU" smtClean="0">
                <a:solidFill>
                  <a:prstClr val="black">
                    <a:tint val="75000"/>
                  </a:prstClr>
                </a:solidFill>
              </a:rPr>
              <a:t>05.07.2018</a:t>
            </a:fld>
            <a:endParaRPr lang="ru-RU" dirty="0">
              <a:solidFill>
                <a:prstClr val="black">
                  <a:tint val="75000"/>
                </a:prstClr>
              </a:solidFill>
            </a:endParaRPr>
          </a:p>
        </p:txBody>
      </p:sp>
      <p:sp>
        <p:nvSpPr>
          <p:cNvPr id="3"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p:txBody>
          <a:bodyPr/>
          <a:lstStyle>
            <a:lvl1pPr>
              <a:defRPr/>
            </a:lvl1pPr>
          </a:lstStyle>
          <a:p>
            <a:pPr>
              <a:defRPr/>
            </a:pPr>
            <a:fld id="{6A6CD840-E929-41F8-B399-1E0BCA0730E4}" type="slidenum">
              <a:rPr lang="ru-RU" altLang="ru-RU"/>
              <a:pPr>
                <a:defRPr/>
              </a:pPr>
              <a:t>‹#›</a:t>
            </a:fld>
            <a:endParaRPr lang="ru-RU" altLang="ru-RU"/>
          </a:p>
        </p:txBody>
      </p:sp>
    </p:spTree>
    <p:extLst>
      <p:ext uri="{BB962C8B-B14F-4D97-AF65-F5344CB8AC3E}">
        <p14:creationId xmlns:p14="http://schemas.microsoft.com/office/powerpoint/2010/main" val="271234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1" y="1709742"/>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89A9ABB8-70C8-4C30-B669-A5ED92A82783}" type="datetime1">
              <a:rPr lang="ru-RU" smtClean="0"/>
              <a:t>05.07.2018</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628AEDF-ED4D-4031-B412-55C258614D77}" type="slidenum">
              <a:rPr lang="ru-RU" altLang="ru-RU"/>
              <a:pPr>
                <a:defRPr/>
              </a:pPr>
              <a:t>‹#›</a:t>
            </a:fld>
            <a:endParaRPr lang="ru-RU" altLang="ru-RU"/>
          </a:p>
        </p:txBody>
      </p:sp>
    </p:spTree>
    <p:extLst>
      <p:ext uri="{BB962C8B-B14F-4D97-AF65-F5344CB8AC3E}">
        <p14:creationId xmlns:p14="http://schemas.microsoft.com/office/powerpoint/2010/main" val="59058847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D0E067E2-301C-444F-B88F-675C9BFEBC7C}" type="datetime1">
              <a:rPr lang="ru-RU" smtClean="0">
                <a:solidFill>
                  <a:prstClr val="black">
                    <a:tint val="75000"/>
                  </a:prstClr>
                </a:solidFill>
              </a:rPr>
              <a:t>05.07.2018</a:t>
            </a:fld>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640E2BF0-FE07-4BB5-808E-F59698445B24}" type="slidenum">
              <a:rPr lang="ru-RU" altLang="ru-RU"/>
              <a:pPr>
                <a:defRPr/>
              </a:pPr>
              <a:t>‹#›</a:t>
            </a:fld>
            <a:endParaRPr lang="ru-RU" altLang="ru-RU"/>
          </a:p>
        </p:txBody>
      </p:sp>
    </p:spTree>
    <p:extLst>
      <p:ext uri="{BB962C8B-B14F-4D97-AF65-F5344CB8AC3E}">
        <p14:creationId xmlns:p14="http://schemas.microsoft.com/office/powerpoint/2010/main" val="31362225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9"/>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3DD94CB5-A7F6-47B6-9CC5-9860B4BE1CF1}" type="datetime1">
              <a:rPr lang="ru-RU" smtClean="0">
                <a:solidFill>
                  <a:prstClr val="black">
                    <a:tint val="75000"/>
                  </a:prstClr>
                </a:solidFill>
              </a:rPr>
              <a:t>05.07.2018</a:t>
            </a:fld>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A1E2CD55-9F7C-46E1-B66D-89A200826DF8}" type="slidenum">
              <a:rPr lang="ru-RU" altLang="ru-RU"/>
              <a:pPr>
                <a:defRPr/>
              </a:pPr>
              <a:t>‹#›</a:t>
            </a:fld>
            <a:endParaRPr lang="ru-RU" altLang="ru-RU"/>
          </a:p>
        </p:txBody>
      </p:sp>
    </p:spTree>
    <p:extLst>
      <p:ext uri="{BB962C8B-B14F-4D97-AF65-F5344CB8AC3E}">
        <p14:creationId xmlns:p14="http://schemas.microsoft.com/office/powerpoint/2010/main" val="32632356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43150710-0B94-408C-894D-89F0E9E15E1F}" type="datetime1">
              <a:rPr lang="ru-RU" smtClean="0">
                <a:solidFill>
                  <a:prstClr val="black">
                    <a:tint val="75000"/>
                  </a:prstClr>
                </a:solidFill>
              </a:rPr>
              <a:t>05.07.2018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52EAEE1E-6A9D-4DF6-AE0F-0EB662C7AEE1}" type="slidenum">
              <a:rPr lang="ru-RU" altLang="ru-RU"/>
              <a:pPr>
                <a:defRPr/>
              </a:pPr>
              <a:t>‹#›</a:t>
            </a:fld>
            <a:endParaRPr lang="ru-RU" altLang="ru-RU"/>
          </a:p>
        </p:txBody>
      </p:sp>
    </p:spTree>
    <p:extLst>
      <p:ext uri="{BB962C8B-B14F-4D97-AF65-F5344CB8AC3E}">
        <p14:creationId xmlns:p14="http://schemas.microsoft.com/office/powerpoint/2010/main" val="17691253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2"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2"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84D05CE8-0EC5-435A-8D7E-0824BD57F2DF}" type="datetime1">
              <a:rPr lang="ru-RU" smtClean="0">
                <a:solidFill>
                  <a:prstClr val="black">
                    <a:tint val="75000"/>
                  </a:prstClr>
                </a:solidFill>
              </a:rPr>
              <a:t>05.07.2018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52A82C37-B6DA-4A20-BC1C-8CE8DDB2646B}" type="slidenum">
              <a:rPr lang="ru-RU" altLang="ru-RU"/>
              <a:pPr>
                <a:defRPr/>
              </a:pPr>
              <a:t>‹#›</a:t>
            </a:fld>
            <a:endParaRPr lang="ru-RU" altLang="ru-RU"/>
          </a:p>
        </p:txBody>
      </p:sp>
    </p:spTree>
    <p:extLst>
      <p:ext uri="{BB962C8B-B14F-4D97-AF65-F5344CB8AC3E}">
        <p14:creationId xmlns:p14="http://schemas.microsoft.com/office/powerpoint/2010/main" val="423693696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83652" name="Rectangle 4"/>
          <p:cNvSpPr>
            <a:spLocks noGrp="1" noChangeArrowheads="1"/>
          </p:cNvSpPr>
          <p:nvPr>
            <p:ph type="ctrTitle"/>
          </p:nvPr>
        </p:nvSpPr>
        <p:spPr>
          <a:xfrm>
            <a:off x="1392767" y="4508501"/>
            <a:ext cx="7296151" cy="1470025"/>
          </a:xfrm>
        </p:spPr>
        <p:txBody>
          <a:bodyPr/>
          <a:lstStyle>
            <a:lvl1pPr>
              <a:defRPr sz="2600">
                <a:solidFill>
                  <a:schemeClr val="tx1"/>
                </a:solidFill>
              </a:defRPr>
            </a:lvl1pPr>
          </a:lstStyle>
          <a:p>
            <a:pPr lvl="0"/>
            <a:r>
              <a:rPr lang="ru-RU" altLang="ru-RU" noProof="0" smtClean="0"/>
              <a:t>Образец заголовка</a:t>
            </a:r>
          </a:p>
        </p:txBody>
      </p:sp>
    </p:spTree>
    <p:extLst>
      <p:ext uri="{BB962C8B-B14F-4D97-AF65-F5344CB8AC3E}">
        <p14:creationId xmlns:p14="http://schemas.microsoft.com/office/powerpoint/2010/main" val="3988214980"/>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7"/>
          <p:cNvSpPr>
            <a:spLocks noGrp="1" noChangeArrowheads="1"/>
          </p:cNvSpPr>
          <p:nvPr>
            <p:ph type="sldNum" sz="quarter" idx="10"/>
          </p:nvPr>
        </p:nvSpPr>
        <p:spPr>
          <a:ln/>
        </p:spPr>
        <p:txBody>
          <a:bodyPr/>
          <a:lstStyle>
            <a:lvl1pPr>
              <a:defRPr/>
            </a:lvl1pPr>
          </a:lstStyle>
          <a:p>
            <a:pPr>
              <a:defRPr/>
            </a:pPr>
            <a:fld id="{E00ABAC6-6D12-47E7-A505-AF3B89680616}"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2629329877"/>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1" y="1709739"/>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smtClean="0"/>
              <a:t>Образец текста</a:t>
            </a:r>
          </a:p>
        </p:txBody>
      </p:sp>
      <p:sp>
        <p:nvSpPr>
          <p:cNvPr id="4" name="Rectangle 7"/>
          <p:cNvSpPr>
            <a:spLocks noGrp="1" noChangeArrowheads="1"/>
          </p:cNvSpPr>
          <p:nvPr>
            <p:ph type="sldNum" sz="quarter" idx="10"/>
          </p:nvPr>
        </p:nvSpPr>
        <p:spPr>
          <a:ln/>
        </p:spPr>
        <p:txBody>
          <a:bodyPr/>
          <a:lstStyle>
            <a:lvl1pPr>
              <a:defRPr/>
            </a:lvl1pPr>
          </a:lstStyle>
          <a:p>
            <a:pPr>
              <a:defRPr/>
            </a:pPr>
            <a:fld id="{16251A9D-E44E-4FD9-891B-150BEC68D6EE}"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2196559855"/>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931334" y="1628775"/>
            <a:ext cx="5355167" cy="40592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489701" y="1628775"/>
            <a:ext cx="5355167" cy="40592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7"/>
          <p:cNvSpPr>
            <a:spLocks noGrp="1" noChangeArrowheads="1"/>
          </p:cNvSpPr>
          <p:nvPr>
            <p:ph type="sldNum" sz="quarter" idx="10"/>
          </p:nvPr>
        </p:nvSpPr>
        <p:spPr>
          <a:ln/>
        </p:spPr>
        <p:txBody>
          <a:bodyPr/>
          <a:lstStyle>
            <a:lvl1pPr>
              <a:defRPr/>
            </a:lvl1pPr>
          </a:lstStyle>
          <a:p>
            <a:pPr>
              <a:defRPr/>
            </a:pPr>
            <a:fld id="{4A3240C8-DC24-4392-8386-AD934D3D9D8B}"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2949822422"/>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0317" y="365126"/>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40318" y="2505075"/>
            <a:ext cx="5158316"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71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7"/>
          <p:cNvSpPr>
            <a:spLocks noGrp="1" noChangeArrowheads="1"/>
          </p:cNvSpPr>
          <p:nvPr>
            <p:ph type="sldNum" sz="quarter" idx="10"/>
          </p:nvPr>
        </p:nvSpPr>
        <p:spPr>
          <a:ln/>
        </p:spPr>
        <p:txBody>
          <a:bodyPr/>
          <a:lstStyle>
            <a:lvl1pPr>
              <a:defRPr/>
            </a:lvl1pPr>
          </a:lstStyle>
          <a:p>
            <a:pPr>
              <a:defRPr/>
            </a:pPr>
            <a:fld id="{8B29F761-5F0C-4B6C-A8BF-44269C6E6CD8}"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729971897"/>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7"/>
          <p:cNvSpPr>
            <a:spLocks noGrp="1" noChangeArrowheads="1"/>
          </p:cNvSpPr>
          <p:nvPr>
            <p:ph type="sldNum" sz="quarter" idx="10"/>
          </p:nvPr>
        </p:nvSpPr>
        <p:spPr>
          <a:ln/>
        </p:spPr>
        <p:txBody>
          <a:bodyPr/>
          <a:lstStyle>
            <a:lvl1pPr>
              <a:defRPr/>
            </a:lvl1pPr>
          </a:lstStyle>
          <a:p>
            <a:pPr>
              <a:defRPr/>
            </a:pPr>
            <a:fld id="{9EF147C2-1E97-49F9-8920-1D81EE416A6C}"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198209453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CAC88873-CB45-48DF-ABA2-947D914EACF2}" type="datetime1">
              <a:rPr lang="ru-RU" smtClean="0"/>
              <a:t>05.07.2018</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1DAAAE69-6339-40AE-A249-A6659218D417}" type="slidenum">
              <a:rPr lang="ru-RU" altLang="ru-RU"/>
              <a:pPr>
                <a:defRPr/>
              </a:pPr>
              <a:t>‹#›</a:t>
            </a:fld>
            <a:endParaRPr lang="ru-RU" altLang="ru-RU"/>
          </a:p>
        </p:txBody>
      </p:sp>
    </p:spTree>
    <p:extLst>
      <p:ext uri="{BB962C8B-B14F-4D97-AF65-F5344CB8AC3E}">
        <p14:creationId xmlns:p14="http://schemas.microsoft.com/office/powerpoint/2010/main" val="302316995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ln/>
        </p:spPr>
        <p:txBody>
          <a:bodyPr/>
          <a:lstStyle>
            <a:lvl1pPr>
              <a:defRPr/>
            </a:lvl1pPr>
          </a:lstStyle>
          <a:p>
            <a:pPr>
              <a:defRPr/>
            </a:pPr>
            <a:fld id="{E0818C09-FCBD-47FF-B992-65453CFB3B40}"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2849169775"/>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0318" y="457200"/>
            <a:ext cx="393276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Rectangle 7"/>
          <p:cNvSpPr>
            <a:spLocks noGrp="1" noChangeArrowheads="1"/>
          </p:cNvSpPr>
          <p:nvPr>
            <p:ph type="sldNum" sz="quarter" idx="10"/>
          </p:nvPr>
        </p:nvSpPr>
        <p:spPr>
          <a:ln/>
        </p:spPr>
        <p:txBody>
          <a:bodyPr/>
          <a:lstStyle>
            <a:lvl1pPr>
              <a:defRPr/>
            </a:lvl1pPr>
          </a:lstStyle>
          <a:p>
            <a:pPr>
              <a:defRPr/>
            </a:pPr>
            <a:fld id="{9C472424-DA66-4B44-AE3C-70DCB1EF31D0}"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2397764360"/>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0318" y="457200"/>
            <a:ext cx="393276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Rectangle 7"/>
          <p:cNvSpPr>
            <a:spLocks noGrp="1" noChangeArrowheads="1"/>
          </p:cNvSpPr>
          <p:nvPr>
            <p:ph type="sldNum" sz="quarter" idx="10"/>
          </p:nvPr>
        </p:nvSpPr>
        <p:spPr>
          <a:ln/>
        </p:spPr>
        <p:txBody>
          <a:bodyPr/>
          <a:lstStyle>
            <a:lvl1pPr>
              <a:defRPr/>
            </a:lvl1pPr>
          </a:lstStyle>
          <a:p>
            <a:pPr>
              <a:defRPr/>
            </a:pPr>
            <a:fld id="{B05E21E2-EE04-40F0-88A6-6E009FB16058}"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1227922179"/>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7"/>
          <p:cNvSpPr>
            <a:spLocks noGrp="1" noChangeArrowheads="1"/>
          </p:cNvSpPr>
          <p:nvPr>
            <p:ph type="sldNum" sz="quarter" idx="10"/>
          </p:nvPr>
        </p:nvSpPr>
        <p:spPr>
          <a:ln/>
        </p:spPr>
        <p:txBody>
          <a:bodyPr/>
          <a:lstStyle>
            <a:lvl1pPr>
              <a:defRPr/>
            </a:lvl1pPr>
          </a:lstStyle>
          <a:p>
            <a:pPr>
              <a:defRPr/>
            </a:pPr>
            <a:fld id="{DA90933D-4A7B-47B1-9D2E-7D7A45D85BDB}"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3049677613"/>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9084734" y="134939"/>
            <a:ext cx="2760133" cy="555307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797984" y="134939"/>
            <a:ext cx="8083549" cy="55530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7"/>
          <p:cNvSpPr>
            <a:spLocks noGrp="1" noChangeArrowheads="1"/>
          </p:cNvSpPr>
          <p:nvPr>
            <p:ph type="sldNum" sz="quarter" idx="10"/>
          </p:nvPr>
        </p:nvSpPr>
        <p:spPr>
          <a:ln/>
        </p:spPr>
        <p:txBody>
          <a:bodyPr/>
          <a:lstStyle>
            <a:lvl1pPr>
              <a:defRPr/>
            </a:lvl1pPr>
          </a:lstStyle>
          <a:p>
            <a:pPr>
              <a:defRPr/>
            </a:pPr>
            <a:fld id="{F80CD0E8-F485-45B2-8DDA-A08C922B2723}"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1185923360"/>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7984" y="134938"/>
            <a:ext cx="8314267"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931334" y="1628775"/>
            <a:ext cx="5355167" cy="40592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489701" y="1628775"/>
            <a:ext cx="5355167" cy="40592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7"/>
          <p:cNvSpPr>
            <a:spLocks noGrp="1" noChangeArrowheads="1"/>
          </p:cNvSpPr>
          <p:nvPr>
            <p:ph type="sldNum" sz="quarter" idx="10"/>
          </p:nvPr>
        </p:nvSpPr>
        <p:spPr>
          <a:ln/>
        </p:spPr>
        <p:txBody>
          <a:bodyPr/>
          <a:lstStyle>
            <a:lvl1pPr>
              <a:defRPr/>
            </a:lvl1pPr>
          </a:lstStyle>
          <a:p>
            <a:pPr>
              <a:defRPr/>
            </a:pPr>
            <a:fld id="{E04C7DBA-0B56-4A59-A662-5225CA655C50}"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1181227473"/>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xAndTwoObj" preserve="1">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7984" y="134938"/>
            <a:ext cx="8314267"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931334" y="1628775"/>
            <a:ext cx="5355167" cy="40592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quarter" idx="2"/>
          </p:nvPr>
        </p:nvSpPr>
        <p:spPr>
          <a:xfrm>
            <a:off x="6489701" y="1628776"/>
            <a:ext cx="5355167" cy="19526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Объект 4"/>
          <p:cNvSpPr>
            <a:spLocks noGrp="1"/>
          </p:cNvSpPr>
          <p:nvPr>
            <p:ph sz="quarter" idx="3"/>
          </p:nvPr>
        </p:nvSpPr>
        <p:spPr>
          <a:xfrm>
            <a:off x="6489701" y="3733801"/>
            <a:ext cx="5355167" cy="195421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7"/>
          <p:cNvSpPr>
            <a:spLocks noGrp="1" noChangeArrowheads="1"/>
          </p:cNvSpPr>
          <p:nvPr>
            <p:ph type="sldNum" sz="quarter" idx="10"/>
          </p:nvPr>
        </p:nvSpPr>
        <p:spPr>
          <a:ln/>
        </p:spPr>
        <p:txBody>
          <a:bodyPr/>
          <a:lstStyle>
            <a:lvl1pPr>
              <a:defRPr/>
            </a:lvl1pPr>
          </a:lstStyle>
          <a:p>
            <a:pPr>
              <a:defRPr/>
            </a:pPr>
            <a:fld id="{A3008C0B-D530-4808-81D2-3B59F0E3585C}"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2315704083"/>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chart" preserve="1">
  <p:cSld name="Заголовок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7984" y="134938"/>
            <a:ext cx="8314267" cy="1143000"/>
          </a:xfrm>
        </p:spPr>
        <p:txBody>
          <a:bodyPr/>
          <a:lstStyle/>
          <a:p>
            <a:r>
              <a:rPr lang="ru-RU" smtClean="0"/>
              <a:t>Образец заголовка</a:t>
            </a:r>
            <a:endParaRPr lang="ru-RU"/>
          </a:p>
        </p:txBody>
      </p:sp>
      <p:sp>
        <p:nvSpPr>
          <p:cNvPr id="3" name="Диаграмма 2"/>
          <p:cNvSpPr>
            <a:spLocks noGrp="1"/>
          </p:cNvSpPr>
          <p:nvPr>
            <p:ph type="chart" idx="1"/>
          </p:nvPr>
        </p:nvSpPr>
        <p:spPr>
          <a:xfrm>
            <a:off x="931334" y="1628775"/>
            <a:ext cx="10913533" cy="4059238"/>
          </a:xfrm>
        </p:spPr>
        <p:txBody>
          <a:bodyPr/>
          <a:lstStyle/>
          <a:p>
            <a:pPr lvl="0"/>
            <a:endParaRPr lang="ru-RU" noProof="0" smtClean="0"/>
          </a:p>
        </p:txBody>
      </p:sp>
      <p:sp>
        <p:nvSpPr>
          <p:cNvPr id="4" name="Rectangle 7"/>
          <p:cNvSpPr>
            <a:spLocks noGrp="1" noChangeArrowheads="1"/>
          </p:cNvSpPr>
          <p:nvPr>
            <p:ph type="sldNum" sz="quarter" idx="10"/>
          </p:nvPr>
        </p:nvSpPr>
        <p:spPr>
          <a:ln/>
        </p:spPr>
        <p:txBody>
          <a:bodyPr/>
          <a:lstStyle>
            <a:lvl1pPr>
              <a:defRPr/>
            </a:lvl1pPr>
          </a:lstStyle>
          <a:p>
            <a:pPr>
              <a:defRPr/>
            </a:pPr>
            <a:fld id="{1A9882FD-4BA8-4DB5-9E21-29626992125E}"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1720534642"/>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83652" name="Rectangle 4"/>
          <p:cNvSpPr>
            <a:spLocks noGrp="1" noChangeArrowheads="1"/>
          </p:cNvSpPr>
          <p:nvPr>
            <p:ph type="ctrTitle"/>
          </p:nvPr>
        </p:nvSpPr>
        <p:spPr>
          <a:xfrm>
            <a:off x="1392767" y="4508501"/>
            <a:ext cx="7296151" cy="1470025"/>
          </a:xfrm>
        </p:spPr>
        <p:txBody>
          <a:bodyPr/>
          <a:lstStyle>
            <a:lvl1pPr>
              <a:defRPr sz="2600">
                <a:solidFill>
                  <a:schemeClr val="tx1"/>
                </a:solidFill>
              </a:defRPr>
            </a:lvl1pPr>
          </a:lstStyle>
          <a:p>
            <a:pPr lvl="0"/>
            <a:r>
              <a:rPr lang="ru-RU" altLang="ru-RU" noProof="0" smtClean="0"/>
              <a:t>Образец заголовка</a:t>
            </a:r>
          </a:p>
        </p:txBody>
      </p:sp>
    </p:spTree>
    <p:extLst>
      <p:ext uri="{BB962C8B-B14F-4D97-AF65-F5344CB8AC3E}">
        <p14:creationId xmlns:p14="http://schemas.microsoft.com/office/powerpoint/2010/main" val="3351255467"/>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7"/>
          <p:cNvSpPr>
            <a:spLocks noGrp="1" noChangeArrowheads="1"/>
          </p:cNvSpPr>
          <p:nvPr>
            <p:ph type="sldNum" sz="quarter" idx="10"/>
          </p:nvPr>
        </p:nvSpPr>
        <p:spPr>
          <a:ln/>
        </p:spPr>
        <p:txBody>
          <a:bodyPr/>
          <a:lstStyle>
            <a:lvl1pPr>
              <a:defRPr/>
            </a:lvl1pPr>
          </a:lstStyle>
          <a:p>
            <a:pPr>
              <a:defRPr/>
            </a:pPr>
            <a:fld id="{E00ABAC6-6D12-47E7-A505-AF3B89680616}"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1205954264"/>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9"/>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9"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2"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2"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5CCEF49F-F0A5-459D-8272-969A0E4979F9}" type="datetime1">
              <a:rPr lang="ru-RU" smtClean="0"/>
              <a:t>05.07.2018</a:t>
            </a:fld>
            <a:endParaRPr lang="ru-RU" dirty="0"/>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3D966927-CD47-4A2B-AC69-A1D8430FD3DE}" type="slidenum">
              <a:rPr lang="ru-RU" altLang="ru-RU"/>
              <a:pPr>
                <a:defRPr/>
              </a:pPr>
              <a:t>‹#›</a:t>
            </a:fld>
            <a:endParaRPr lang="ru-RU" altLang="ru-RU"/>
          </a:p>
        </p:txBody>
      </p:sp>
    </p:spTree>
    <p:extLst>
      <p:ext uri="{BB962C8B-B14F-4D97-AF65-F5344CB8AC3E}">
        <p14:creationId xmlns:p14="http://schemas.microsoft.com/office/powerpoint/2010/main" val="26778319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1" y="1709739"/>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smtClean="0"/>
              <a:t>Образец текста</a:t>
            </a:r>
          </a:p>
        </p:txBody>
      </p:sp>
      <p:sp>
        <p:nvSpPr>
          <p:cNvPr id="4" name="Rectangle 7"/>
          <p:cNvSpPr>
            <a:spLocks noGrp="1" noChangeArrowheads="1"/>
          </p:cNvSpPr>
          <p:nvPr>
            <p:ph type="sldNum" sz="quarter" idx="10"/>
          </p:nvPr>
        </p:nvSpPr>
        <p:spPr>
          <a:ln/>
        </p:spPr>
        <p:txBody>
          <a:bodyPr/>
          <a:lstStyle>
            <a:lvl1pPr>
              <a:defRPr/>
            </a:lvl1pPr>
          </a:lstStyle>
          <a:p>
            <a:pPr>
              <a:defRPr/>
            </a:pPr>
            <a:fld id="{16251A9D-E44E-4FD9-891B-150BEC68D6EE}"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1921660462"/>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931334" y="1628775"/>
            <a:ext cx="5355167" cy="40592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489701" y="1628775"/>
            <a:ext cx="5355167" cy="40592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7"/>
          <p:cNvSpPr>
            <a:spLocks noGrp="1" noChangeArrowheads="1"/>
          </p:cNvSpPr>
          <p:nvPr>
            <p:ph type="sldNum" sz="quarter" idx="10"/>
          </p:nvPr>
        </p:nvSpPr>
        <p:spPr>
          <a:ln/>
        </p:spPr>
        <p:txBody>
          <a:bodyPr/>
          <a:lstStyle>
            <a:lvl1pPr>
              <a:defRPr/>
            </a:lvl1pPr>
          </a:lstStyle>
          <a:p>
            <a:pPr>
              <a:defRPr/>
            </a:pPr>
            <a:fld id="{4A3240C8-DC24-4392-8386-AD934D3D9D8B}"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738767394"/>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0317" y="365126"/>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40318" y="2505075"/>
            <a:ext cx="5158316"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71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7"/>
          <p:cNvSpPr>
            <a:spLocks noGrp="1" noChangeArrowheads="1"/>
          </p:cNvSpPr>
          <p:nvPr>
            <p:ph type="sldNum" sz="quarter" idx="10"/>
          </p:nvPr>
        </p:nvSpPr>
        <p:spPr>
          <a:ln/>
        </p:spPr>
        <p:txBody>
          <a:bodyPr/>
          <a:lstStyle>
            <a:lvl1pPr>
              <a:defRPr/>
            </a:lvl1pPr>
          </a:lstStyle>
          <a:p>
            <a:pPr>
              <a:defRPr/>
            </a:pPr>
            <a:fld id="{8B29F761-5F0C-4B6C-A8BF-44269C6E6CD8}"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1018728339"/>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7"/>
          <p:cNvSpPr>
            <a:spLocks noGrp="1" noChangeArrowheads="1"/>
          </p:cNvSpPr>
          <p:nvPr>
            <p:ph type="sldNum" sz="quarter" idx="10"/>
          </p:nvPr>
        </p:nvSpPr>
        <p:spPr>
          <a:ln/>
        </p:spPr>
        <p:txBody>
          <a:bodyPr/>
          <a:lstStyle>
            <a:lvl1pPr>
              <a:defRPr/>
            </a:lvl1pPr>
          </a:lstStyle>
          <a:p>
            <a:pPr>
              <a:defRPr/>
            </a:pPr>
            <a:fld id="{9EF147C2-1E97-49F9-8920-1D81EE416A6C}"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1203156674"/>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ln/>
        </p:spPr>
        <p:txBody>
          <a:bodyPr/>
          <a:lstStyle>
            <a:lvl1pPr>
              <a:defRPr/>
            </a:lvl1pPr>
          </a:lstStyle>
          <a:p>
            <a:pPr>
              <a:defRPr/>
            </a:pPr>
            <a:fld id="{E0818C09-FCBD-47FF-B992-65453CFB3B40}"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2603777998"/>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0318" y="457200"/>
            <a:ext cx="393276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Rectangle 7"/>
          <p:cNvSpPr>
            <a:spLocks noGrp="1" noChangeArrowheads="1"/>
          </p:cNvSpPr>
          <p:nvPr>
            <p:ph type="sldNum" sz="quarter" idx="10"/>
          </p:nvPr>
        </p:nvSpPr>
        <p:spPr>
          <a:ln/>
        </p:spPr>
        <p:txBody>
          <a:bodyPr/>
          <a:lstStyle>
            <a:lvl1pPr>
              <a:defRPr/>
            </a:lvl1pPr>
          </a:lstStyle>
          <a:p>
            <a:pPr>
              <a:defRPr/>
            </a:pPr>
            <a:fld id="{9C472424-DA66-4B44-AE3C-70DCB1EF31D0}"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1076285914"/>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0318" y="457200"/>
            <a:ext cx="393276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Rectangle 7"/>
          <p:cNvSpPr>
            <a:spLocks noGrp="1" noChangeArrowheads="1"/>
          </p:cNvSpPr>
          <p:nvPr>
            <p:ph type="sldNum" sz="quarter" idx="10"/>
          </p:nvPr>
        </p:nvSpPr>
        <p:spPr>
          <a:ln/>
        </p:spPr>
        <p:txBody>
          <a:bodyPr/>
          <a:lstStyle>
            <a:lvl1pPr>
              <a:defRPr/>
            </a:lvl1pPr>
          </a:lstStyle>
          <a:p>
            <a:pPr>
              <a:defRPr/>
            </a:pPr>
            <a:fld id="{B05E21E2-EE04-40F0-88A6-6E009FB16058}"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1385274158"/>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7"/>
          <p:cNvSpPr>
            <a:spLocks noGrp="1" noChangeArrowheads="1"/>
          </p:cNvSpPr>
          <p:nvPr>
            <p:ph type="sldNum" sz="quarter" idx="10"/>
          </p:nvPr>
        </p:nvSpPr>
        <p:spPr>
          <a:ln/>
        </p:spPr>
        <p:txBody>
          <a:bodyPr/>
          <a:lstStyle>
            <a:lvl1pPr>
              <a:defRPr/>
            </a:lvl1pPr>
          </a:lstStyle>
          <a:p>
            <a:pPr>
              <a:defRPr/>
            </a:pPr>
            <a:fld id="{DA90933D-4A7B-47B1-9D2E-7D7A45D85BDB}"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758061996"/>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9084734" y="134939"/>
            <a:ext cx="2760133" cy="555307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797984" y="134939"/>
            <a:ext cx="8083549" cy="55530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7"/>
          <p:cNvSpPr>
            <a:spLocks noGrp="1" noChangeArrowheads="1"/>
          </p:cNvSpPr>
          <p:nvPr>
            <p:ph type="sldNum" sz="quarter" idx="10"/>
          </p:nvPr>
        </p:nvSpPr>
        <p:spPr>
          <a:ln/>
        </p:spPr>
        <p:txBody>
          <a:bodyPr/>
          <a:lstStyle>
            <a:lvl1pPr>
              <a:defRPr/>
            </a:lvl1pPr>
          </a:lstStyle>
          <a:p>
            <a:pPr>
              <a:defRPr/>
            </a:pPr>
            <a:fld id="{F80CD0E8-F485-45B2-8DDA-A08C922B2723}"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1361417723"/>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7984" y="134938"/>
            <a:ext cx="8314267"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931334" y="1628775"/>
            <a:ext cx="5355167" cy="40592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489701" y="1628775"/>
            <a:ext cx="5355167" cy="40592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7"/>
          <p:cNvSpPr>
            <a:spLocks noGrp="1" noChangeArrowheads="1"/>
          </p:cNvSpPr>
          <p:nvPr>
            <p:ph type="sldNum" sz="quarter" idx="10"/>
          </p:nvPr>
        </p:nvSpPr>
        <p:spPr>
          <a:ln/>
        </p:spPr>
        <p:txBody>
          <a:bodyPr/>
          <a:lstStyle>
            <a:lvl1pPr>
              <a:defRPr/>
            </a:lvl1pPr>
          </a:lstStyle>
          <a:p>
            <a:pPr>
              <a:defRPr/>
            </a:pPr>
            <a:fld id="{E04C7DBA-0B56-4A59-A662-5225CA655C50}"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4029386752"/>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120223B0-CB62-41A8-A570-4F2DA9E22E19}" type="datetime1">
              <a:rPr lang="ru-RU" smtClean="0"/>
              <a:t>05.07.2018</a:t>
            </a:fld>
            <a:endParaRPr lang="ru-RU" dirty="0"/>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491828A3-1449-4C97-AD89-4FD0D800A0D2}" type="slidenum">
              <a:rPr lang="ru-RU" altLang="ru-RU"/>
              <a:pPr>
                <a:defRPr/>
              </a:pPr>
              <a:t>‹#›</a:t>
            </a:fld>
            <a:endParaRPr lang="ru-RU" altLang="ru-RU"/>
          </a:p>
        </p:txBody>
      </p:sp>
    </p:spTree>
    <p:extLst>
      <p:ext uri="{BB962C8B-B14F-4D97-AF65-F5344CB8AC3E}">
        <p14:creationId xmlns:p14="http://schemas.microsoft.com/office/powerpoint/2010/main" val="248844570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xAndTwoObj" preserve="1">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7984" y="134938"/>
            <a:ext cx="8314267"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931334" y="1628775"/>
            <a:ext cx="5355167" cy="40592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quarter" idx="2"/>
          </p:nvPr>
        </p:nvSpPr>
        <p:spPr>
          <a:xfrm>
            <a:off x="6489701" y="1628776"/>
            <a:ext cx="5355167" cy="19526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Объект 4"/>
          <p:cNvSpPr>
            <a:spLocks noGrp="1"/>
          </p:cNvSpPr>
          <p:nvPr>
            <p:ph sz="quarter" idx="3"/>
          </p:nvPr>
        </p:nvSpPr>
        <p:spPr>
          <a:xfrm>
            <a:off x="6489701" y="3733801"/>
            <a:ext cx="5355167" cy="195421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7"/>
          <p:cNvSpPr>
            <a:spLocks noGrp="1" noChangeArrowheads="1"/>
          </p:cNvSpPr>
          <p:nvPr>
            <p:ph type="sldNum" sz="quarter" idx="10"/>
          </p:nvPr>
        </p:nvSpPr>
        <p:spPr>
          <a:ln/>
        </p:spPr>
        <p:txBody>
          <a:bodyPr/>
          <a:lstStyle>
            <a:lvl1pPr>
              <a:defRPr/>
            </a:lvl1pPr>
          </a:lstStyle>
          <a:p>
            <a:pPr>
              <a:defRPr/>
            </a:pPr>
            <a:fld id="{A3008C0B-D530-4808-81D2-3B59F0E3585C}"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820423898"/>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chart" preserve="1">
  <p:cSld name="Заголовок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7984" y="134938"/>
            <a:ext cx="8314267" cy="1143000"/>
          </a:xfrm>
        </p:spPr>
        <p:txBody>
          <a:bodyPr/>
          <a:lstStyle/>
          <a:p>
            <a:r>
              <a:rPr lang="ru-RU" smtClean="0"/>
              <a:t>Образец заголовка</a:t>
            </a:r>
            <a:endParaRPr lang="ru-RU"/>
          </a:p>
        </p:txBody>
      </p:sp>
      <p:sp>
        <p:nvSpPr>
          <p:cNvPr id="3" name="Диаграмма 2"/>
          <p:cNvSpPr>
            <a:spLocks noGrp="1"/>
          </p:cNvSpPr>
          <p:nvPr>
            <p:ph type="chart" idx="1"/>
          </p:nvPr>
        </p:nvSpPr>
        <p:spPr>
          <a:xfrm>
            <a:off x="931334" y="1628775"/>
            <a:ext cx="10913533" cy="4059238"/>
          </a:xfrm>
        </p:spPr>
        <p:txBody>
          <a:bodyPr/>
          <a:lstStyle/>
          <a:p>
            <a:pPr lvl="0"/>
            <a:endParaRPr lang="ru-RU" noProof="0" smtClean="0"/>
          </a:p>
        </p:txBody>
      </p:sp>
      <p:sp>
        <p:nvSpPr>
          <p:cNvPr id="4" name="Rectangle 7"/>
          <p:cNvSpPr>
            <a:spLocks noGrp="1" noChangeArrowheads="1"/>
          </p:cNvSpPr>
          <p:nvPr>
            <p:ph type="sldNum" sz="quarter" idx="10"/>
          </p:nvPr>
        </p:nvSpPr>
        <p:spPr>
          <a:ln/>
        </p:spPr>
        <p:txBody>
          <a:bodyPr/>
          <a:lstStyle>
            <a:lvl1pPr>
              <a:defRPr/>
            </a:lvl1pPr>
          </a:lstStyle>
          <a:p>
            <a:pPr>
              <a:defRPr/>
            </a:pPr>
            <a:fld id="{1A9882FD-4BA8-4DB5-9E21-29626992125E}" type="slidenum">
              <a:rPr lang="ru-RU" altLang="ru-RU">
                <a:solidFill>
                  <a:srgbClr val="605E5D"/>
                </a:solidFill>
              </a:rPr>
              <a:pPr>
                <a:defRPr/>
              </a:pPr>
              <a:t>‹#›</a:t>
            </a:fld>
            <a:endParaRPr lang="ru-RU" altLang="ru-RU">
              <a:solidFill>
                <a:srgbClr val="605E5D"/>
              </a:solidFill>
            </a:endParaRPr>
          </a:p>
        </p:txBody>
      </p:sp>
    </p:spTree>
    <p:extLst>
      <p:ext uri="{BB962C8B-B14F-4D97-AF65-F5344CB8AC3E}">
        <p14:creationId xmlns:p14="http://schemas.microsoft.com/office/powerpoint/2010/main" val="232067999"/>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7A773222-39B0-43B2-A423-D9735E5B4674}" type="datetime1">
              <a:rPr lang="ru-RU" smtClean="0">
                <a:solidFill>
                  <a:prstClr val="black">
                    <a:tint val="75000"/>
                  </a:prstClr>
                </a:solidFill>
              </a:rPr>
              <a:t>05.07.2018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5A2D7218-78D7-419F-A700-B2320ABE45CD}" type="slidenum">
              <a:rPr lang="ru-RU" altLang="ru-RU"/>
              <a:pPr>
                <a:defRPr/>
              </a:pPr>
              <a:t>‹#›</a:t>
            </a:fld>
            <a:endParaRPr lang="ru-RU" altLang="ru-RU"/>
          </a:p>
        </p:txBody>
      </p:sp>
    </p:spTree>
    <p:extLst>
      <p:ext uri="{BB962C8B-B14F-4D97-AF65-F5344CB8AC3E}">
        <p14:creationId xmlns:p14="http://schemas.microsoft.com/office/powerpoint/2010/main" val="47767223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DED81408-D4AA-4AED-8808-27DE634F1BF7}" type="datetime1">
              <a:rPr lang="ru-RU" smtClean="0">
                <a:solidFill>
                  <a:prstClr val="black">
                    <a:tint val="75000"/>
                  </a:prstClr>
                </a:solidFill>
              </a:rPr>
              <a:t>05.07.2018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2B8AC401-7FEE-40CB-90EB-28CC8AC77203}" type="slidenum">
              <a:rPr lang="ru-RU" altLang="ru-RU"/>
              <a:pPr>
                <a:defRPr/>
              </a:pPr>
              <a:t>‹#›</a:t>
            </a:fld>
            <a:endParaRPr lang="ru-RU" altLang="ru-RU"/>
          </a:p>
        </p:txBody>
      </p:sp>
    </p:spTree>
    <p:extLst>
      <p:ext uri="{BB962C8B-B14F-4D97-AF65-F5344CB8AC3E}">
        <p14:creationId xmlns:p14="http://schemas.microsoft.com/office/powerpoint/2010/main" val="91050262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1" y="1709742"/>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1752E181-7BA6-499D-A89B-B10363F6CEA6}" type="datetime1">
              <a:rPr lang="ru-RU" smtClean="0">
                <a:solidFill>
                  <a:prstClr val="black">
                    <a:tint val="75000"/>
                  </a:prstClr>
                </a:solidFill>
              </a:rPr>
              <a:t>05.07.2018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5628AEDF-ED4D-4031-B412-55C258614D77}" type="slidenum">
              <a:rPr lang="ru-RU" altLang="ru-RU"/>
              <a:pPr>
                <a:defRPr/>
              </a:pPr>
              <a:t>‹#›</a:t>
            </a:fld>
            <a:endParaRPr lang="ru-RU" altLang="ru-RU"/>
          </a:p>
        </p:txBody>
      </p:sp>
    </p:spTree>
    <p:extLst>
      <p:ext uri="{BB962C8B-B14F-4D97-AF65-F5344CB8AC3E}">
        <p14:creationId xmlns:p14="http://schemas.microsoft.com/office/powerpoint/2010/main" val="413688714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98479573-122F-4C6E-9ED4-B6D689490A43}" type="datetime1">
              <a:rPr lang="ru-RU" smtClean="0">
                <a:solidFill>
                  <a:prstClr val="black">
                    <a:tint val="75000"/>
                  </a:prstClr>
                </a:solidFill>
              </a:rPr>
              <a:t>05.07.2018</a:t>
            </a:fld>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1DAAAE69-6339-40AE-A249-A6659218D417}" type="slidenum">
              <a:rPr lang="ru-RU" altLang="ru-RU"/>
              <a:pPr>
                <a:defRPr/>
              </a:pPr>
              <a:t>‹#›</a:t>
            </a:fld>
            <a:endParaRPr lang="ru-RU" altLang="ru-RU"/>
          </a:p>
        </p:txBody>
      </p:sp>
    </p:spTree>
    <p:extLst>
      <p:ext uri="{BB962C8B-B14F-4D97-AF65-F5344CB8AC3E}">
        <p14:creationId xmlns:p14="http://schemas.microsoft.com/office/powerpoint/2010/main" val="293095841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9"/>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9"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2"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2"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F1FCCB29-86DD-45A6-8513-BECCA80D77D6}" type="datetime1">
              <a:rPr lang="ru-RU" smtClean="0">
                <a:solidFill>
                  <a:prstClr val="black">
                    <a:tint val="75000"/>
                  </a:prstClr>
                </a:solidFill>
              </a:rPr>
              <a:t>05.07.2018</a:t>
            </a:fld>
            <a:endParaRPr lang="ru-RU" dirty="0">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3D966927-CD47-4A2B-AC69-A1D8430FD3DE}" type="slidenum">
              <a:rPr lang="ru-RU" altLang="ru-RU"/>
              <a:pPr>
                <a:defRPr/>
              </a:pPr>
              <a:t>‹#›</a:t>
            </a:fld>
            <a:endParaRPr lang="ru-RU" altLang="ru-RU"/>
          </a:p>
        </p:txBody>
      </p:sp>
    </p:spTree>
    <p:extLst>
      <p:ext uri="{BB962C8B-B14F-4D97-AF65-F5344CB8AC3E}">
        <p14:creationId xmlns:p14="http://schemas.microsoft.com/office/powerpoint/2010/main" val="116453328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B5287D21-8592-4603-BB29-3657C2B878D7}" type="datetime1">
              <a:rPr lang="ru-RU" smtClean="0">
                <a:solidFill>
                  <a:prstClr val="black">
                    <a:tint val="75000"/>
                  </a:prstClr>
                </a:solidFill>
              </a:rPr>
              <a:t>05.07.2018</a:t>
            </a:fld>
            <a:endParaRPr lang="ru-RU" dirty="0">
              <a:solidFill>
                <a:prstClr val="black">
                  <a:tint val="75000"/>
                </a:prstClr>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5" name="Номер слайда 5"/>
          <p:cNvSpPr>
            <a:spLocks noGrp="1"/>
          </p:cNvSpPr>
          <p:nvPr>
            <p:ph type="sldNum" sz="quarter" idx="12"/>
          </p:nvPr>
        </p:nvSpPr>
        <p:spPr/>
        <p:txBody>
          <a:bodyPr/>
          <a:lstStyle>
            <a:lvl1pPr>
              <a:defRPr/>
            </a:lvl1pPr>
          </a:lstStyle>
          <a:p>
            <a:pPr>
              <a:defRPr/>
            </a:pPr>
            <a:fld id="{491828A3-1449-4C97-AD89-4FD0D800A0D2}" type="slidenum">
              <a:rPr lang="ru-RU" altLang="ru-RU"/>
              <a:pPr>
                <a:defRPr/>
              </a:pPr>
              <a:t>‹#›</a:t>
            </a:fld>
            <a:endParaRPr lang="ru-RU" altLang="ru-RU"/>
          </a:p>
        </p:txBody>
      </p:sp>
    </p:spTree>
    <p:extLst>
      <p:ext uri="{BB962C8B-B14F-4D97-AF65-F5344CB8AC3E}">
        <p14:creationId xmlns:p14="http://schemas.microsoft.com/office/powerpoint/2010/main" val="111685103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19CD7F95-1523-4755-AAA4-EFC051C0A108}" type="datetime1">
              <a:rPr lang="ru-RU" smtClean="0">
                <a:solidFill>
                  <a:prstClr val="black">
                    <a:tint val="75000"/>
                  </a:prstClr>
                </a:solidFill>
              </a:rPr>
              <a:t>05.07.2018</a:t>
            </a:fld>
            <a:endParaRPr lang="ru-RU" dirty="0">
              <a:solidFill>
                <a:prstClr val="black">
                  <a:tint val="75000"/>
                </a:prstClr>
              </a:solidFill>
            </a:endParaRPr>
          </a:p>
        </p:txBody>
      </p:sp>
      <p:sp>
        <p:nvSpPr>
          <p:cNvPr id="3"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p:txBody>
          <a:bodyPr/>
          <a:lstStyle>
            <a:lvl1pPr>
              <a:defRPr/>
            </a:lvl1pPr>
          </a:lstStyle>
          <a:p>
            <a:pPr>
              <a:defRPr/>
            </a:pPr>
            <a:fld id="{6A6CD840-E929-41F8-B399-1E0BCA0730E4}" type="slidenum">
              <a:rPr lang="ru-RU" altLang="ru-RU"/>
              <a:pPr>
                <a:defRPr/>
              </a:pPr>
              <a:t>‹#›</a:t>
            </a:fld>
            <a:endParaRPr lang="ru-RU" altLang="ru-RU"/>
          </a:p>
        </p:txBody>
      </p:sp>
    </p:spTree>
    <p:extLst>
      <p:ext uri="{BB962C8B-B14F-4D97-AF65-F5344CB8AC3E}">
        <p14:creationId xmlns:p14="http://schemas.microsoft.com/office/powerpoint/2010/main" val="72517277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928D0B99-5828-453A-A68E-5319EC31B5DF}" type="datetime1">
              <a:rPr lang="ru-RU" smtClean="0">
                <a:solidFill>
                  <a:prstClr val="black">
                    <a:tint val="75000"/>
                  </a:prstClr>
                </a:solidFill>
              </a:rPr>
              <a:t>05.07.2018</a:t>
            </a:fld>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640E2BF0-FE07-4BB5-808E-F59698445B24}" type="slidenum">
              <a:rPr lang="ru-RU" altLang="ru-RU"/>
              <a:pPr>
                <a:defRPr/>
              </a:pPr>
              <a:t>‹#›</a:t>
            </a:fld>
            <a:endParaRPr lang="ru-RU" altLang="ru-RU"/>
          </a:p>
        </p:txBody>
      </p:sp>
    </p:spTree>
    <p:extLst>
      <p:ext uri="{BB962C8B-B14F-4D97-AF65-F5344CB8AC3E}">
        <p14:creationId xmlns:p14="http://schemas.microsoft.com/office/powerpoint/2010/main" val="19263421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2FED3D47-CF01-4C51-82D3-4A7E596CDA73}" type="datetime1">
              <a:rPr lang="ru-RU" smtClean="0"/>
              <a:t>05.07.2018</a:t>
            </a:fld>
            <a:endParaRPr lang="ru-RU" dirty="0"/>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6A6CD840-E929-41F8-B399-1E0BCA0730E4}" type="slidenum">
              <a:rPr lang="ru-RU" altLang="ru-RU"/>
              <a:pPr>
                <a:defRPr/>
              </a:pPr>
              <a:t>‹#›</a:t>
            </a:fld>
            <a:endParaRPr lang="ru-RU" altLang="ru-RU"/>
          </a:p>
        </p:txBody>
      </p:sp>
    </p:spTree>
    <p:extLst>
      <p:ext uri="{BB962C8B-B14F-4D97-AF65-F5344CB8AC3E}">
        <p14:creationId xmlns:p14="http://schemas.microsoft.com/office/powerpoint/2010/main" val="263294567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9"/>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7F3D5549-B27F-41E7-98CF-D7A38565BB98}" type="datetime1">
              <a:rPr lang="ru-RU" smtClean="0">
                <a:solidFill>
                  <a:prstClr val="black">
                    <a:tint val="75000"/>
                  </a:prstClr>
                </a:solidFill>
              </a:rPr>
              <a:t>05.07.2018</a:t>
            </a:fld>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A1E2CD55-9F7C-46E1-B66D-89A200826DF8}" type="slidenum">
              <a:rPr lang="ru-RU" altLang="ru-RU"/>
              <a:pPr>
                <a:defRPr/>
              </a:pPr>
              <a:t>‹#›</a:t>
            </a:fld>
            <a:endParaRPr lang="ru-RU" altLang="ru-RU"/>
          </a:p>
        </p:txBody>
      </p:sp>
    </p:spTree>
    <p:extLst>
      <p:ext uri="{BB962C8B-B14F-4D97-AF65-F5344CB8AC3E}">
        <p14:creationId xmlns:p14="http://schemas.microsoft.com/office/powerpoint/2010/main" val="3538109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6EF52096-B920-491E-A3C2-F1ADE3C942B6}" type="datetime1">
              <a:rPr lang="ru-RU" smtClean="0">
                <a:solidFill>
                  <a:prstClr val="black">
                    <a:tint val="75000"/>
                  </a:prstClr>
                </a:solidFill>
              </a:rPr>
              <a:t>05.07.2018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52EAEE1E-6A9D-4DF6-AE0F-0EB662C7AEE1}" type="slidenum">
              <a:rPr lang="ru-RU" altLang="ru-RU"/>
              <a:pPr>
                <a:defRPr/>
              </a:pPr>
              <a:t>‹#›</a:t>
            </a:fld>
            <a:endParaRPr lang="ru-RU" altLang="ru-RU"/>
          </a:p>
        </p:txBody>
      </p:sp>
    </p:spTree>
    <p:extLst>
      <p:ext uri="{BB962C8B-B14F-4D97-AF65-F5344CB8AC3E}">
        <p14:creationId xmlns:p14="http://schemas.microsoft.com/office/powerpoint/2010/main" val="29418486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2"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2"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4CDDF70F-6767-40E7-897C-4A23E25E0E4C}" type="datetime1">
              <a:rPr lang="ru-RU" smtClean="0">
                <a:solidFill>
                  <a:prstClr val="black">
                    <a:tint val="75000"/>
                  </a:prstClr>
                </a:solidFill>
              </a:rPr>
              <a:t>05.07.2018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52A82C37-B6DA-4A20-BC1C-8CE8DDB2646B}" type="slidenum">
              <a:rPr lang="ru-RU" altLang="ru-RU"/>
              <a:pPr>
                <a:defRPr/>
              </a:pPr>
              <a:t>‹#›</a:t>
            </a:fld>
            <a:endParaRPr lang="ru-RU" altLang="ru-RU"/>
          </a:p>
        </p:txBody>
      </p:sp>
    </p:spTree>
    <p:extLst>
      <p:ext uri="{BB962C8B-B14F-4D97-AF65-F5344CB8AC3E}">
        <p14:creationId xmlns:p14="http://schemas.microsoft.com/office/powerpoint/2010/main" val="70736531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6C4E5A42-42A7-4074-8BB3-ED064A6D320D}" type="datetime1">
              <a:rPr lang="ru-RU" smtClean="0">
                <a:solidFill>
                  <a:prstClr val="black">
                    <a:tint val="75000"/>
                  </a:prstClr>
                </a:solidFill>
              </a:rPr>
              <a:pPr>
                <a:defRPr/>
              </a:pPr>
              <a:t>05.07.2018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5A2D7218-78D7-419F-A700-B2320ABE45CD}" type="slidenum">
              <a:rPr lang="ru-RU" altLang="ru-RU"/>
              <a:pPr>
                <a:defRPr/>
              </a:pPr>
              <a:t>‹#›</a:t>
            </a:fld>
            <a:endParaRPr lang="ru-RU" altLang="ru-RU"/>
          </a:p>
        </p:txBody>
      </p:sp>
    </p:spTree>
    <p:extLst>
      <p:ext uri="{BB962C8B-B14F-4D97-AF65-F5344CB8AC3E}">
        <p14:creationId xmlns:p14="http://schemas.microsoft.com/office/powerpoint/2010/main" val="335021659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35EBB312-9EEF-4219-8F74-AB7B24479AA7}" type="datetime1">
              <a:rPr lang="ru-RU" smtClean="0">
                <a:solidFill>
                  <a:prstClr val="black">
                    <a:tint val="75000"/>
                  </a:prstClr>
                </a:solidFill>
              </a:rPr>
              <a:pPr>
                <a:defRPr/>
              </a:pPr>
              <a:t>05.07.2018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2B8AC401-7FEE-40CB-90EB-28CC8AC77203}" type="slidenum">
              <a:rPr lang="ru-RU" altLang="ru-RU"/>
              <a:pPr>
                <a:defRPr/>
              </a:pPr>
              <a:t>‹#›</a:t>
            </a:fld>
            <a:endParaRPr lang="ru-RU" altLang="ru-RU"/>
          </a:p>
        </p:txBody>
      </p:sp>
    </p:spTree>
    <p:extLst>
      <p:ext uri="{BB962C8B-B14F-4D97-AF65-F5344CB8AC3E}">
        <p14:creationId xmlns:p14="http://schemas.microsoft.com/office/powerpoint/2010/main" val="660656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1" y="1709742"/>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A73DF064-87DB-408E-B25E-3385208B1A89}" type="datetime1">
              <a:rPr lang="ru-RU" smtClean="0">
                <a:solidFill>
                  <a:prstClr val="black">
                    <a:tint val="75000"/>
                  </a:prstClr>
                </a:solidFill>
              </a:rPr>
              <a:pPr>
                <a:defRPr/>
              </a:pPr>
              <a:t>05.07.2018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5628AEDF-ED4D-4031-B412-55C258614D77}" type="slidenum">
              <a:rPr lang="ru-RU" altLang="ru-RU"/>
              <a:pPr>
                <a:defRPr/>
              </a:pPr>
              <a:t>‹#›</a:t>
            </a:fld>
            <a:endParaRPr lang="ru-RU" altLang="ru-RU"/>
          </a:p>
        </p:txBody>
      </p:sp>
    </p:spTree>
    <p:extLst>
      <p:ext uri="{BB962C8B-B14F-4D97-AF65-F5344CB8AC3E}">
        <p14:creationId xmlns:p14="http://schemas.microsoft.com/office/powerpoint/2010/main" val="105397425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90A12274-487D-469A-8D7B-F36BA374ED4A}" type="datetime1">
              <a:rPr lang="ru-RU" smtClean="0">
                <a:solidFill>
                  <a:prstClr val="black">
                    <a:tint val="75000"/>
                  </a:prstClr>
                </a:solidFill>
              </a:rPr>
              <a:pPr>
                <a:defRPr/>
              </a:pPr>
              <a:t>05.07.2018</a:t>
            </a:fld>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1DAAAE69-6339-40AE-A249-A6659218D417}" type="slidenum">
              <a:rPr lang="ru-RU" altLang="ru-RU"/>
              <a:pPr>
                <a:defRPr/>
              </a:pPr>
              <a:t>‹#›</a:t>
            </a:fld>
            <a:endParaRPr lang="ru-RU" altLang="ru-RU"/>
          </a:p>
        </p:txBody>
      </p:sp>
    </p:spTree>
    <p:extLst>
      <p:ext uri="{BB962C8B-B14F-4D97-AF65-F5344CB8AC3E}">
        <p14:creationId xmlns:p14="http://schemas.microsoft.com/office/powerpoint/2010/main" val="289357779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9"/>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9"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2"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2"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DDF91DA8-CF8B-4E0C-BE71-24627947B1C7}" type="datetime1">
              <a:rPr lang="ru-RU" smtClean="0">
                <a:solidFill>
                  <a:prstClr val="black">
                    <a:tint val="75000"/>
                  </a:prstClr>
                </a:solidFill>
              </a:rPr>
              <a:pPr>
                <a:defRPr/>
              </a:pPr>
              <a:t>05.07.2018</a:t>
            </a:fld>
            <a:endParaRPr lang="ru-RU" dirty="0">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3D966927-CD47-4A2B-AC69-A1D8430FD3DE}" type="slidenum">
              <a:rPr lang="ru-RU" altLang="ru-RU"/>
              <a:pPr>
                <a:defRPr/>
              </a:pPr>
              <a:t>‹#›</a:t>
            </a:fld>
            <a:endParaRPr lang="ru-RU" altLang="ru-RU"/>
          </a:p>
        </p:txBody>
      </p:sp>
    </p:spTree>
    <p:extLst>
      <p:ext uri="{BB962C8B-B14F-4D97-AF65-F5344CB8AC3E}">
        <p14:creationId xmlns:p14="http://schemas.microsoft.com/office/powerpoint/2010/main" val="65106071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00B2FEFB-2B1D-4E3E-868C-82452DB911BD}" type="datetime1">
              <a:rPr lang="ru-RU" smtClean="0">
                <a:solidFill>
                  <a:prstClr val="black">
                    <a:tint val="75000"/>
                  </a:prstClr>
                </a:solidFill>
              </a:rPr>
              <a:pPr>
                <a:defRPr/>
              </a:pPr>
              <a:t>05.07.2018</a:t>
            </a:fld>
            <a:endParaRPr lang="ru-RU" dirty="0">
              <a:solidFill>
                <a:prstClr val="black">
                  <a:tint val="75000"/>
                </a:prstClr>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5" name="Номер слайда 5"/>
          <p:cNvSpPr>
            <a:spLocks noGrp="1"/>
          </p:cNvSpPr>
          <p:nvPr>
            <p:ph type="sldNum" sz="quarter" idx="12"/>
          </p:nvPr>
        </p:nvSpPr>
        <p:spPr/>
        <p:txBody>
          <a:bodyPr/>
          <a:lstStyle>
            <a:lvl1pPr>
              <a:defRPr/>
            </a:lvl1pPr>
          </a:lstStyle>
          <a:p>
            <a:pPr>
              <a:defRPr/>
            </a:pPr>
            <a:fld id="{491828A3-1449-4C97-AD89-4FD0D800A0D2}" type="slidenum">
              <a:rPr lang="ru-RU" altLang="ru-RU"/>
              <a:pPr>
                <a:defRPr/>
              </a:pPr>
              <a:t>‹#›</a:t>
            </a:fld>
            <a:endParaRPr lang="ru-RU" altLang="ru-RU"/>
          </a:p>
        </p:txBody>
      </p:sp>
    </p:spTree>
    <p:extLst>
      <p:ext uri="{BB962C8B-B14F-4D97-AF65-F5344CB8AC3E}">
        <p14:creationId xmlns:p14="http://schemas.microsoft.com/office/powerpoint/2010/main" val="156613165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410242F6-B340-4CA6-9C8B-7A66C95E09E9}" type="datetime1">
              <a:rPr lang="ru-RU" smtClean="0">
                <a:solidFill>
                  <a:prstClr val="black">
                    <a:tint val="75000"/>
                  </a:prstClr>
                </a:solidFill>
              </a:rPr>
              <a:pPr>
                <a:defRPr/>
              </a:pPr>
              <a:t>05.07.2018</a:t>
            </a:fld>
            <a:endParaRPr lang="ru-RU" dirty="0">
              <a:solidFill>
                <a:prstClr val="black">
                  <a:tint val="75000"/>
                </a:prstClr>
              </a:solidFill>
            </a:endParaRPr>
          </a:p>
        </p:txBody>
      </p:sp>
      <p:sp>
        <p:nvSpPr>
          <p:cNvPr id="3"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p:txBody>
          <a:bodyPr/>
          <a:lstStyle>
            <a:lvl1pPr>
              <a:defRPr/>
            </a:lvl1pPr>
          </a:lstStyle>
          <a:p>
            <a:pPr>
              <a:defRPr/>
            </a:pPr>
            <a:fld id="{6A6CD840-E929-41F8-B399-1E0BCA0730E4}" type="slidenum">
              <a:rPr lang="ru-RU" altLang="ru-RU"/>
              <a:pPr>
                <a:defRPr/>
              </a:pPr>
              <a:t>‹#›</a:t>
            </a:fld>
            <a:endParaRPr lang="ru-RU" altLang="ru-RU"/>
          </a:p>
        </p:txBody>
      </p:sp>
    </p:spTree>
    <p:extLst>
      <p:ext uri="{BB962C8B-B14F-4D97-AF65-F5344CB8AC3E}">
        <p14:creationId xmlns:p14="http://schemas.microsoft.com/office/powerpoint/2010/main" val="12383969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C9B056F1-CE6F-4B02-9513-86CBA23C0CBC}" type="datetime1">
              <a:rPr lang="ru-RU" smtClean="0"/>
              <a:t>05.07.2018</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640E2BF0-FE07-4BB5-808E-F59698445B24}" type="slidenum">
              <a:rPr lang="ru-RU" altLang="ru-RU"/>
              <a:pPr>
                <a:defRPr/>
              </a:pPr>
              <a:t>‹#›</a:t>
            </a:fld>
            <a:endParaRPr lang="ru-RU" altLang="ru-RU"/>
          </a:p>
        </p:txBody>
      </p:sp>
    </p:spTree>
    <p:extLst>
      <p:ext uri="{BB962C8B-B14F-4D97-AF65-F5344CB8AC3E}">
        <p14:creationId xmlns:p14="http://schemas.microsoft.com/office/powerpoint/2010/main" val="30349288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8C38C9A8-32B3-4C24-8BB1-1D3D3729DD6B}" type="datetime1">
              <a:rPr lang="ru-RU" smtClean="0">
                <a:solidFill>
                  <a:prstClr val="black">
                    <a:tint val="75000"/>
                  </a:prstClr>
                </a:solidFill>
              </a:rPr>
              <a:pPr>
                <a:defRPr/>
              </a:pPr>
              <a:t>05.07.2018</a:t>
            </a:fld>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640E2BF0-FE07-4BB5-808E-F59698445B24}" type="slidenum">
              <a:rPr lang="ru-RU" altLang="ru-RU"/>
              <a:pPr>
                <a:defRPr/>
              </a:pPr>
              <a:t>‹#›</a:t>
            </a:fld>
            <a:endParaRPr lang="ru-RU" altLang="ru-RU"/>
          </a:p>
        </p:txBody>
      </p:sp>
    </p:spTree>
    <p:extLst>
      <p:ext uri="{BB962C8B-B14F-4D97-AF65-F5344CB8AC3E}">
        <p14:creationId xmlns:p14="http://schemas.microsoft.com/office/powerpoint/2010/main" val="311610864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9"/>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13BD9437-FF86-46AA-9613-A1B10453C250}" type="datetime1">
              <a:rPr lang="ru-RU" smtClean="0">
                <a:solidFill>
                  <a:prstClr val="black">
                    <a:tint val="75000"/>
                  </a:prstClr>
                </a:solidFill>
              </a:rPr>
              <a:pPr>
                <a:defRPr/>
              </a:pPr>
              <a:t>05.07.2018</a:t>
            </a:fld>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A1E2CD55-9F7C-46E1-B66D-89A200826DF8}" type="slidenum">
              <a:rPr lang="ru-RU" altLang="ru-RU"/>
              <a:pPr>
                <a:defRPr/>
              </a:pPr>
              <a:t>‹#›</a:t>
            </a:fld>
            <a:endParaRPr lang="ru-RU" altLang="ru-RU"/>
          </a:p>
        </p:txBody>
      </p:sp>
    </p:spTree>
    <p:extLst>
      <p:ext uri="{BB962C8B-B14F-4D97-AF65-F5344CB8AC3E}">
        <p14:creationId xmlns:p14="http://schemas.microsoft.com/office/powerpoint/2010/main" val="42808477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B8188A11-13B4-492E-BCB0-27A1A16E70B6}" type="datetime1">
              <a:rPr lang="ru-RU" smtClean="0">
                <a:solidFill>
                  <a:prstClr val="black">
                    <a:tint val="75000"/>
                  </a:prstClr>
                </a:solidFill>
              </a:rPr>
              <a:pPr>
                <a:defRPr/>
              </a:pPr>
              <a:t>05.07.2018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52EAEE1E-6A9D-4DF6-AE0F-0EB662C7AEE1}" type="slidenum">
              <a:rPr lang="ru-RU" altLang="ru-RU"/>
              <a:pPr>
                <a:defRPr/>
              </a:pPr>
              <a:t>‹#›</a:t>
            </a:fld>
            <a:endParaRPr lang="ru-RU" altLang="ru-RU"/>
          </a:p>
        </p:txBody>
      </p:sp>
    </p:spTree>
    <p:extLst>
      <p:ext uri="{BB962C8B-B14F-4D97-AF65-F5344CB8AC3E}">
        <p14:creationId xmlns:p14="http://schemas.microsoft.com/office/powerpoint/2010/main" val="15383601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2"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2"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55937A4A-B1A8-491A-9B68-1CA1F8826EC6}" type="datetime1">
              <a:rPr lang="ru-RU" smtClean="0">
                <a:solidFill>
                  <a:prstClr val="black">
                    <a:tint val="75000"/>
                  </a:prstClr>
                </a:solidFill>
              </a:rPr>
              <a:pPr>
                <a:defRPr/>
              </a:pPr>
              <a:t>05.07.2018</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52A82C37-B6DA-4A20-BC1C-8CE8DDB2646B}" type="slidenum">
              <a:rPr lang="ru-RU" altLang="ru-RU"/>
              <a:pPr>
                <a:defRPr/>
              </a:pPr>
              <a:t>‹#›</a:t>
            </a:fld>
            <a:endParaRPr lang="ru-RU" altLang="ru-RU"/>
          </a:p>
        </p:txBody>
      </p:sp>
    </p:spTree>
    <p:extLst>
      <p:ext uri="{BB962C8B-B14F-4D97-AF65-F5344CB8AC3E}">
        <p14:creationId xmlns:p14="http://schemas.microsoft.com/office/powerpoint/2010/main" val="19311207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9"/>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B256CBBF-D68B-45B9-8C87-93F7568A7401}" type="datetime1">
              <a:rPr lang="ru-RU" smtClean="0"/>
              <a:t>05.07.2018</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A1E2CD55-9F7C-46E1-B66D-89A200826DF8}" type="slidenum">
              <a:rPr lang="ru-RU" altLang="ru-RU"/>
              <a:pPr>
                <a:defRPr/>
              </a:pPr>
              <a:t>‹#›</a:t>
            </a:fld>
            <a:endParaRPr lang="ru-RU" altLang="ru-RU"/>
          </a:p>
        </p:txBody>
      </p:sp>
    </p:spTree>
    <p:extLst>
      <p:ext uri="{BB962C8B-B14F-4D97-AF65-F5344CB8AC3E}">
        <p14:creationId xmlns:p14="http://schemas.microsoft.com/office/powerpoint/2010/main" val="27143307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image" Target="../media/image3.png"/><Relationship Id="rId2" Type="http://schemas.openxmlformats.org/officeDocument/2006/relationships/slideLayout" Target="../slideLayouts/slideLayout35.xml"/><Relationship Id="rId16" Type="http://schemas.openxmlformats.org/officeDocument/2006/relationships/image" Target="../media/image2.jpeg"/><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theme" Target="../theme/theme4.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slideLayout" Target="../slideLayouts/slideLayout60.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17" Type="http://schemas.openxmlformats.org/officeDocument/2006/relationships/image" Target="../media/image3.png"/><Relationship Id="rId2" Type="http://schemas.openxmlformats.org/officeDocument/2006/relationships/slideLayout" Target="../slideLayouts/slideLayout49.xml"/><Relationship Id="rId16" Type="http://schemas.openxmlformats.org/officeDocument/2006/relationships/image" Target="../media/image2.jpeg"/><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5" Type="http://schemas.openxmlformats.org/officeDocument/2006/relationships/theme" Target="../theme/theme5.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slideLayout" Target="../slideLayouts/slideLayout6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image" Target="../media/image1.jpeg"/><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theme" Target="../theme/theme6.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image" Target="../media/image1.jpeg"/><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theme" Target="../theme/theme7.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3405387D-41B3-4243-933B-8F1EF3011EB5}" type="datetime1">
              <a:rPr lang="ru-RU" smtClean="0"/>
              <a:t>05.07.2018</a:t>
            </a:fld>
            <a:endParaRPr lang="ru-RU" dirty="0"/>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BDE9BE37-F438-4066-8E60-F56DB53A4B5A}"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3BD08E4B-869E-4BAD-A734-F12A9FAFD5CF}" type="datetime1">
              <a:rPr lang="ru-RU" smtClean="0">
                <a:solidFill>
                  <a:prstClr val="black">
                    <a:tint val="75000"/>
                  </a:prstClr>
                </a:solidFill>
              </a:rPr>
              <a:t>05.07.2018</a:t>
            </a:fld>
            <a:endParaRPr lang="ru-RU" dirty="0">
              <a:solidFill>
                <a:prstClr val="black">
                  <a:tint val="75000"/>
                </a:prstClr>
              </a:solidFill>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cs typeface="Arial" pitchFamily="34" charset="0"/>
              </a:defRPr>
            </a:lvl1pPr>
          </a:lstStyle>
          <a:p>
            <a:pPr>
              <a:defRPr/>
            </a:pPr>
            <a:fld id="{F289A57C-912F-4144-8AC2-62EC0E41E409}" type="slidenum">
              <a:rPr lang="ru-RU" altLang="ru-RU"/>
              <a:pPr>
                <a:defRPr/>
              </a:pPr>
              <a:t>‹#›</a:t>
            </a:fld>
            <a:endParaRPr lang="ru-RU" altLang="ru-RU" dirty="0"/>
          </a:p>
        </p:txBody>
      </p:sp>
    </p:spTree>
    <p:extLst>
      <p:ext uri="{BB962C8B-B14F-4D97-AF65-F5344CB8AC3E}">
        <p14:creationId xmlns:p14="http://schemas.microsoft.com/office/powerpoint/2010/main" val="23378542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6DDEA0B1-4028-4E70-90C5-04D7948A9938}" type="datetime1">
              <a:rPr lang="ru-RU" smtClean="0">
                <a:solidFill>
                  <a:prstClr val="black">
                    <a:tint val="75000"/>
                  </a:prstClr>
                </a:solidFill>
              </a:rPr>
              <a:t>05.07.2018</a:t>
            </a:fld>
            <a:endParaRPr lang="ru-RU" dirty="0">
              <a:solidFill>
                <a:prstClr val="black">
                  <a:tint val="75000"/>
                </a:prstClr>
              </a:solidFill>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BDE9BE37-F438-4066-8E60-F56DB53A4B5A}" type="slidenum">
              <a:rPr lang="ru-RU" altLang="ru-RU"/>
              <a:pPr>
                <a:defRPr/>
              </a:pPr>
              <a:t>‹#›</a:t>
            </a:fld>
            <a:endParaRPr lang="ru-RU" altLang="ru-RU"/>
          </a:p>
        </p:txBody>
      </p:sp>
    </p:spTree>
    <p:extLst>
      <p:ext uri="{BB962C8B-B14F-4D97-AF65-F5344CB8AC3E}">
        <p14:creationId xmlns:p14="http://schemas.microsoft.com/office/powerpoint/2010/main" val="173707188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1026" name="Rectangle 6"/>
          <p:cNvSpPr>
            <a:spLocks noGrp="1" noChangeArrowheads="1"/>
          </p:cNvSpPr>
          <p:nvPr>
            <p:ph type="body" idx="1"/>
          </p:nvPr>
        </p:nvSpPr>
        <p:spPr bwMode="auto">
          <a:xfrm>
            <a:off x="931334" y="1628775"/>
            <a:ext cx="10913533" cy="405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282631" name="Rectangle 7"/>
          <p:cNvSpPr>
            <a:spLocks noGrp="1" noChangeArrowheads="1"/>
          </p:cNvSpPr>
          <p:nvPr>
            <p:ph type="sldNum" sz="quarter" idx="4"/>
          </p:nvPr>
        </p:nvSpPr>
        <p:spPr bwMode="auto">
          <a:xfrm>
            <a:off x="10858501" y="6330950"/>
            <a:ext cx="768351"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2200"/>
            </a:lvl1pPr>
          </a:lstStyle>
          <a:p>
            <a:pPr>
              <a:defRPr/>
            </a:pPr>
            <a:fld id="{058742AA-850F-47C8-ADC4-38C6AA02AA8B}" type="slidenum">
              <a:rPr lang="ru-RU" altLang="ru-RU">
                <a:solidFill>
                  <a:srgbClr val="605E5D"/>
                </a:solidFill>
              </a:rPr>
              <a:pPr>
                <a:defRPr/>
              </a:pPr>
              <a:t>‹#›</a:t>
            </a:fld>
            <a:endParaRPr lang="ru-RU" altLang="ru-RU">
              <a:solidFill>
                <a:srgbClr val="605E5D"/>
              </a:solidFill>
            </a:endParaRPr>
          </a:p>
        </p:txBody>
      </p:sp>
      <p:sp>
        <p:nvSpPr>
          <p:cNvPr id="1028" name="Rectangle 8"/>
          <p:cNvSpPr>
            <a:spLocks noGrp="1" noChangeArrowheads="1"/>
          </p:cNvSpPr>
          <p:nvPr>
            <p:ph type="title"/>
          </p:nvPr>
        </p:nvSpPr>
        <p:spPr bwMode="auto">
          <a:xfrm>
            <a:off x="797984" y="134938"/>
            <a:ext cx="831426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Tree>
    <p:extLst>
      <p:ext uri="{BB962C8B-B14F-4D97-AF65-F5344CB8AC3E}">
        <p14:creationId xmlns:p14="http://schemas.microsoft.com/office/powerpoint/2010/main" val="2441904194"/>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Lst>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2800" b="1" kern="1200">
          <a:solidFill>
            <a:schemeClr val="accent2"/>
          </a:solidFill>
          <a:latin typeface="+mj-lt"/>
          <a:ea typeface="+mj-ea"/>
          <a:cs typeface="+mj-cs"/>
        </a:defRPr>
      </a:lvl1pPr>
      <a:lvl2pPr algn="l" rtl="0" eaLnBrk="0" fontAlgn="base" hangingPunct="0">
        <a:lnSpc>
          <a:spcPct val="90000"/>
        </a:lnSpc>
        <a:spcBef>
          <a:spcPct val="0"/>
        </a:spcBef>
        <a:spcAft>
          <a:spcPct val="0"/>
        </a:spcAft>
        <a:defRPr sz="2800" b="1">
          <a:solidFill>
            <a:schemeClr val="accent2"/>
          </a:solidFill>
          <a:latin typeface="Arial" panose="020B0604020202020204" pitchFamily="34" charset="0"/>
          <a:cs typeface="Arial" panose="020B0604020202020204" pitchFamily="34" charset="0"/>
        </a:defRPr>
      </a:lvl2pPr>
      <a:lvl3pPr algn="l" rtl="0" eaLnBrk="0" fontAlgn="base" hangingPunct="0">
        <a:lnSpc>
          <a:spcPct val="90000"/>
        </a:lnSpc>
        <a:spcBef>
          <a:spcPct val="0"/>
        </a:spcBef>
        <a:spcAft>
          <a:spcPct val="0"/>
        </a:spcAft>
        <a:defRPr sz="2800" b="1">
          <a:solidFill>
            <a:schemeClr val="accent2"/>
          </a:solidFill>
          <a:latin typeface="Arial" panose="020B0604020202020204" pitchFamily="34" charset="0"/>
          <a:cs typeface="Arial" panose="020B0604020202020204" pitchFamily="34" charset="0"/>
        </a:defRPr>
      </a:lvl3pPr>
      <a:lvl4pPr algn="l" rtl="0" eaLnBrk="0" fontAlgn="base" hangingPunct="0">
        <a:lnSpc>
          <a:spcPct val="90000"/>
        </a:lnSpc>
        <a:spcBef>
          <a:spcPct val="0"/>
        </a:spcBef>
        <a:spcAft>
          <a:spcPct val="0"/>
        </a:spcAft>
        <a:defRPr sz="2800" b="1">
          <a:solidFill>
            <a:schemeClr val="accent2"/>
          </a:solidFill>
          <a:latin typeface="Arial" panose="020B0604020202020204" pitchFamily="34" charset="0"/>
          <a:cs typeface="Arial" panose="020B0604020202020204" pitchFamily="34" charset="0"/>
        </a:defRPr>
      </a:lvl4pPr>
      <a:lvl5pPr algn="l" rtl="0" eaLnBrk="0" fontAlgn="base" hangingPunct="0">
        <a:lnSpc>
          <a:spcPct val="90000"/>
        </a:lnSpc>
        <a:spcBef>
          <a:spcPct val="0"/>
        </a:spcBef>
        <a:spcAft>
          <a:spcPct val="0"/>
        </a:spcAft>
        <a:defRPr sz="2800" b="1">
          <a:solidFill>
            <a:schemeClr val="accent2"/>
          </a:solidFill>
          <a:latin typeface="Arial" panose="020B0604020202020204" pitchFamily="34" charset="0"/>
          <a:cs typeface="Arial" panose="020B0604020202020204" pitchFamily="34" charset="0"/>
        </a:defRPr>
      </a:lvl5pPr>
      <a:lvl6pPr marL="457200" algn="l" rtl="0" fontAlgn="base">
        <a:lnSpc>
          <a:spcPct val="90000"/>
        </a:lnSpc>
        <a:spcBef>
          <a:spcPct val="0"/>
        </a:spcBef>
        <a:spcAft>
          <a:spcPct val="0"/>
        </a:spcAft>
        <a:defRPr sz="2800" b="1">
          <a:solidFill>
            <a:schemeClr val="accent2"/>
          </a:solidFill>
          <a:latin typeface="Arial" panose="020B0604020202020204" pitchFamily="34" charset="0"/>
          <a:cs typeface="Arial" panose="020B0604020202020204" pitchFamily="34" charset="0"/>
        </a:defRPr>
      </a:lvl6pPr>
      <a:lvl7pPr marL="914400" algn="l" rtl="0" fontAlgn="base">
        <a:lnSpc>
          <a:spcPct val="90000"/>
        </a:lnSpc>
        <a:spcBef>
          <a:spcPct val="0"/>
        </a:spcBef>
        <a:spcAft>
          <a:spcPct val="0"/>
        </a:spcAft>
        <a:defRPr sz="2800" b="1">
          <a:solidFill>
            <a:schemeClr val="accent2"/>
          </a:solidFill>
          <a:latin typeface="Arial" panose="020B0604020202020204" pitchFamily="34" charset="0"/>
          <a:cs typeface="Arial" panose="020B0604020202020204" pitchFamily="34" charset="0"/>
        </a:defRPr>
      </a:lvl7pPr>
      <a:lvl8pPr marL="1371600" algn="l" rtl="0" fontAlgn="base">
        <a:lnSpc>
          <a:spcPct val="90000"/>
        </a:lnSpc>
        <a:spcBef>
          <a:spcPct val="0"/>
        </a:spcBef>
        <a:spcAft>
          <a:spcPct val="0"/>
        </a:spcAft>
        <a:defRPr sz="2800" b="1">
          <a:solidFill>
            <a:schemeClr val="accent2"/>
          </a:solidFill>
          <a:latin typeface="Arial" panose="020B0604020202020204" pitchFamily="34" charset="0"/>
          <a:cs typeface="Arial" panose="020B0604020202020204" pitchFamily="34" charset="0"/>
        </a:defRPr>
      </a:lvl8pPr>
      <a:lvl9pPr marL="1828800" algn="l" rtl="0" fontAlgn="base">
        <a:lnSpc>
          <a:spcPct val="90000"/>
        </a:lnSpc>
        <a:spcBef>
          <a:spcPct val="0"/>
        </a:spcBef>
        <a:spcAft>
          <a:spcPct val="0"/>
        </a:spcAft>
        <a:defRPr sz="2800" b="1">
          <a:solidFill>
            <a:schemeClr val="accent2"/>
          </a:solidFill>
          <a:latin typeface="Arial" panose="020B0604020202020204" pitchFamily="34" charset="0"/>
          <a:cs typeface="Arial" panose="020B0604020202020204" pitchFamily="34" charset="0"/>
        </a:defRPr>
      </a:lvl9pPr>
    </p:titleStyle>
    <p:bodyStyle>
      <a:lvl1pPr marL="276225" indent="-276225" algn="l" rtl="0" eaLnBrk="0" fontAlgn="base" hangingPunct="0">
        <a:spcBef>
          <a:spcPct val="0"/>
        </a:spcBef>
        <a:spcAft>
          <a:spcPct val="30000"/>
        </a:spcAft>
        <a:buSzPct val="80000"/>
        <a:buBlip>
          <a:blip r:embed="rId17"/>
        </a:buBlip>
        <a:defRPr sz="2600" kern="1200">
          <a:solidFill>
            <a:schemeClr val="tx1"/>
          </a:solidFill>
          <a:latin typeface="+mn-lt"/>
          <a:ea typeface="+mn-ea"/>
          <a:cs typeface="+mn-cs"/>
        </a:defRPr>
      </a:lvl1pPr>
      <a:lvl2pPr marL="530225" indent="-252413" algn="l" rtl="0" eaLnBrk="0" fontAlgn="base" hangingPunct="0">
        <a:spcBef>
          <a:spcPct val="0"/>
        </a:spcBef>
        <a:spcAft>
          <a:spcPct val="30000"/>
        </a:spcAft>
        <a:buSzPct val="80000"/>
        <a:buBlip>
          <a:blip r:embed="rId17"/>
        </a:buBlip>
        <a:defRPr sz="2400" kern="1200">
          <a:solidFill>
            <a:schemeClr val="tx1"/>
          </a:solidFill>
          <a:latin typeface="+mn-lt"/>
          <a:ea typeface="+mn-ea"/>
          <a:cs typeface="+mn-cs"/>
        </a:defRPr>
      </a:lvl2pPr>
      <a:lvl3pPr marL="808038" indent="-276225" algn="l" rtl="0" eaLnBrk="0" fontAlgn="base" hangingPunct="0">
        <a:spcBef>
          <a:spcPct val="0"/>
        </a:spcBef>
        <a:spcAft>
          <a:spcPct val="30000"/>
        </a:spcAft>
        <a:buSzPct val="80000"/>
        <a:buBlip>
          <a:blip r:embed="rId17"/>
        </a:buBlip>
        <a:defRPr sz="2000" kern="1200">
          <a:solidFill>
            <a:schemeClr val="tx1"/>
          </a:solidFill>
          <a:latin typeface="+mn-lt"/>
          <a:ea typeface="+mn-ea"/>
          <a:cs typeface="+mn-cs"/>
        </a:defRPr>
      </a:lvl3pPr>
      <a:lvl4pPr marL="1062038" indent="-252413" algn="l" rtl="0" eaLnBrk="0" fontAlgn="base" hangingPunct="0">
        <a:spcBef>
          <a:spcPct val="0"/>
        </a:spcBef>
        <a:spcAft>
          <a:spcPct val="30000"/>
        </a:spcAft>
        <a:buSzPct val="80000"/>
        <a:buBlip>
          <a:blip r:embed="rId17"/>
        </a:buBlip>
        <a:defRPr kern="1200">
          <a:solidFill>
            <a:schemeClr val="tx1"/>
          </a:solidFill>
          <a:latin typeface="+mn-lt"/>
          <a:ea typeface="+mn-ea"/>
          <a:cs typeface="+mn-cs"/>
        </a:defRPr>
      </a:lvl4pPr>
      <a:lvl5pPr marL="1347788" indent="-284163" algn="l" rtl="0" eaLnBrk="0" fontAlgn="base" hangingPunct="0">
        <a:spcBef>
          <a:spcPct val="0"/>
        </a:spcBef>
        <a:spcAft>
          <a:spcPct val="30000"/>
        </a:spcAft>
        <a:buSzPct val="80000"/>
        <a:buBlip>
          <a:blip r:embed="rId17"/>
        </a:buBlip>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1026" name="Rectangle 6"/>
          <p:cNvSpPr>
            <a:spLocks noGrp="1" noChangeArrowheads="1"/>
          </p:cNvSpPr>
          <p:nvPr>
            <p:ph type="body" idx="1"/>
          </p:nvPr>
        </p:nvSpPr>
        <p:spPr bwMode="auto">
          <a:xfrm>
            <a:off x="931334" y="1628775"/>
            <a:ext cx="10913533" cy="405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282631" name="Rectangle 7"/>
          <p:cNvSpPr>
            <a:spLocks noGrp="1" noChangeArrowheads="1"/>
          </p:cNvSpPr>
          <p:nvPr>
            <p:ph type="sldNum" sz="quarter" idx="4"/>
          </p:nvPr>
        </p:nvSpPr>
        <p:spPr bwMode="auto">
          <a:xfrm>
            <a:off x="10858501" y="6330950"/>
            <a:ext cx="768351"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2200"/>
            </a:lvl1pPr>
          </a:lstStyle>
          <a:p>
            <a:pPr>
              <a:defRPr/>
            </a:pPr>
            <a:fld id="{058742AA-850F-47C8-ADC4-38C6AA02AA8B}" type="slidenum">
              <a:rPr lang="ru-RU" altLang="ru-RU">
                <a:solidFill>
                  <a:srgbClr val="605E5D"/>
                </a:solidFill>
              </a:rPr>
              <a:pPr>
                <a:defRPr/>
              </a:pPr>
              <a:t>‹#›</a:t>
            </a:fld>
            <a:endParaRPr lang="ru-RU" altLang="ru-RU">
              <a:solidFill>
                <a:srgbClr val="605E5D"/>
              </a:solidFill>
            </a:endParaRPr>
          </a:p>
        </p:txBody>
      </p:sp>
      <p:sp>
        <p:nvSpPr>
          <p:cNvPr id="1028" name="Rectangle 8"/>
          <p:cNvSpPr>
            <a:spLocks noGrp="1" noChangeArrowheads="1"/>
          </p:cNvSpPr>
          <p:nvPr>
            <p:ph type="title"/>
          </p:nvPr>
        </p:nvSpPr>
        <p:spPr bwMode="auto">
          <a:xfrm>
            <a:off x="797984" y="134938"/>
            <a:ext cx="831426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Tree>
    <p:extLst>
      <p:ext uri="{BB962C8B-B14F-4D97-AF65-F5344CB8AC3E}">
        <p14:creationId xmlns:p14="http://schemas.microsoft.com/office/powerpoint/2010/main" val="1694747293"/>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Lst>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2800" b="1" kern="1200">
          <a:solidFill>
            <a:schemeClr val="accent2"/>
          </a:solidFill>
          <a:latin typeface="+mj-lt"/>
          <a:ea typeface="+mj-ea"/>
          <a:cs typeface="+mj-cs"/>
        </a:defRPr>
      </a:lvl1pPr>
      <a:lvl2pPr algn="l" rtl="0" eaLnBrk="0" fontAlgn="base" hangingPunct="0">
        <a:lnSpc>
          <a:spcPct val="90000"/>
        </a:lnSpc>
        <a:spcBef>
          <a:spcPct val="0"/>
        </a:spcBef>
        <a:spcAft>
          <a:spcPct val="0"/>
        </a:spcAft>
        <a:defRPr sz="2800" b="1">
          <a:solidFill>
            <a:schemeClr val="accent2"/>
          </a:solidFill>
          <a:latin typeface="Arial" panose="020B0604020202020204" pitchFamily="34" charset="0"/>
          <a:cs typeface="Arial" panose="020B0604020202020204" pitchFamily="34" charset="0"/>
        </a:defRPr>
      </a:lvl2pPr>
      <a:lvl3pPr algn="l" rtl="0" eaLnBrk="0" fontAlgn="base" hangingPunct="0">
        <a:lnSpc>
          <a:spcPct val="90000"/>
        </a:lnSpc>
        <a:spcBef>
          <a:spcPct val="0"/>
        </a:spcBef>
        <a:spcAft>
          <a:spcPct val="0"/>
        </a:spcAft>
        <a:defRPr sz="2800" b="1">
          <a:solidFill>
            <a:schemeClr val="accent2"/>
          </a:solidFill>
          <a:latin typeface="Arial" panose="020B0604020202020204" pitchFamily="34" charset="0"/>
          <a:cs typeface="Arial" panose="020B0604020202020204" pitchFamily="34" charset="0"/>
        </a:defRPr>
      </a:lvl3pPr>
      <a:lvl4pPr algn="l" rtl="0" eaLnBrk="0" fontAlgn="base" hangingPunct="0">
        <a:lnSpc>
          <a:spcPct val="90000"/>
        </a:lnSpc>
        <a:spcBef>
          <a:spcPct val="0"/>
        </a:spcBef>
        <a:spcAft>
          <a:spcPct val="0"/>
        </a:spcAft>
        <a:defRPr sz="2800" b="1">
          <a:solidFill>
            <a:schemeClr val="accent2"/>
          </a:solidFill>
          <a:latin typeface="Arial" panose="020B0604020202020204" pitchFamily="34" charset="0"/>
          <a:cs typeface="Arial" panose="020B0604020202020204" pitchFamily="34" charset="0"/>
        </a:defRPr>
      </a:lvl4pPr>
      <a:lvl5pPr algn="l" rtl="0" eaLnBrk="0" fontAlgn="base" hangingPunct="0">
        <a:lnSpc>
          <a:spcPct val="90000"/>
        </a:lnSpc>
        <a:spcBef>
          <a:spcPct val="0"/>
        </a:spcBef>
        <a:spcAft>
          <a:spcPct val="0"/>
        </a:spcAft>
        <a:defRPr sz="2800" b="1">
          <a:solidFill>
            <a:schemeClr val="accent2"/>
          </a:solidFill>
          <a:latin typeface="Arial" panose="020B0604020202020204" pitchFamily="34" charset="0"/>
          <a:cs typeface="Arial" panose="020B0604020202020204" pitchFamily="34" charset="0"/>
        </a:defRPr>
      </a:lvl5pPr>
      <a:lvl6pPr marL="457200" algn="l" rtl="0" fontAlgn="base">
        <a:lnSpc>
          <a:spcPct val="90000"/>
        </a:lnSpc>
        <a:spcBef>
          <a:spcPct val="0"/>
        </a:spcBef>
        <a:spcAft>
          <a:spcPct val="0"/>
        </a:spcAft>
        <a:defRPr sz="2800" b="1">
          <a:solidFill>
            <a:schemeClr val="accent2"/>
          </a:solidFill>
          <a:latin typeface="Arial" panose="020B0604020202020204" pitchFamily="34" charset="0"/>
          <a:cs typeface="Arial" panose="020B0604020202020204" pitchFamily="34" charset="0"/>
        </a:defRPr>
      </a:lvl6pPr>
      <a:lvl7pPr marL="914400" algn="l" rtl="0" fontAlgn="base">
        <a:lnSpc>
          <a:spcPct val="90000"/>
        </a:lnSpc>
        <a:spcBef>
          <a:spcPct val="0"/>
        </a:spcBef>
        <a:spcAft>
          <a:spcPct val="0"/>
        </a:spcAft>
        <a:defRPr sz="2800" b="1">
          <a:solidFill>
            <a:schemeClr val="accent2"/>
          </a:solidFill>
          <a:latin typeface="Arial" panose="020B0604020202020204" pitchFamily="34" charset="0"/>
          <a:cs typeface="Arial" panose="020B0604020202020204" pitchFamily="34" charset="0"/>
        </a:defRPr>
      </a:lvl7pPr>
      <a:lvl8pPr marL="1371600" algn="l" rtl="0" fontAlgn="base">
        <a:lnSpc>
          <a:spcPct val="90000"/>
        </a:lnSpc>
        <a:spcBef>
          <a:spcPct val="0"/>
        </a:spcBef>
        <a:spcAft>
          <a:spcPct val="0"/>
        </a:spcAft>
        <a:defRPr sz="2800" b="1">
          <a:solidFill>
            <a:schemeClr val="accent2"/>
          </a:solidFill>
          <a:latin typeface="Arial" panose="020B0604020202020204" pitchFamily="34" charset="0"/>
          <a:cs typeface="Arial" panose="020B0604020202020204" pitchFamily="34" charset="0"/>
        </a:defRPr>
      </a:lvl8pPr>
      <a:lvl9pPr marL="1828800" algn="l" rtl="0" fontAlgn="base">
        <a:lnSpc>
          <a:spcPct val="90000"/>
        </a:lnSpc>
        <a:spcBef>
          <a:spcPct val="0"/>
        </a:spcBef>
        <a:spcAft>
          <a:spcPct val="0"/>
        </a:spcAft>
        <a:defRPr sz="2800" b="1">
          <a:solidFill>
            <a:schemeClr val="accent2"/>
          </a:solidFill>
          <a:latin typeface="Arial" panose="020B0604020202020204" pitchFamily="34" charset="0"/>
          <a:cs typeface="Arial" panose="020B0604020202020204" pitchFamily="34" charset="0"/>
        </a:defRPr>
      </a:lvl9pPr>
    </p:titleStyle>
    <p:bodyStyle>
      <a:lvl1pPr marL="276225" indent="-276225" algn="l" rtl="0" eaLnBrk="0" fontAlgn="base" hangingPunct="0">
        <a:spcBef>
          <a:spcPct val="0"/>
        </a:spcBef>
        <a:spcAft>
          <a:spcPct val="30000"/>
        </a:spcAft>
        <a:buSzPct val="80000"/>
        <a:buBlip>
          <a:blip r:embed="rId17"/>
        </a:buBlip>
        <a:defRPr sz="2600" kern="1200">
          <a:solidFill>
            <a:schemeClr val="tx1"/>
          </a:solidFill>
          <a:latin typeface="+mn-lt"/>
          <a:ea typeface="+mn-ea"/>
          <a:cs typeface="+mn-cs"/>
        </a:defRPr>
      </a:lvl1pPr>
      <a:lvl2pPr marL="530225" indent="-252413" algn="l" rtl="0" eaLnBrk="0" fontAlgn="base" hangingPunct="0">
        <a:spcBef>
          <a:spcPct val="0"/>
        </a:spcBef>
        <a:spcAft>
          <a:spcPct val="30000"/>
        </a:spcAft>
        <a:buSzPct val="80000"/>
        <a:buBlip>
          <a:blip r:embed="rId17"/>
        </a:buBlip>
        <a:defRPr sz="2400" kern="1200">
          <a:solidFill>
            <a:schemeClr val="tx1"/>
          </a:solidFill>
          <a:latin typeface="+mn-lt"/>
          <a:ea typeface="+mn-ea"/>
          <a:cs typeface="+mn-cs"/>
        </a:defRPr>
      </a:lvl2pPr>
      <a:lvl3pPr marL="808038" indent="-276225" algn="l" rtl="0" eaLnBrk="0" fontAlgn="base" hangingPunct="0">
        <a:spcBef>
          <a:spcPct val="0"/>
        </a:spcBef>
        <a:spcAft>
          <a:spcPct val="30000"/>
        </a:spcAft>
        <a:buSzPct val="80000"/>
        <a:buBlip>
          <a:blip r:embed="rId17"/>
        </a:buBlip>
        <a:defRPr sz="2000" kern="1200">
          <a:solidFill>
            <a:schemeClr val="tx1"/>
          </a:solidFill>
          <a:latin typeface="+mn-lt"/>
          <a:ea typeface="+mn-ea"/>
          <a:cs typeface="+mn-cs"/>
        </a:defRPr>
      </a:lvl3pPr>
      <a:lvl4pPr marL="1062038" indent="-252413" algn="l" rtl="0" eaLnBrk="0" fontAlgn="base" hangingPunct="0">
        <a:spcBef>
          <a:spcPct val="0"/>
        </a:spcBef>
        <a:spcAft>
          <a:spcPct val="30000"/>
        </a:spcAft>
        <a:buSzPct val="80000"/>
        <a:buBlip>
          <a:blip r:embed="rId17"/>
        </a:buBlip>
        <a:defRPr kern="1200">
          <a:solidFill>
            <a:schemeClr val="tx1"/>
          </a:solidFill>
          <a:latin typeface="+mn-lt"/>
          <a:ea typeface="+mn-ea"/>
          <a:cs typeface="+mn-cs"/>
        </a:defRPr>
      </a:lvl4pPr>
      <a:lvl5pPr marL="1347788" indent="-284163" algn="l" rtl="0" eaLnBrk="0" fontAlgn="base" hangingPunct="0">
        <a:spcBef>
          <a:spcPct val="0"/>
        </a:spcBef>
        <a:spcAft>
          <a:spcPct val="30000"/>
        </a:spcAft>
        <a:buSzPct val="80000"/>
        <a:buBlip>
          <a:blip r:embed="rId17"/>
        </a:buBlip>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B35730A5-1530-4345-8376-B961CCB3938A}" type="datetime1">
              <a:rPr lang="ru-RU" smtClean="0">
                <a:solidFill>
                  <a:prstClr val="black">
                    <a:tint val="75000"/>
                  </a:prstClr>
                </a:solidFill>
              </a:rPr>
              <a:t>05.07.2018</a:t>
            </a:fld>
            <a:endParaRPr lang="ru-RU" dirty="0">
              <a:solidFill>
                <a:prstClr val="black">
                  <a:tint val="75000"/>
                </a:prstClr>
              </a:solidFill>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BDE9BE37-F438-4066-8E60-F56DB53A4B5A}" type="slidenum">
              <a:rPr lang="ru-RU" altLang="ru-RU"/>
              <a:pPr>
                <a:defRPr/>
              </a:pPr>
              <a:t>‹#›</a:t>
            </a:fld>
            <a:endParaRPr lang="ru-RU" altLang="ru-RU"/>
          </a:p>
        </p:txBody>
      </p:sp>
    </p:spTree>
    <p:extLst>
      <p:ext uri="{BB962C8B-B14F-4D97-AF65-F5344CB8AC3E}">
        <p14:creationId xmlns:p14="http://schemas.microsoft.com/office/powerpoint/2010/main" val="625266297"/>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CDC2F091-BFB8-40B0-8747-78F9C4749A1E}" type="datetime1">
              <a:rPr lang="ru-RU" smtClean="0">
                <a:solidFill>
                  <a:prstClr val="black">
                    <a:tint val="75000"/>
                  </a:prstClr>
                </a:solidFill>
              </a:rPr>
              <a:pPr>
                <a:defRPr/>
              </a:pPr>
              <a:t>05.07.2018</a:t>
            </a:fld>
            <a:endParaRPr lang="ru-RU" dirty="0">
              <a:solidFill>
                <a:prstClr val="black">
                  <a:tint val="75000"/>
                </a:prstClr>
              </a:solidFill>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BDE9BE37-F438-4066-8E60-F56DB53A4B5A}" type="slidenum">
              <a:rPr lang="ru-RU" altLang="ru-RU"/>
              <a:pPr>
                <a:defRPr/>
              </a:pPr>
              <a:t>‹#›</a:t>
            </a:fld>
            <a:endParaRPr lang="ru-RU" altLang="ru-RU"/>
          </a:p>
        </p:txBody>
      </p:sp>
    </p:spTree>
    <p:extLst>
      <p:ext uri="{BB962C8B-B14F-4D97-AF65-F5344CB8AC3E}">
        <p14:creationId xmlns:p14="http://schemas.microsoft.com/office/powerpoint/2010/main" val="3928143502"/>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oleObject" Target="../embeddings/_____Microsoft_Excel_97-20032.xls"/><Relationship Id="rId13" Type="http://schemas.openxmlformats.org/officeDocument/2006/relationships/diagramColors" Target="../diagrams/colors1.xml"/><Relationship Id="rId3" Type="http://schemas.openxmlformats.org/officeDocument/2006/relationships/notesSlide" Target="../notesSlides/notesSlide10.xml"/><Relationship Id="rId7" Type="http://schemas.openxmlformats.org/officeDocument/2006/relationships/oleObject" Target="../embeddings/oleObject2.bin"/><Relationship Id="rId12" Type="http://schemas.openxmlformats.org/officeDocument/2006/relationships/diagramQuickStyle" Target="../diagrams/quickStyle1.xml"/><Relationship Id="rId2" Type="http://schemas.openxmlformats.org/officeDocument/2006/relationships/slideLayout" Target="../slideLayouts/slideLayout18.xml"/><Relationship Id="rId1" Type="http://schemas.openxmlformats.org/officeDocument/2006/relationships/vmlDrawing" Target="../drawings/vmlDrawing1.vml"/><Relationship Id="rId6" Type="http://schemas.openxmlformats.org/officeDocument/2006/relationships/image" Target="../media/image19.emf"/><Relationship Id="rId11" Type="http://schemas.openxmlformats.org/officeDocument/2006/relationships/diagramLayout" Target="../diagrams/layout1.xml"/><Relationship Id="rId5" Type="http://schemas.openxmlformats.org/officeDocument/2006/relationships/oleObject" Target="../embeddings/_____Microsoft_Excel_97-20031.xls"/><Relationship Id="rId10" Type="http://schemas.openxmlformats.org/officeDocument/2006/relationships/diagramData" Target="../diagrams/data1.xml"/><Relationship Id="rId4" Type="http://schemas.openxmlformats.org/officeDocument/2006/relationships/oleObject" Target="../embeddings/oleObject1.bin"/><Relationship Id="rId9" Type="http://schemas.openxmlformats.org/officeDocument/2006/relationships/image" Target="../media/image20.png"/><Relationship Id="rId14" Type="http://schemas.microsoft.com/office/2007/relationships/diagramDrawing" Target="../diagrams/drawing1.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18.xml"/><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6.xml"/><Relationship Id="rId1" Type="http://schemas.openxmlformats.org/officeDocument/2006/relationships/slideLayout" Target="../slideLayouts/slideLayout18.xml"/><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18.xml"/><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consultantplus://offline/ref=D86AE3B11FF8176C1BF203F1034BFA3CD212A2EB0E3A7BA5614D53CE3316D1EE07CF8814DB8A97EEL6W3M"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hyperlink" Target="consultantplus://offline/ref=1D746962015220FBA593AC420510D99D332EA7B9F1FB592F03222AD0136D5B3AFD6F68EEA69D9D6AJ4Z4M"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7.xml"/><Relationship Id="rId1" Type="http://schemas.openxmlformats.org/officeDocument/2006/relationships/slideLayout" Target="../slideLayouts/slideLayout18.xml"/><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8.xml"/><Relationship Id="rId1" Type="http://schemas.openxmlformats.org/officeDocument/2006/relationships/slideLayout" Target="../slideLayouts/slideLayout18.xml"/><Relationship Id="rId5" Type="http://schemas.openxmlformats.org/officeDocument/2006/relationships/image" Target="../media/image42.png"/><Relationship Id="rId4" Type="http://schemas.openxmlformats.org/officeDocument/2006/relationships/image" Target="../media/image41.png"/></Relationships>
</file>

<file path=ppt/slides/_rels/slide29.xml.rels><?xml version="1.0" encoding="UTF-8" standalone="yes"?>
<Relationships xmlns="http://schemas.openxmlformats.org/package/2006/relationships"><Relationship Id="rId3" Type="http://schemas.openxmlformats.org/officeDocument/2006/relationships/hyperlink" Target="http://www.roskazna.ru/" TargetMode="External"/><Relationship Id="rId2" Type="http://schemas.openxmlformats.org/officeDocument/2006/relationships/notesSlide" Target="../notesSlides/notesSlide29.xml"/><Relationship Id="rId1" Type="http://schemas.openxmlformats.org/officeDocument/2006/relationships/slideLayout" Target="../slideLayouts/slideLayout63.xml"/><Relationship Id="rId4" Type="http://schemas.openxmlformats.org/officeDocument/2006/relationships/image" Target="../media/image43.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46.jpeg"/><Relationship Id="rId4" Type="http://schemas.openxmlformats.org/officeDocument/2006/relationships/image" Target="../media/image45.png"/></Relationships>
</file>

<file path=ppt/slides/_rels/slide31.xml.rels><?xml version="1.0" encoding="UTF-8" standalone="yes"?>
<Relationships xmlns="http://schemas.openxmlformats.org/package/2006/relationships"><Relationship Id="rId3" Type="http://schemas.openxmlformats.org/officeDocument/2006/relationships/hyperlink" Target="http://www.roskazna.ru/" TargetMode="External"/><Relationship Id="rId2" Type="http://schemas.openxmlformats.org/officeDocument/2006/relationships/notesSlide" Target="../notesSlides/notesSlide31.xml"/><Relationship Id="rId1" Type="http://schemas.openxmlformats.org/officeDocument/2006/relationships/slideLayout" Target="../slideLayouts/slideLayout63.xml"/></Relationships>
</file>

<file path=ppt/slides/_rels/slide32.xml.rels><?xml version="1.0" encoding="UTF-8" standalone="yes"?>
<Relationships xmlns="http://schemas.openxmlformats.org/package/2006/relationships"><Relationship Id="rId3" Type="http://schemas.openxmlformats.org/officeDocument/2006/relationships/image" Target="../media/image47.gif"/><Relationship Id="rId2" Type="http://schemas.openxmlformats.org/officeDocument/2006/relationships/notesSlide" Target="../notesSlides/notesSlide32.xml"/><Relationship Id="rId1" Type="http://schemas.openxmlformats.org/officeDocument/2006/relationships/slideLayout" Target="../slideLayouts/slideLayout6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4.xml"/><Relationship Id="rId4" Type="http://schemas.openxmlformats.org/officeDocument/2006/relationships/hyperlink" Target="http://www.roskazna.ru/"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4.xml"/><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74.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5"/>
          <p:cNvSpPr txBox="1">
            <a:spLocks noGrp="1"/>
          </p:cNvSpPr>
          <p:nvPr/>
        </p:nvSpPr>
        <p:spPr bwMode="auto">
          <a:xfrm>
            <a:off x="11410949" y="6492876"/>
            <a:ext cx="781051"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algn="r">
              <a:spcBef>
                <a:spcPct val="0"/>
              </a:spcBef>
              <a:buFontTx/>
              <a:buNone/>
            </a:pPr>
            <a:endParaRPr lang="ru-RU" altLang="ru-RU" sz="1200" dirty="0">
              <a:solidFill>
                <a:srgbClr val="898989"/>
              </a:solidFill>
            </a:endParaRPr>
          </a:p>
        </p:txBody>
      </p:sp>
      <p:pic>
        <p:nvPicPr>
          <p:cNvPr id="5" name="Picture 2" descr="C:\Users\Davydov.Igor\YandexDisk\ Документы\Иконки для през\configur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42811" y="550969"/>
            <a:ext cx="654280" cy="490710"/>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4" descr="C:\Users\Davydov.Igor\YandexDisk\ Документы\Иконки для през\w128h1281385326516tools.png"/>
          <p:cNvPicPr>
            <a:picLocks noChangeAspect="1" noChangeArrowheads="1"/>
          </p:cNvPicPr>
          <p:nvPr/>
        </p:nvPicPr>
        <p:blipFill>
          <a:blip r:embed="rId4" cstate="print">
            <a:grayscl/>
            <a:extLst>
              <a:ext uri="{28A0092B-C50C-407E-A947-70E740481C1C}">
                <a14:useLocalDpi xmlns:a14="http://schemas.microsoft.com/office/drawing/2010/main" val="0"/>
              </a:ext>
            </a:extLst>
          </a:blip>
          <a:srcRect/>
          <a:stretch>
            <a:fillRect/>
          </a:stretch>
        </p:blipFill>
        <p:spPr bwMode="auto">
          <a:xfrm>
            <a:off x="16220161" y="6345421"/>
            <a:ext cx="480000" cy="360000"/>
          </a:xfrm>
          <a:prstGeom prst="rect">
            <a:avLst/>
          </a:prstGeom>
          <a:noFill/>
          <a:extLst>
            <a:ext uri="{909E8E84-426E-40DD-AFC4-6F175D3DCCD1}">
              <a14:hiddenFill xmlns:a14="http://schemas.microsoft.com/office/drawing/2010/main">
                <a:solidFill>
                  <a:srgbClr val="FFFFFF"/>
                </a:solidFill>
              </a14:hiddenFill>
            </a:ext>
          </a:extLst>
        </p:spPr>
      </p:pic>
      <p:sp>
        <p:nvSpPr>
          <p:cNvPr id="7" name="Заголовок 1"/>
          <p:cNvSpPr>
            <a:spLocks noGrp="1"/>
          </p:cNvSpPr>
          <p:nvPr>
            <p:ph type="title"/>
          </p:nvPr>
        </p:nvSpPr>
        <p:spPr>
          <a:xfrm>
            <a:off x="869870" y="1354178"/>
            <a:ext cx="10363200" cy="2449512"/>
          </a:xfrm>
        </p:spPr>
        <p:txBody>
          <a:bodyPr/>
          <a:lstStyle/>
          <a:p>
            <a:pPr algn="ctr"/>
            <a:r>
              <a:rPr lang="ru-RU" altLang="ru-RU" sz="2800" b="1" cap="none" dirty="0" smtClean="0">
                <a:solidFill>
                  <a:srgbClr val="000090"/>
                </a:solidFill>
                <a:latin typeface="Arial" charset="0"/>
              </a:rPr>
              <a:t>Отдельные вопросы технологического обеспечения представления бюджетной (бухгалтерской) отчетности </a:t>
            </a:r>
            <a:br>
              <a:rPr lang="ru-RU" altLang="ru-RU" sz="2800" b="1" cap="none" dirty="0" smtClean="0">
                <a:solidFill>
                  <a:srgbClr val="000090"/>
                </a:solidFill>
                <a:latin typeface="Arial" charset="0"/>
              </a:rPr>
            </a:br>
            <a:r>
              <a:rPr lang="ru-RU" altLang="ru-RU" sz="2800" b="1" cap="none" dirty="0" smtClean="0">
                <a:solidFill>
                  <a:srgbClr val="000090"/>
                </a:solidFill>
                <a:latin typeface="Arial" charset="0"/>
              </a:rPr>
              <a:t>за 1 полугодие 2018 года</a:t>
            </a:r>
            <a:endParaRPr altLang="ru-RU" sz="2800" b="1" cap="none" dirty="0" smtClean="0">
              <a:solidFill>
                <a:srgbClr val="000090"/>
              </a:solidFill>
              <a:latin typeface="Arial" charset="0"/>
            </a:endParaRPr>
          </a:p>
        </p:txBody>
      </p:sp>
      <p:sp>
        <p:nvSpPr>
          <p:cNvPr id="3" name="Прямоугольник 2"/>
          <p:cNvSpPr/>
          <p:nvPr/>
        </p:nvSpPr>
        <p:spPr>
          <a:xfrm>
            <a:off x="1621767" y="5031109"/>
            <a:ext cx="9535064" cy="1107996"/>
          </a:xfrm>
          <a:prstGeom prst="rect">
            <a:avLst/>
          </a:prstGeom>
        </p:spPr>
        <p:txBody>
          <a:bodyPr wrap="square">
            <a:spAutoFit/>
          </a:bodyPr>
          <a:lstStyle/>
          <a:p>
            <a:pPr algn="r" eaLnBrk="1" hangingPunct="1"/>
            <a:r>
              <a:rPr lang="ru-RU" altLang="ru-RU" sz="2200" b="1" dirty="0">
                <a:solidFill>
                  <a:srgbClr val="000090"/>
                </a:solidFill>
              </a:rPr>
              <a:t>Дельдинов Михаил </a:t>
            </a:r>
            <a:r>
              <a:rPr lang="ru-RU" altLang="ru-RU" sz="2200" b="1" dirty="0" smtClean="0">
                <a:solidFill>
                  <a:srgbClr val="000090"/>
                </a:solidFill>
              </a:rPr>
              <a:t>Юрьевич</a:t>
            </a:r>
          </a:p>
          <a:p>
            <a:pPr algn="r" eaLnBrk="1" hangingPunct="1"/>
            <a:r>
              <a:rPr lang="ru-RU" altLang="ru-RU" sz="1400" b="1" dirty="0">
                <a:solidFill>
                  <a:srgbClr val="000090"/>
                </a:solidFill>
              </a:rPr>
              <a:t>Н</a:t>
            </a:r>
            <a:r>
              <a:rPr lang="ru-RU" altLang="ru-RU" sz="1400" b="1" dirty="0" smtClean="0">
                <a:solidFill>
                  <a:srgbClr val="000090"/>
                </a:solidFill>
              </a:rPr>
              <a:t>ачальник </a:t>
            </a:r>
            <a:r>
              <a:rPr lang="ru-RU" altLang="ru-RU" sz="1400" b="1" dirty="0">
                <a:solidFill>
                  <a:srgbClr val="000090"/>
                </a:solidFill>
              </a:rPr>
              <a:t>Отдела развития систем бухгалтерской отчетности </a:t>
            </a:r>
          </a:p>
          <a:p>
            <a:pPr algn="r" eaLnBrk="1" hangingPunct="1"/>
            <a:r>
              <a:rPr lang="ru-RU" altLang="ru-RU" sz="1400" b="1" dirty="0">
                <a:solidFill>
                  <a:srgbClr val="000090"/>
                </a:solidFill>
              </a:rPr>
              <a:t>Управления развития </a:t>
            </a:r>
            <a:r>
              <a:rPr lang="ru-RU" altLang="ru-RU" sz="1400" b="1" dirty="0" smtClean="0">
                <a:solidFill>
                  <a:srgbClr val="000090"/>
                </a:solidFill>
              </a:rPr>
              <a:t>информационных систем Федерального </a:t>
            </a:r>
            <a:r>
              <a:rPr lang="ru-RU" altLang="ru-RU" sz="1400" b="1" dirty="0">
                <a:solidFill>
                  <a:srgbClr val="000090"/>
                </a:solidFill>
              </a:rPr>
              <a:t>казначейства </a:t>
            </a:r>
          </a:p>
          <a:p>
            <a:pPr algn="r" eaLnBrk="1" hangingPunct="1"/>
            <a:r>
              <a:rPr lang="ru-RU" altLang="ru-RU" sz="1600" b="1" dirty="0" smtClean="0">
                <a:solidFill>
                  <a:srgbClr val="000090"/>
                </a:solidFill>
              </a:rPr>
              <a:t>29.06.2018</a:t>
            </a:r>
            <a:endParaRPr lang="ru-RU" altLang="ru-RU" sz="1600" b="1" dirty="0">
              <a:solidFill>
                <a:srgbClr val="000090"/>
              </a:solidFill>
            </a:endParaRPr>
          </a:p>
        </p:txBody>
      </p:sp>
      <p:sp>
        <p:nvSpPr>
          <p:cNvPr id="6" name="Номер слайда 5"/>
          <p:cNvSpPr>
            <a:spLocks noGrp="1"/>
          </p:cNvSpPr>
          <p:nvPr>
            <p:ph type="sldNum" sz="quarter" idx="12"/>
          </p:nvPr>
        </p:nvSpPr>
        <p:spPr/>
        <p:txBody>
          <a:bodyPr/>
          <a:lstStyle/>
          <a:p>
            <a:pPr>
              <a:defRPr/>
            </a:pPr>
            <a:fld id="{2B8AC401-7FEE-40CB-90EB-28CC8AC77203}" type="slidenum">
              <a:rPr lang="ru-RU" altLang="ru-RU" smtClean="0"/>
              <a:pPr>
                <a:defRPr/>
              </a:pPr>
              <a:t>1</a:t>
            </a:fld>
            <a:endParaRPr lang="ru-RU" altLang="ru-RU"/>
          </a:p>
        </p:txBody>
      </p:sp>
    </p:spTree>
    <p:extLst>
      <p:ext uri="{BB962C8B-B14F-4D97-AF65-F5344CB8AC3E}">
        <p14:creationId xmlns:p14="http://schemas.microsoft.com/office/powerpoint/2010/main" val="8776559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a:xfrm>
            <a:off x="8565758" y="6370418"/>
            <a:ext cx="2743200" cy="365125"/>
          </a:xfrm>
        </p:spPr>
        <p:txBody>
          <a:bodyPr/>
          <a:lstStyle/>
          <a:p>
            <a:pPr>
              <a:defRPr/>
            </a:pPr>
            <a:fld id="{6EF179C7-30C2-45CE-AE83-42144F90876E}" type="slidenum">
              <a:rPr lang="ru-RU" altLang="ru-RU" smtClean="0"/>
              <a:pPr>
                <a:defRPr/>
              </a:pPr>
              <a:t>10</a:t>
            </a:fld>
            <a:endParaRPr lang="ru-RU" altLang="ru-RU" dirty="0"/>
          </a:p>
        </p:txBody>
      </p:sp>
      <p:sp>
        <p:nvSpPr>
          <p:cNvPr id="3" name="TextBox 2"/>
          <p:cNvSpPr txBox="1"/>
          <p:nvPr/>
        </p:nvSpPr>
        <p:spPr>
          <a:xfrm>
            <a:off x="3781425" y="196948"/>
            <a:ext cx="8324849" cy="840230"/>
          </a:xfrm>
          <a:prstGeom prst="rect">
            <a:avLst/>
          </a:prstGeom>
          <a:noFill/>
        </p:spPr>
        <p:txBody>
          <a:bodyPr wrap="square" rtlCol="0">
            <a:spAutoFit/>
          </a:bodyPr>
          <a:lstStyle/>
          <a:p>
            <a:pPr algn="ctr">
              <a:lnSpc>
                <a:spcPct val="90000"/>
              </a:lnSpc>
            </a:pPr>
            <a:r>
              <a:rPr lang="ru-RU" b="1" dirty="0">
                <a:solidFill>
                  <a:srgbClr val="000090"/>
                </a:solidFill>
                <a:latin typeface="Times New Roman" pitchFamily="18" charset="0"/>
              </a:rPr>
              <a:t>Реализованный функционал </a:t>
            </a:r>
            <a:r>
              <a:rPr lang="ru-RU" b="1" dirty="0" err="1">
                <a:solidFill>
                  <a:srgbClr val="000090"/>
                </a:solidFill>
                <a:latin typeface="Times New Roman" pitchFamily="18" charset="0"/>
              </a:rPr>
              <a:t>ПУиО</a:t>
            </a:r>
            <a:r>
              <a:rPr lang="ru-RU" b="1" dirty="0">
                <a:solidFill>
                  <a:srgbClr val="000090"/>
                </a:solidFill>
                <a:latin typeface="Times New Roman" pitchFamily="18" charset="0"/>
              </a:rPr>
              <a:t> ГИИС «Электронный бюджет</a:t>
            </a:r>
            <a:r>
              <a:rPr lang="ru-RU" b="1" dirty="0" smtClean="0">
                <a:solidFill>
                  <a:srgbClr val="000090"/>
                </a:solidFill>
                <a:latin typeface="Times New Roman" pitchFamily="18" charset="0"/>
              </a:rPr>
              <a:t>». </a:t>
            </a:r>
            <a:r>
              <a:rPr lang="ru-RU" dirty="0">
                <a:solidFill>
                  <a:srgbClr val="000090"/>
                </a:solidFill>
                <a:latin typeface="Times New Roman" pitchFamily="18" charset="0"/>
                <a:ea typeface="+mj-ea"/>
                <a:cs typeface="Arial"/>
              </a:rPr>
              <a:t>Ф</a:t>
            </a:r>
            <a:r>
              <a:rPr lang="ru-RU" dirty="0" smtClean="0">
                <a:solidFill>
                  <a:srgbClr val="000090"/>
                </a:solidFill>
                <a:latin typeface="Times New Roman" pitchFamily="18" charset="0"/>
                <a:ea typeface="+mj-ea"/>
                <a:cs typeface="Arial"/>
              </a:rPr>
              <a:t>ормирование сведений о принятых обязательствах по объектам капитального строительства, включенным в федеральную адресную инвестиционную программу</a:t>
            </a:r>
            <a:endParaRPr lang="ru-RU" dirty="0">
              <a:solidFill>
                <a:srgbClr val="000090"/>
              </a:solidFill>
              <a:latin typeface="Times New Roman" pitchFamily="18" charset="0"/>
              <a:ea typeface="+mj-ea"/>
              <a:cs typeface="Arial"/>
            </a:endParaRPr>
          </a:p>
        </p:txBody>
      </p:sp>
      <p:sp>
        <p:nvSpPr>
          <p:cNvPr id="4" name="TextBox 3"/>
          <p:cNvSpPr txBox="1"/>
          <p:nvPr/>
        </p:nvSpPr>
        <p:spPr>
          <a:xfrm>
            <a:off x="208670" y="2020131"/>
            <a:ext cx="7392711" cy="830997"/>
          </a:xfrm>
          <a:prstGeom prst="rect">
            <a:avLst/>
          </a:prstGeom>
          <a:noFill/>
        </p:spPr>
        <p:txBody>
          <a:bodyPr wrap="square" rtlCol="0">
            <a:spAutoFit/>
          </a:bodyPr>
          <a:lstStyle/>
          <a:p>
            <a:r>
              <a:rPr lang="ru-RU" sz="1600" dirty="0">
                <a:solidFill>
                  <a:srgbClr val="C00000"/>
                </a:solidFill>
                <a:latin typeface="Times New Roman" panose="02020603050405020304" pitchFamily="18" charset="0"/>
                <a:cs typeface="Times New Roman" panose="02020603050405020304" pitchFamily="18" charset="0"/>
              </a:rPr>
              <a:t>В соответствии с письмом </a:t>
            </a:r>
            <a:r>
              <a:rPr lang="ru-RU" sz="1600" dirty="0" smtClean="0">
                <a:solidFill>
                  <a:srgbClr val="C00000"/>
                </a:solidFill>
                <a:latin typeface="Times New Roman" panose="02020603050405020304" pitchFamily="18" charset="0"/>
                <a:cs typeface="Times New Roman" panose="02020603050405020304" pitchFamily="18" charset="0"/>
              </a:rPr>
              <a:t>Федерального </a:t>
            </a:r>
            <a:r>
              <a:rPr lang="ru-RU" sz="1600" dirty="0">
                <a:solidFill>
                  <a:srgbClr val="C00000"/>
                </a:solidFill>
                <a:latin typeface="Times New Roman" panose="02020603050405020304" pitchFamily="18" charset="0"/>
                <a:cs typeface="Times New Roman" panose="02020603050405020304" pitchFamily="18" charset="0"/>
              </a:rPr>
              <a:t>казначейства от 16.04.2018 № 07-04-05/02-6873  формирование </a:t>
            </a:r>
            <a:r>
              <a:rPr lang="ru-RU" sz="1600" dirty="0" smtClean="0">
                <a:solidFill>
                  <a:srgbClr val="C00000"/>
                </a:solidFill>
                <a:latin typeface="Times New Roman" panose="02020603050405020304" pitchFamily="18" charset="0"/>
                <a:cs typeface="Times New Roman" panose="02020603050405020304" pitchFamily="18" charset="0"/>
              </a:rPr>
              <a:t>отчета </a:t>
            </a:r>
            <a:r>
              <a:rPr lang="ru-RU" sz="1600" dirty="0">
                <a:solidFill>
                  <a:srgbClr val="C00000"/>
                </a:solidFill>
                <a:latin typeface="Times New Roman" panose="02020603050405020304" pitchFamily="18" charset="0"/>
                <a:cs typeface="Times New Roman" panose="02020603050405020304" pitchFamily="18" charset="0"/>
              </a:rPr>
              <a:t>ф. 0503128 ФАИП с отчетности на 1 апреля 2018 осуществляется посредством ПУиО ГИИС «Электронный бюджет» </a:t>
            </a:r>
          </a:p>
        </p:txBody>
      </p:sp>
      <p:sp>
        <p:nvSpPr>
          <p:cNvPr id="60" name="Rectangle 6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61" name="Объект 60"/>
          <p:cNvGraphicFramePr>
            <a:graphicFrameLocks noChangeAspect="1"/>
          </p:cNvGraphicFramePr>
          <p:nvPr/>
        </p:nvGraphicFramePr>
        <p:xfrm>
          <a:off x="0" y="0"/>
          <a:ext cx="981075" cy="638175"/>
        </p:xfrm>
        <a:graphic>
          <a:graphicData uri="http://schemas.openxmlformats.org/presentationml/2006/ole">
            <mc:AlternateContent xmlns:mc="http://schemas.openxmlformats.org/markup-compatibility/2006">
              <mc:Choice xmlns:v="urn:schemas-microsoft-com:vml" Requires="v">
                <p:oleObj spid="_x0000_s8258" name="Лист" showAsIcon="1" r:id="rId5" imgW="985014" imgH="637313" progId="Excel.Sheet.8">
                  <p:embed/>
                </p:oleObj>
              </mc:Choice>
              <mc:Fallback>
                <p:oleObj name="Лист" showAsIcon="1" r:id="rId5" imgW="985014" imgH="637313" progId="Excel.Sheet.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981075" cy="638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2" name="Rectangle 68"/>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63" name="Объект 62"/>
          <p:cNvGraphicFramePr>
            <a:graphicFrameLocks noChangeAspect="1"/>
          </p:cNvGraphicFramePr>
          <p:nvPr/>
        </p:nvGraphicFramePr>
        <p:xfrm>
          <a:off x="152400" y="152400"/>
          <a:ext cx="981075" cy="638175"/>
        </p:xfrm>
        <a:graphic>
          <a:graphicData uri="http://schemas.openxmlformats.org/presentationml/2006/ole">
            <mc:AlternateContent xmlns:mc="http://schemas.openxmlformats.org/markup-compatibility/2006">
              <mc:Choice xmlns:v="urn:schemas-microsoft-com:vml" Requires="v">
                <p:oleObj spid="_x0000_s8259" name="Лист" showAsIcon="1" r:id="rId8" imgW="985014" imgH="637313" progId="Excel.Sheet.8">
                  <p:embed/>
                </p:oleObj>
              </mc:Choice>
              <mc:Fallback>
                <p:oleObj name="Лист" showAsIcon="1" r:id="rId8" imgW="985014" imgH="637313" progId="Excel.Sheet.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 y="152400"/>
                        <a:ext cx="981075" cy="638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7237" name="Picture 6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922573" y="2324038"/>
            <a:ext cx="990600" cy="666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7233" name="Схема 7232"/>
          <p:cNvGraphicFramePr/>
          <p:nvPr>
            <p:extLst>
              <p:ext uri="{D42A27DB-BD31-4B8C-83A1-F6EECF244321}">
                <p14:modId xmlns:p14="http://schemas.microsoft.com/office/powerpoint/2010/main" val="2618262710"/>
              </p:ext>
            </p:extLst>
          </p:nvPr>
        </p:nvGraphicFramePr>
        <p:xfrm>
          <a:off x="152400" y="3723669"/>
          <a:ext cx="3277772" cy="2264385"/>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7235" name="Прямоугольник с двумя скругленными противолежащими углами 7234"/>
          <p:cNvSpPr/>
          <p:nvPr/>
        </p:nvSpPr>
        <p:spPr>
          <a:xfrm>
            <a:off x="4299472" y="3723669"/>
            <a:ext cx="3496649" cy="1993509"/>
          </a:xfrm>
          <a:prstGeom prst="round2Diag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7236" name="TextBox 7235"/>
          <p:cNvSpPr txBox="1"/>
          <p:nvPr/>
        </p:nvSpPr>
        <p:spPr>
          <a:xfrm>
            <a:off x="4400012" y="3777147"/>
            <a:ext cx="3400245" cy="1569660"/>
          </a:xfrm>
          <a:prstGeom prst="rect">
            <a:avLst/>
          </a:prstGeom>
          <a:noFill/>
        </p:spPr>
        <p:txBody>
          <a:bodyPr wrap="square" rtlCol="0">
            <a:spAutoFit/>
          </a:bodyPr>
          <a:lstStyle/>
          <a:p>
            <a:r>
              <a:rPr lang="ru-RU" sz="1600" dirty="0"/>
              <a:t>Формирование ФК в ПУиО в фоновом режиме отчета ф.0503128 ФАИП (с возможностью редактирования для ГРБС) по предоставленным данным из АСФК. По каждому ГРБС отдельный отчет. </a:t>
            </a:r>
          </a:p>
        </p:txBody>
      </p:sp>
      <p:sp>
        <p:nvSpPr>
          <p:cNvPr id="7239" name="Прямоугольник 7238"/>
          <p:cNvSpPr/>
          <p:nvPr/>
        </p:nvSpPr>
        <p:spPr>
          <a:xfrm>
            <a:off x="8429438" y="4720424"/>
            <a:ext cx="3017135" cy="892552"/>
          </a:xfrm>
          <a:prstGeom prst="rect">
            <a:avLst/>
          </a:prstGeom>
        </p:spPr>
        <p:txBody>
          <a:bodyPr wrap="square">
            <a:spAutoFit/>
          </a:bodyPr>
          <a:lstStyle/>
          <a:p>
            <a:pPr lvl="0" eaLnBrk="1" hangingPunct="1">
              <a:spcAft>
                <a:spcPts val="1000"/>
              </a:spcAft>
            </a:pPr>
            <a:r>
              <a:rPr lang="ru-RU" altLang="ru-RU" sz="1300" dirty="0">
                <a:solidFill>
                  <a:schemeClr val="tx2"/>
                </a:solidFill>
                <a:latin typeface="Times New Roman" panose="02020603050405020304" pitchFamily="18" charset="0"/>
                <a:cs typeface="Times New Roman" panose="02020603050405020304" pitchFamily="18" charset="0"/>
              </a:rPr>
              <a:t>Проверка сформированного в ПУиО отчета ГРБС, редактирование.  Подписание отчета ГРБС, предоставление в МОУ.</a:t>
            </a:r>
          </a:p>
        </p:txBody>
      </p:sp>
      <p:sp>
        <p:nvSpPr>
          <p:cNvPr id="7241" name="Скругленный прямоугольник 7240"/>
          <p:cNvSpPr/>
          <p:nvPr/>
        </p:nvSpPr>
        <p:spPr>
          <a:xfrm>
            <a:off x="8365733" y="4720424"/>
            <a:ext cx="2943225" cy="9629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42" name="Прямоугольник 7241"/>
          <p:cNvSpPr/>
          <p:nvPr/>
        </p:nvSpPr>
        <p:spPr>
          <a:xfrm>
            <a:off x="8398573" y="3972210"/>
            <a:ext cx="3048000" cy="492443"/>
          </a:xfrm>
          <a:prstGeom prst="rect">
            <a:avLst/>
          </a:prstGeom>
        </p:spPr>
        <p:txBody>
          <a:bodyPr>
            <a:spAutoFit/>
          </a:bodyPr>
          <a:lstStyle/>
          <a:p>
            <a:pPr lvl="0" eaLnBrk="1" hangingPunct="1">
              <a:spcAft>
                <a:spcPts val="1000"/>
              </a:spcAft>
            </a:pPr>
            <a:r>
              <a:rPr lang="ru-RU" altLang="ru-RU" sz="1300" dirty="0">
                <a:solidFill>
                  <a:schemeClr val="tx2"/>
                </a:solidFill>
                <a:latin typeface="Times New Roman" panose="02020603050405020304" pitchFamily="18" charset="0"/>
                <a:cs typeface="Times New Roman" panose="02020603050405020304" pitchFamily="18" charset="0"/>
              </a:rPr>
              <a:t>Проверка предоставленного отчета МОУ.  Принятие отчета от ГРБС. </a:t>
            </a:r>
          </a:p>
        </p:txBody>
      </p:sp>
      <p:sp>
        <p:nvSpPr>
          <p:cNvPr id="75" name="Скругленный прямоугольник 74"/>
          <p:cNvSpPr/>
          <p:nvPr/>
        </p:nvSpPr>
        <p:spPr>
          <a:xfrm>
            <a:off x="8365733" y="3955065"/>
            <a:ext cx="2943225" cy="53512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43" name="Прямоугольник 7242"/>
          <p:cNvSpPr/>
          <p:nvPr/>
        </p:nvSpPr>
        <p:spPr>
          <a:xfrm>
            <a:off x="8439548" y="3418448"/>
            <a:ext cx="2826095" cy="292388"/>
          </a:xfrm>
          <a:prstGeom prst="rect">
            <a:avLst/>
          </a:prstGeom>
        </p:spPr>
        <p:txBody>
          <a:bodyPr wrap="none">
            <a:spAutoFit/>
          </a:bodyPr>
          <a:lstStyle/>
          <a:p>
            <a:pPr lvl="0" eaLnBrk="1" hangingPunct="1">
              <a:spcAft>
                <a:spcPts val="1000"/>
              </a:spcAft>
            </a:pPr>
            <a:r>
              <a:rPr lang="ru-RU" altLang="ru-RU" sz="1300" dirty="0">
                <a:solidFill>
                  <a:schemeClr val="tx2"/>
                </a:solidFill>
                <a:latin typeface="Times New Roman" panose="02020603050405020304" pitchFamily="18" charset="0"/>
                <a:cs typeface="Times New Roman" panose="02020603050405020304" pitchFamily="18" charset="0"/>
              </a:rPr>
              <a:t>Формирование сводного отчета ФК.  </a:t>
            </a:r>
          </a:p>
        </p:txBody>
      </p:sp>
      <p:sp>
        <p:nvSpPr>
          <p:cNvPr id="77" name="Скругленный прямоугольник 76"/>
          <p:cNvSpPr/>
          <p:nvPr/>
        </p:nvSpPr>
        <p:spPr>
          <a:xfrm>
            <a:off x="8365729" y="3338189"/>
            <a:ext cx="2943225" cy="422129"/>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44" name="Прямоугольник 7243"/>
          <p:cNvSpPr/>
          <p:nvPr/>
        </p:nvSpPr>
        <p:spPr>
          <a:xfrm>
            <a:off x="8429438" y="2272693"/>
            <a:ext cx="1407903" cy="892552"/>
          </a:xfrm>
          <a:prstGeom prst="rect">
            <a:avLst/>
          </a:prstGeom>
        </p:spPr>
        <p:txBody>
          <a:bodyPr wrap="square">
            <a:spAutoFit/>
          </a:bodyPr>
          <a:lstStyle/>
          <a:p>
            <a:pPr lvl="0" eaLnBrk="1" hangingPunct="1">
              <a:spcAft>
                <a:spcPts val="1000"/>
              </a:spcAft>
            </a:pPr>
            <a:r>
              <a:rPr lang="ru-RU" altLang="ru-RU" sz="1300" dirty="0">
                <a:solidFill>
                  <a:schemeClr val="tx2"/>
                </a:solidFill>
                <a:latin typeface="Times New Roman" panose="02020603050405020304" pitchFamily="18" charset="0"/>
                <a:cs typeface="Times New Roman" panose="02020603050405020304" pitchFamily="18" charset="0"/>
              </a:rPr>
              <a:t>Предоставление сводного отчета в МЭР в формате </a:t>
            </a:r>
            <a:r>
              <a:rPr lang="en-US" altLang="ru-RU" sz="1300" dirty="0">
                <a:solidFill>
                  <a:schemeClr val="tx2"/>
                </a:solidFill>
                <a:latin typeface="Times New Roman" panose="02020603050405020304" pitchFamily="18" charset="0"/>
                <a:cs typeface="Times New Roman" panose="02020603050405020304" pitchFamily="18" charset="0"/>
              </a:rPr>
              <a:t>XLS</a:t>
            </a:r>
            <a:r>
              <a:rPr lang="ru-RU" altLang="ru-RU" sz="1300" dirty="0">
                <a:solidFill>
                  <a:schemeClr val="tx2"/>
                </a:solidFill>
                <a:latin typeface="Times New Roman" panose="02020603050405020304" pitchFamily="18" charset="0"/>
                <a:cs typeface="Times New Roman" panose="02020603050405020304" pitchFamily="18" charset="0"/>
              </a:rPr>
              <a:t> по шаблону</a:t>
            </a:r>
          </a:p>
        </p:txBody>
      </p:sp>
      <p:sp>
        <p:nvSpPr>
          <p:cNvPr id="79" name="Скругленный прямоугольник 78"/>
          <p:cNvSpPr/>
          <p:nvPr/>
        </p:nvSpPr>
        <p:spPr>
          <a:xfrm>
            <a:off x="8365734" y="2154762"/>
            <a:ext cx="2943220" cy="996001"/>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7260" name="Прямая со стрелкой 7259"/>
          <p:cNvCxnSpPr>
            <a:endCxn id="7241" idx="1"/>
          </p:cNvCxnSpPr>
          <p:nvPr/>
        </p:nvCxnSpPr>
        <p:spPr>
          <a:xfrm>
            <a:off x="7800257" y="5201886"/>
            <a:ext cx="565476" cy="0"/>
          </a:xfrm>
          <a:prstGeom prst="straightConnector1">
            <a:avLst/>
          </a:prstGeom>
          <a:ln w="38100">
            <a:prstDash val="sysDot"/>
          </a:ln>
        </p:spPr>
        <p:style>
          <a:lnRef idx="1">
            <a:schemeClr val="accent1"/>
          </a:lnRef>
          <a:fillRef idx="0">
            <a:schemeClr val="accent1"/>
          </a:fillRef>
          <a:effectRef idx="0">
            <a:schemeClr val="accent1"/>
          </a:effectRef>
          <a:fontRef idx="minor">
            <a:schemeClr val="tx1"/>
          </a:fontRef>
        </p:style>
      </p:cxnSp>
      <p:cxnSp>
        <p:nvCxnSpPr>
          <p:cNvPr id="7281" name="Прямая соединительная линия 7280"/>
          <p:cNvCxnSpPr/>
          <p:nvPr/>
        </p:nvCxnSpPr>
        <p:spPr>
          <a:xfrm flipV="1">
            <a:off x="9852595" y="4490191"/>
            <a:ext cx="0" cy="230234"/>
          </a:xfrm>
          <a:prstGeom prst="line">
            <a:avLst/>
          </a:prstGeom>
          <a:ln w="28575">
            <a:prstDash val="sysDot"/>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21" name="Прямая соединительная линия 120"/>
          <p:cNvCxnSpPr>
            <a:stCxn id="75" idx="0"/>
            <a:endCxn id="77" idx="2"/>
          </p:cNvCxnSpPr>
          <p:nvPr/>
        </p:nvCxnSpPr>
        <p:spPr>
          <a:xfrm flipH="1" flipV="1">
            <a:off x="9837342" y="3760318"/>
            <a:ext cx="4" cy="194747"/>
          </a:xfrm>
          <a:prstGeom prst="line">
            <a:avLst/>
          </a:prstGeom>
          <a:ln w="28575">
            <a:prstDash val="sysDot"/>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29" name="Прямая соединительная линия 128"/>
          <p:cNvCxnSpPr>
            <a:endCxn id="79" idx="2"/>
          </p:cNvCxnSpPr>
          <p:nvPr/>
        </p:nvCxnSpPr>
        <p:spPr>
          <a:xfrm flipV="1">
            <a:off x="9837341" y="3150763"/>
            <a:ext cx="3" cy="187426"/>
          </a:xfrm>
          <a:prstGeom prst="line">
            <a:avLst/>
          </a:prstGeom>
          <a:ln w="28575">
            <a:prstDash val="sysDot"/>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65" name="Стрелка вправо 64"/>
          <p:cNvSpPr/>
          <p:nvPr/>
        </p:nvSpPr>
        <p:spPr>
          <a:xfrm>
            <a:off x="3617259" y="3857691"/>
            <a:ext cx="578223" cy="364937"/>
          </a:xfrm>
          <a:prstGeom prst="right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5" name="Стрелка вправо 134"/>
          <p:cNvSpPr/>
          <p:nvPr/>
        </p:nvSpPr>
        <p:spPr>
          <a:xfrm>
            <a:off x="3628464" y="4537954"/>
            <a:ext cx="578223" cy="364937"/>
          </a:xfrm>
          <a:prstGeom prst="right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6" name="Стрелка вправо 135"/>
          <p:cNvSpPr/>
          <p:nvPr/>
        </p:nvSpPr>
        <p:spPr>
          <a:xfrm>
            <a:off x="3635773" y="5164338"/>
            <a:ext cx="578223" cy="364937"/>
          </a:xfrm>
          <a:prstGeom prst="right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8" name="Стрелка вправо 137"/>
          <p:cNvSpPr/>
          <p:nvPr/>
        </p:nvSpPr>
        <p:spPr>
          <a:xfrm>
            <a:off x="7800257" y="5033615"/>
            <a:ext cx="565472" cy="364937"/>
          </a:xfrm>
          <a:prstGeom prst="rightArrow">
            <a:avLst/>
          </a:prstGeom>
          <a:gradFill flip="none" rotWithShape="1">
            <a:gsLst>
              <a:gs pos="0">
                <a:srgbClr val="5FBAD3">
                  <a:tint val="66000"/>
                  <a:satMod val="160000"/>
                </a:srgbClr>
              </a:gs>
              <a:gs pos="50000">
                <a:srgbClr val="5FBAD3">
                  <a:tint val="44500"/>
                  <a:satMod val="160000"/>
                </a:srgbClr>
              </a:gs>
              <a:gs pos="100000">
                <a:srgbClr val="5FBAD3">
                  <a:tint val="23500"/>
                  <a:satMod val="160000"/>
                </a:srgbClr>
              </a:gs>
            </a:gsLst>
            <a:path path="circle">
              <a:fillToRect l="100000" b="100000"/>
            </a:path>
            <a:tileRect t="-100000" r="-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4720919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6EF179C7-30C2-45CE-AE83-42144F90876E}" type="slidenum">
              <a:rPr lang="ru-RU" altLang="ru-RU" smtClean="0"/>
              <a:pPr>
                <a:defRPr/>
              </a:pPr>
              <a:t>11</a:t>
            </a:fld>
            <a:endParaRPr lang="ru-RU" altLang="ru-RU" dirty="0"/>
          </a:p>
        </p:txBody>
      </p:sp>
      <p:sp>
        <p:nvSpPr>
          <p:cNvPr id="3" name="TextBox 2"/>
          <p:cNvSpPr txBox="1"/>
          <p:nvPr/>
        </p:nvSpPr>
        <p:spPr>
          <a:xfrm>
            <a:off x="3886200" y="242108"/>
            <a:ext cx="8048625" cy="923330"/>
          </a:xfrm>
          <a:prstGeom prst="rect">
            <a:avLst/>
          </a:prstGeom>
          <a:noFill/>
        </p:spPr>
        <p:txBody>
          <a:bodyPr wrap="square" rtlCol="0">
            <a:spAutoFit/>
          </a:bodyPr>
          <a:lstStyle/>
          <a:p>
            <a:pPr algn="ctr"/>
            <a:r>
              <a:rPr lang="ru-RU" b="1" dirty="0">
                <a:solidFill>
                  <a:srgbClr val="000090"/>
                </a:solidFill>
                <a:latin typeface="Times New Roman" pitchFamily="18" charset="0"/>
              </a:rPr>
              <a:t>Реализованный функционал </a:t>
            </a:r>
            <a:r>
              <a:rPr lang="ru-RU" b="1" dirty="0" err="1">
                <a:solidFill>
                  <a:srgbClr val="000090"/>
                </a:solidFill>
                <a:latin typeface="Times New Roman" pitchFamily="18" charset="0"/>
              </a:rPr>
              <a:t>ПУиО</a:t>
            </a:r>
            <a:r>
              <a:rPr lang="ru-RU" b="1" dirty="0">
                <a:solidFill>
                  <a:srgbClr val="000090"/>
                </a:solidFill>
                <a:latin typeface="Times New Roman" pitchFamily="18" charset="0"/>
              </a:rPr>
              <a:t> ГИИС «Электронный бюджет</a:t>
            </a:r>
            <a:r>
              <a:rPr lang="ru-RU" b="1" dirty="0" smtClean="0">
                <a:solidFill>
                  <a:srgbClr val="000090"/>
                </a:solidFill>
                <a:latin typeface="Times New Roman" pitchFamily="18" charset="0"/>
              </a:rPr>
              <a:t>».</a:t>
            </a:r>
          </a:p>
          <a:p>
            <a:pPr algn="ctr"/>
            <a:r>
              <a:rPr lang="ru-RU" dirty="0" smtClean="0">
                <a:solidFill>
                  <a:srgbClr val="000090"/>
                </a:solidFill>
                <a:latin typeface="Times New Roman" pitchFamily="18" charset="0"/>
                <a:ea typeface="+mj-ea"/>
                <a:cs typeface="Arial"/>
              </a:rPr>
              <a:t>Алгоритм формирования отчета ф. 0503128 ФАИП </a:t>
            </a:r>
          </a:p>
          <a:p>
            <a:pPr algn="ctr"/>
            <a:r>
              <a:rPr lang="ru-RU" dirty="0" smtClean="0">
                <a:solidFill>
                  <a:srgbClr val="000090"/>
                </a:solidFill>
                <a:latin typeface="Times New Roman" pitchFamily="18" charset="0"/>
                <a:ea typeface="+mj-ea"/>
                <a:cs typeface="Arial"/>
              </a:rPr>
              <a:t>с функцией </a:t>
            </a:r>
            <a:r>
              <a:rPr lang="ru-RU" dirty="0" err="1" smtClean="0">
                <a:solidFill>
                  <a:srgbClr val="000090"/>
                </a:solidFill>
                <a:latin typeface="Times New Roman" pitchFamily="18" charset="0"/>
                <a:ea typeface="+mj-ea"/>
                <a:cs typeface="Arial"/>
              </a:rPr>
              <a:t>предзаполнения</a:t>
            </a:r>
            <a:r>
              <a:rPr lang="ru-RU" dirty="0" smtClean="0">
                <a:solidFill>
                  <a:srgbClr val="000090"/>
                </a:solidFill>
                <a:latin typeface="Times New Roman" pitchFamily="18" charset="0"/>
                <a:ea typeface="+mj-ea"/>
                <a:cs typeface="Arial"/>
              </a:rPr>
              <a:t> данными ФК</a:t>
            </a:r>
            <a:endParaRPr lang="ru-RU" dirty="0">
              <a:solidFill>
                <a:srgbClr val="000090"/>
              </a:solidFill>
              <a:latin typeface="Times New Roman" pitchFamily="18" charset="0"/>
              <a:ea typeface="+mj-ea"/>
              <a:cs typeface="Arial"/>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7157" y="1385888"/>
            <a:ext cx="10405651" cy="45366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789565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6EF179C7-30C2-45CE-AE83-42144F90876E}" type="slidenum">
              <a:rPr lang="ru-RU" altLang="ru-RU" smtClean="0"/>
              <a:pPr>
                <a:defRPr/>
              </a:pPr>
              <a:t>12</a:t>
            </a:fld>
            <a:endParaRPr lang="ru-RU" altLang="ru-RU" dirty="0"/>
          </a:p>
        </p:txBody>
      </p:sp>
      <p:sp>
        <p:nvSpPr>
          <p:cNvPr id="4" name="TextBox 3"/>
          <p:cNvSpPr txBox="1"/>
          <p:nvPr/>
        </p:nvSpPr>
        <p:spPr>
          <a:xfrm>
            <a:off x="3933826" y="196948"/>
            <a:ext cx="7995578" cy="646331"/>
          </a:xfrm>
          <a:prstGeom prst="rect">
            <a:avLst/>
          </a:prstGeom>
          <a:noFill/>
        </p:spPr>
        <p:txBody>
          <a:bodyPr wrap="square" rtlCol="0">
            <a:spAutoFit/>
          </a:bodyPr>
          <a:lstStyle/>
          <a:p>
            <a:pPr algn="ctr">
              <a:lnSpc>
                <a:spcPct val="90000"/>
              </a:lnSpc>
            </a:pPr>
            <a:r>
              <a:rPr lang="ru-RU" sz="1950" b="1" dirty="0">
                <a:solidFill>
                  <a:srgbClr val="000090"/>
                </a:solidFill>
                <a:latin typeface="Times New Roman" pitchFamily="18" charset="0"/>
                <a:ea typeface="+mj-ea"/>
                <a:cs typeface="+mj-cs"/>
              </a:rPr>
              <a:t>Реализованный функционал </a:t>
            </a:r>
            <a:r>
              <a:rPr lang="ru-RU" sz="1950" b="1" dirty="0" err="1">
                <a:solidFill>
                  <a:srgbClr val="000090"/>
                </a:solidFill>
                <a:latin typeface="Times New Roman" pitchFamily="18" charset="0"/>
                <a:ea typeface="+mj-ea"/>
                <a:cs typeface="+mj-cs"/>
              </a:rPr>
              <a:t>ПУиО</a:t>
            </a:r>
            <a:r>
              <a:rPr lang="ru-RU" sz="1950" b="1" dirty="0">
                <a:solidFill>
                  <a:srgbClr val="000090"/>
                </a:solidFill>
                <a:latin typeface="Times New Roman" pitchFamily="18" charset="0"/>
                <a:ea typeface="+mj-ea"/>
                <a:cs typeface="+mj-cs"/>
              </a:rPr>
              <a:t> ГИИС «Электронный бюджет». </a:t>
            </a:r>
            <a:r>
              <a:rPr lang="ru-RU" sz="1950" dirty="0">
                <a:solidFill>
                  <a:srgbClr val="000090"/>
                </a:solidFill>
                <a:latin typeface="Times New Roman" pitchFamily="18" charset="0"/>
                <a:ea typeface="+mj-ea"/>
                <a:cs typeface="+mj-cs"/>
              </a:rPr>
              <a:t>Настройка блокировки загрузки сводной отчетности</a:t>
            </a:r>
          </a:p>
        </p:txBody>
      </p:sp>
      <p:sp>
        <p:nvSpPr>
          <p:cNvPr id="5" name="Прямоугольник 4"/>
          <p:cNvSpPr/>
          <p:nvPr/>
        </p:nvSpPr>
        <p:spPr>
          <a:xfrm>
            <a:off x="957003" y="1659087"/>
            <a:ext cx="4332189" cy="19694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9" name="Скругленная прямоугольная выноска 8"/>
          <p:cNvSpPr/>
          <p:nvPr/>
        </p:nvSpPr>
        <p:spPr>
          <a:xfrm>
            <a:off x="7280694" y="3752492"/>
            <a:ext cx="4129177" cy="1354347"/>
          </a:xfrm>
          <a:prstGeom prst="wedgeRoundRectCallout">
            <a:avLst>
              <a:gd name="adj1" fmla="val -54782"/>
              <a:gd name="adj2" fmla="val -18004"/>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8" name="TextBox 7"/>
          <p:cNvSpPr txBox="1"/>
          <p:nvPr/>
        </p:nvSpPr>
        <p:spPr>
          <a:xfrm>
            <a:off x="7280694" y="3799034"/>
            <a:ext cx="3987381" cy="1077218"/>
          </a:xfrm>
          <a:prstGeom prst="rect">
            <a:avLst/>
          </a:prstGeom>
          <a:noFill/>
        </p:spPr>
        <p:txBody>
          <a:bodyPr wrap="square" rtlCol="0">
            <a:spAutoFit/>
          </a:bodyPr>
          <a:lstStyle/>
          <a:p>
            <a:pPr algn="just"/>
            <a:r>
              <a:rPr lang="ru-RU" sz="1600" b="1" dirty="0">
                <a:solidFill>
                  <a:srgbClr val="44546A"/>
                </a:solidFill>
                <a:latin typeface="Times New Roman" panose="02020603050405020304" pitchFamily="18" charset="0"/>
                <a:cs typeface="Times New Roman" panose="02020603050405020304" pitchFamily="18" charset="0"/>
              </a:rPr>
              <a:t>В справочнике «Комплекты отчетности» </a:t>
            </a:r>
            <a:endParaRPr lang="ru-RU" sz="1600" b="1" dirty="0" smtClean="0">
              <a:solidFill>
                <a:srgbClr val="44546A"/>
              </a:solidFill>
              <a:latin typeface="Times New Roman" panose="02020603050405020304" pitchFamily="18" charset="0"/>
              <a:cs typeface="Times New Roman" panose="02020603050405020304" pitchFamily="18" charset="0"/>
            </a:endParaRPr>
          </a:p>
          <a:p>
            <a:pPr algn="just"/>
            <a:r>
              <a:rPr lang="ru-RU" sz="1600" b="1" dirty="0" smtClean="0">
                <a:solidFill>
                  <a:srgbClr val="44546A"/>
                </a:solidFill>
                <a:latin typeface="Times New Roman" panose="02020603050405020304" pitchFamily="18" charset="0"/>
                <a:cs typeface="Times New Roman" panose="02020603050405020304" pitchFamily="18" charset="0"/>
              </a:rPr>
              <a:t>в </a:t>
            </a:r>
            <a:r>
              <a:rPr lang="ru-RU" sz="1600" b="1" dirty="0">
                <a:solidFill>
                  <a:srgbClr val="44546A"/>
                </a:solidFill>
                <a:latin typeface="Times New Roman" panose="02020603050405020304" pitchFamily="18" charset="0"/>
                <a:cs typeface="Times New Roman" panose="02020603050405020304" pitchFamily="18" charset="0"/>
              </a:rPr>
              <a:t>графе «Импорт формы» проставлен признак, обозначающий возможность  загрузки сводной отчетности.</a:t>
            </a:r>
          </a:p>
        </p:txBody>
      </p:sp>
      <p:pic>
        <p:nvPicPr>
          <p:cNvPr id="10" name="Рисунок 9"/>
          <p:cNvPicPr/>
          <p:nvPr/>
        </p:nvPicPr>
        <p:blipFill rotWithShape="1">
          <a:blip r:embed="rId3"/>
          <a:srcRect l="-537" t="13854" r="49911" b="17488"/>
          <a:stretch/>
        </p:blipFill>
        <p:spPr bwMode="auto">
          <a:xfrm>
            <a:off x="511913" y="1447799"/>
            <a:ext cx="6498487" cy="4960097"/>
          </a:xfrm>
          <a:prstGeom prst="rect">
            <a:avLst/>
          </a:prstGeom>
          <a:ln>
            <a:noFill/>
          </a:ln>
          <a:extLst>
            <a:ext uri="{53640926-AAD7-44D8-BBD7-CCE9431645EC}">
              <a14:shadowObscured xmlns:a14="http://schemas.microsoft.com/office/drawing/2010/main"/>
            </a:ext>
          </a:extLst>
        </p:spPr>
      </p:pic>
      <p:sp>
        <p:nvSpPr>
          <p:cNvPr id="7" name="Прямоугольник 6"/>
          <p:cNvSpPr/>
          <p:nvPr/>
        </p:nvSpPr>
        <p:spPr>
          <a:xfrm>
            <a:off x="5476311" y="3225799"/>
            <a:ext cx="267286" cy="318209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3" name="Прямоугольник 2"/>
          <p:cNvSpPr/>
          <p:nvPr/>
        </p:nvSpPr>
        <p:spPr>
          <a:xfrm>
            <a:off x="957003" y="1574801"/>
            <a:ext cx="4097597" cy="1827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7142903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Заголовок 1"/>
          <p:cNvSpPr>
            <a:spLocks noGrp="1"/>
          </p:cNvSpPr>
          <p:nvPr>
            <p:ph type="title"/>
          </p:nvPr>
        </p:nvSpPr>
        <p:spPr>
          <a:xfrm>
            <a:off x="3619499" y="160337"/>
            <a:ext cx="8372475" cy="938658"/>
          </a:xfrm>
        </p:spPr>
        <p:txBody>
          <a:bodyPr/>
          <a:lstStyle/>
          <a:p>
            <a:pPr algn="ctr"/>
            <a:r>
              <a:rPr lang="ru-RU" sz="2000" b="1" dirty="0">
                <a:solidFill>
                  <a:srgbClr val="000090"/>
                </a:solidFill>
                <a:latin typeface="Times New Roman" pitchFamily="18" charset="0"/>
              </a:rPr>
              <a:t>Планы по развитию </a:t>
            </a:r>
            <a:r>
              <a:rPr lang="ru-RU" sz="2000" b="1" dirty="0" err="1" smtClean="0">
                <a:solidFill>
                  <a:srgbClr val="000090"/>
                </a:solidFill>
                <a:latin typeface="Times New Roman" pitchFamily="18" charset="0"/>
              </a:rPr>
              <a:t>ПУиО</a:t>
            </a:r>
            <a:r>
              <a:rPr lang="ru-RU" sz="2000" b="1" dirty="0" smtClean="0">
                <a:solidFill>
                  <a:srgbClr val="000090"/>
                </a:solidFill>
                <a:latin typeface="Times New Roman" pitchFamily="18" charset="0"/>
              </a:rPr>
              <a:t> ГИИС «Электронный </a:t>
            </a:r>
            <a:r>
              <a:rPr lang="ru-RU" sz="2000" b="1" dirty="0">
                <a:solidFill>
                  <a:srgbClr val="000090"/>
                </a:solidFill>
                <a:latin typeface="Times New Roman" pitchFamily="18" charset="0"/>
              </a:rPr>
              <a:t>бюджет» </a:t>
            </a:r>
            <a:r>
              <a:rPr lang="ru-RU" sz="2000" b="1" dirty="0" smtClean="0">
                <a:solidFill>
                  <a:srgbClr val="000090"/>
                </a:solidFill>
                <a:latin typeface="Times New Roman" pitchFamily="18" charset="0"/>
              </a:rPr>
              <a:t/>
            </a:r>
            <a:br>
              <a:rPr lang="ru-RU" sz="2000" b="1" dirty="0" smtClean="0">
                <a:solidFill>
                  <a:srgbClr val="000090"/>
                </a:solidFill>
                <a:latin typeface="Times New Roman" pitchFamily="18" charset="0"/>
              </a:rPr>
            </a:br>
            <a:r>
              <a:rPr lang="ru-RU" sz="2000" b="1" dirty="0" smtClean="0">
                <a:solidFill>
                  <a:srgbClr val="000090"/>
                </a:solidFill>
                <a:latin typeface="Times New Roman" pitchFamily="18" charset="0"/>
              </a:rPr>
              <a:t>во </a:t>
            </a:r>
            <a:r>
              <a:rPr lang="en-US" sz="2000" b="1" dirty="0">
                <a:solidFill>
                  <a:srgbClr val="000090"/>
                </a:solidFill>
                <a:latin typeface="Times New Roman" pitchFamily="18" charset="0"/>
              </a:rPr>
              <a:t>II </a:t>
            </a:r>
            <a:r>
              <a:rPr lang="ru-RU" sz="2000" b="1" dirty="0">
                <a:solidFill>
                  <a:srgbClr val="000090"/>
                </a:solidFill>
                <a:latin typeface="Times New Roman" pitchFamily="18" charset="0"/>
              </a:rPr>
              <a:t>половине 2018 года</a:t>
            </a:r>
          </a:p>
        </p:txBody>
      </p:sp>
      <p:sp>
        <p:nvSpPr>
          <p:cNvPr id="9" name="AutoShape 6" descr="ÐÐ°ÑÑÐ¸Ð½ÐºÐ¸ Ð¿Ð¾ Ð·Ð°Ð¿ÑÐ¾ÑÑ Ð¸ÐºÐ¾Ð½ÐºÐ° Ð¿ÐµÑÐµÐ´Ð°ÑÐ° Ð¸Ð½ÑÐ¾ÑÐ¼Ð°ÑÐ¸Ð¸"/>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eaLnBrk="1" hangingPunct="1"/>
            <a:endParaRPr lang="ru-RU">
              <a:solidFill>
                <a:prstClr val="black"/>
              </a:solidFill>
              <a:cs typeface="Arial" charset="0"/>
            </a:endParaRPr>
          </a:p>
        </p:txBody>
      </p:sp>
      <p:sp>
        <p:nvSpPr>
          <p:cNvPr id="10" name="AutoShape 8" descr="ÐÐ°ÑÑÐ¸Ð½ÐºÐ¸ Ð¿Ð¾ Ð·Ð°Ð¿ÑÐ¾ÑÑ Ð¸ÐºÐ¾Ð½ÐºÐ° Ð¿ÐµÑÐµÐ´Ð°ÑÐ° Ð¸Ð½ÑÐ¾ÑÐ¼Ð°ÑÐ¸Ð¸"/>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eaLnBrk="1" hangingPunct="1"/>
            <a:endParaRPr lang="ru-RU">
              <a:solidFill>
                <a:prstClr val="black"/>
              </a:solidFill>
              <a:cs typeface="Arial" charset="0"/>
            </a:endParaRPr>
          </a:p>
        </p:txBody>
      </p:sp>
      <p:sp>
        <p:nvSpPr>
          <p:cNvPr id="11" name="AutoShape 10" descr="ÐÐ°ÑÑÐ¸Ð½ÐºÐ¸ Ð¿Ð¾ Ð·Ð°Ð¿ÑÐ¾ÑÑ Ð¸ÐºÐ¾Ð½ÐºÐ° Ð¿ÐµÑÐµÐ´Ð°ÑÐ° Ð¸Ð½ÑÐ¾ÑÐ¼Ð°ÑÐ¸Ð¸"/>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eaLnBrk="1" hangingPunct="1"/>
            <a:endParaRPr lang="ru-RU">
              <a:solidFill>
                <a:prstClr val="black"/>
              </a:solidFill>
              <a:cs typeface="Arial" charset="0"/>
            </a:endParaRPr>
          </a:p>
        </p:txBody>
      </p:sp>
      <p:sp>
        <p:nvSpPr>
          <p:cNvPr id="92" name="Скругленный прямоугольник 91"/>
          <p:cNvSpPr/>
          <p:nvPr/>
        </p:nvSpPr>
        <p:spPr>
          <a:xfrm>
            <a:off x="1317235" y="1914526"/>
            <a:ext cx="10250489" cy="3638550"/>
          </a:xfrm>
          <a:prstGeom prst="roundRect">
            <a:avLst>
              <a:gd name="adj" fmla="val 0"/>
            </a:avLst>
          </a:prstGeom>
          <a:ln w="6350"/>
        </p:spPr>
        <p:style>
          <a:lnRef idx="2">
            <a:schemeClr val="accent5"/>
          </a:lnRef>
          <a:fillRef idx="1">
            <a:schemeClr val="lt1"/>
          </a:fillRef>
          <a:effectRef idx="0">
            <a:schemeClr val="accent5"/>
          </a:effectRef>
          <a:fontRef idx="minor">
            <a:schemeClr val="dk1"/>
          </a:fontRef>
        </p:style>
        <p:txBody>
          <a:bodyPr anchor="ctr"/>
          <a:lstStyle/>
          <a:p>
            <a:pPr algn="ctr" eaLnBrk="1" hangingPunct="1">
              <a:defRPr/>
            </a:pPr>
            <a:endParaRPr lang="ru-RU" sz="900" dirty="0">
              <a:solidFill>
                <a:srgbClr val="002060"/>
              </a:solidFill>
              <a:latin typeface="Times New Roman" panose="02020603050405020304" pitchFamily="18" charset="0"/>
              <a:cs typeface="Times New Roman" panose="02020603050405020304" pitchFamily="18" charset="0"/>
            </a:endParaRPr>
          </a:p>
        </p:txBody>
      </p:sp>
      <p:sp>
        <p:nvSpPr>
          <p:cNvPr id="102" name="Прямоугольник 101"/>
          <p:cNvSpPr/>
          <p:nvPr/>
        </p:nvSpPr>
        <p:spPr>
          <a:xfrm>
            <a:off x="1724025" y="2174789"/>
            <a:ext cx="9001640" cy="3293209"/>
          </a:xfrm>
          <a:prstGeom prst="rect">
            <a:avLst/>
          </a:prstGeom>
        </p:spPr>
        <p:txBody>
          <a:bodyPr wrap="square">
            <a:spAutoFit/>
          </a:bodyPr>
          <a:lstStyle/>
          <a:p>
            <a:pPr marL="63450" algn="just" eaLnBrk="1" hangingPunct="1"/>
            <a:endParaRPr lang="ru-RU" sz="1600" dirty="0">
              <a:solidFill>
                <a:srgbClr val="000090"/>
              </a:solidFill>
              <a:latin typeface="Arial" charset="0"/>
              <a:ea typeface="+mj-ea"/>
              <a:cs typeface="+mj-cs"/>
            </a:endParaRPr>
          </a:p>
          <a:p>
            <a:pPr marL="171450" indent="-108000" algn="just" eaLnBrk="1" hangingPunct="1">
              <a:buFont typeface="Wingdings" panose="05000000000000000000" pitchFamily="2" charset="2"/>
              <a:buChar char="ü"/>
            </a:pPr>
            <a:r>
              <a:rPr lang="ru-RU" sz="1600" dirty="0">
                <a:solidFill>
                  <a:srgbClr val="000090"/>
                </a:solidFill>
                <a:latin typeface="Arial" charset="0"/>
                <a:ea typeface="+mj-ea"/>
                <a:cs typeface="+mj-cs"/>
              </a:rPr>
              <a:t>  </a:t>
            </a:r>
            <a:r>
              <a:rPr lang="ru-RU" sz="1600" dirty="0">
                <a:solidFill>
                  <a:srgbClr val="000090"/>
                </a:solidFill>
                <a:latin typeface="Arial" charset="0"/>
              </a:rPr>
              <a:t> Реализация функции подписания бюджетной (бухгалтерской) отчетности одним ответственным лицом за </a:t>
            </a:r>
            <a:r>
              <a:rPr lang="ru-RU" sz="1600" dirty="0" smtClean="0">
                <a:solidFill>
                  <a:srgbClr val="000090"/>
                </a:solidFill>
                <a:latin typeface="Arial" charset="0"/>
              </a:rPr>
              <a:t>несколько полномочий;</a:t>
            </a:r>
            <a:endParaRPr lang="ru-RU" sz="1600" dirty="0" smtClean="0">
              <a:solidFill>
                <a:srgbClr val="000090"/>
              </a:solidFill>
              <a:latin typeface="Arial" charset="0"/>
              <a:ea typeface="+mj-ea"/>
              <a:cs typeface="+mj-cs"/>
            </a:endParaRPr>
          </a:p>
          <a:p>
            <a:pPr marL="171450" indent="-108000" algn="just" eaLnBrk="1" hangingPunct="1">
              <a:buFont typeface="Wingdings" panose="05000000000000000000" pitchFamily="2" charset="2"/>
              <a:buChar char="ü"/>
            </a:pPr>
            <a:endParaRPr lang="ru-RU" sz="1600" dirty="0">
              <a:solidFill>
                <a:srgbClr val="000090"/>
              </a:solidFill>
              <a:latin typeface="Arial" charset="0"/>
              <a:ea typeface="+mj-ea"/>
              <a:cs typeface="+mj-cs"/>
            </a:endParaRPr>
          </a:p>
          <a:p>
            <a:pPr marL="171450" indent="-108000" algn="just" eaLnBrk="1" hangingPunct="1">
              <a:buFont typeface="Wingdings" panose="05000000000000000000" pitchFamily="2" charset="2"/>
              <a:buChar char="ü"/>
            </a:pPr>
            <a:r>
              <a:rPr lang="ru-RU" sz="1600" dirty="0" smtClean="0">
                <a:solidFill>
                  <a:srgbClr val="000090"/>
                </a:solidFill>
                <a:latin typeface="Arial" charset="0"/>
                <a:ea typeface="+mj-ea"/>
                <a:cs typeface="+mj-cs"/>
              </a:rPr>
              <a:t>   Разработка </a:t>
            </a:r>
            <a:r>
              <a:rPr lang="ru-RU" sz="1600" dirty="0">
                <a:solidFill>
                  <a:srgbClr val="000090"/>
                </a:solidFill>
                <a:latin typeface="Arial" charset="0"/>
                <a:ea typeface="+mj-ea"/>
                <a:cs typeface="+mj-cs"/>
              </a:rPr>
              <a:t>сервиса мониторинга по формированию срезов оперативных статистических данных; </a:t>
            </a:r>
          </a:p>
          <a:p>
            <a:pPr marL="171450" indent="-108000" algn="just" eaLnBrk="1" hangingPunct="1">
              <a:buFont typeface="Wingdings" panose="05000000000000000000" pitchFamily="2" charset="2"/>
              <a:buChar char="ü"/>
            </a:pPr>
            <a:endParaRPr lang="ru-RU" sz="1600" dirty="0">
              <a:solidFill>
                <a:srgbClr val="000090"/>
              </a:solidFill>
              <a:latin typeface="Arial" charset="0"/>
              <a:ea typeface="+mj-ea"/>
              <a:cs typeface="+mj-cs"/>
            </a:endParaRPr>
          </a:p>
          <a:p>
            <a:pPr marL="171450" indent="-108000" algn="just" eaLnBrk="1" hangingPunct="1">
              <a:buFont typeface="Wingdings" panose="05000000000000000000" pitchFamily="2" charset="2"/>
              <a:buChar char="ü"/>
            </a:pPr>
            <a:r>
              <a:rPr lang="ru-RU" sz="1600" dirty="0">
                <a:solidFill>
                  <a:srgbClr val="000090"/>
                </a:solidFill>
                <a:latin typeface="Arial" charset="0"/>
                <a:ea typeface="+mj-ea"/>
                <a:cs typeface="+mj-cs"/>
              </a:rPr>
              <a:t>  </a:t>
            </a:r>
            <a:r>
              <a:rPr lang="ru-RU" sz="1600" dirty="0" smtClean="0">
                <a:solidFill>
                  <a:srgbClr val="000090"/>
                </a:solidFill>
                <a:latin typeface="Arial" charset="0"/>
                <a:ea typeface="+mj-ea"/>
                <a:cs typeface="+mj-cs"/>
              </a:rPr>
              <a:t> Разработка </a:t>
            </a:r>
            <a:r>
              <a:rPr lang="ru-RU" sz="1600" dirty="0">
                <a:solidFill>
                  <a:srgbClr val="000090"/>
                </a:solidFill>
                <a:latin typeface="Arial" charset="0"/>
                <a:ea typeface="+mj-ea"/>
                <a:cs typeface="+mj-cs"/>
              </a:rPr>
              <a:t>и реализация в </a:t>
            </a:r>
            <a:r>
              <a:rPr lang="ru-RU" sz="1600" dirty="0" err="1">
                <a:solidFill>
                  <a:srgbClr val="000090"/>
                </a:solidFill>
                <a:latin typeface="Arial" charset="0"/>
                <a:ea typeface="+mj-ea"/>
                <a:cs typeface="+mj-cs"/>
              </a:rPr>
              <a:t>ПУиО</a:t>
            </a:r>
            <a:r>
              <a:rPr lang="ru-RU" sz="1600" dirty="0">
                <a:solidFill>
                  <a:srgbClr val="000090"/>
                </a:solidFill>
                <a:latin typeface="Arial" charset="0"/>
                <a:ea typeface="+mj-ea"/>
                <a:cs typeface="+mj-cs"/>
              </a:rPr>
              <a:t> ГИИС ЭБ функционала по формированию реорганизационной отчетности;</a:t>
            </a:r>
          </a:p>
          <a:p>
            <a:pPr marL="63450" algn="just" eaLnBrk="1" hangingPunct="1"/>
            <a:endParaRPr lang="ru-RU" sz="1600" dirty="0">
              <a:solidFill>
                <a:srgbClr val="000090"/>
              </a:solidFill>
              <a:latin typeface="Arial" charset="0"/>
              <a:ea typeface="+mj-ea"/>
              <a:cs typeface="+mj-cs"/>
            </a:endParaRPr>
          </a:p>
          <a:p>
            <a:pPr marL="171450" indent="-108000" algn="just" eaLnBrk="1" hangingPunct="1">
              <a:buFont typeface="Wingdings" panose="05000000000000000000" pitchFamily="2" charset="2"/>
              <a:buChar char="ü"/>
            </a:pPr>
            <a:r>
              <a:rPr lang="ru-RU" sz="1600" dirty="0">
                <a:solidFill>
                  <a:srgbClr val="000090"/>
                </a:solidFill>
                <a:latin typeface="Arial" charset="0"/>
                <a:ea typeface="+mj-ea"/>
                <a:cs typeface="+mj-cs"/>
              </a:rPr>
              <a:t> </a:t>
            </a:r>
            <a:r>
              <a:rPr lang="ru-RU" sz="1600" dirty="0" smtClean="0">
                <a:solidFill>
                  <a:srgbClr val="000090"/>
                </a:solidFill>
                <a:latin typeface="Arial" charset="0"/>
                <a:ea typeface="+mj-ea"/>
                <a:cs typeface="+mj-cs"/>
              </a:rPr>
              <a:t>  Реализация </a:t>
            </a:r>
            <a:r>
              <a:rPr lang="ru-RU" sz="1600" dirty="0">
                <a:solidFill>
                  <a:srgbClr val="000090"/>
                </a:solidFill>
                <a:latin typeface="Arial" charset="0"/>
                <a:ea typeface="+mj-ea"/>
                <a:cs typeface="+mj-cs"/>
              </a:rPr>
              <a:t>формирования отдельных  отчетных форм путем </a:t>
            </a:r>
            <a:r>
              <a:rPr lang="ru-RU" sz="1600" dirty="0" err="1">
                <a:solidFill>
                  <a:srgbClr val="000090"/>
                </a:solidFill>
                <a:latin typeface="Arial" charset="0"/>
                <a:ea typeface="+mj-ea"/>
                <a:cs typeface="+mj-cs"/>
              </a:rPr>
              <a:t>предзаполнения</a:t>
            </a:r>
            <a:r>
              <a:rPr lang="ru-RU" sz="1600" dirty="0">
                <a:solidFill>
                  <a:srgbClr val="000090"/>
                </a:solidFill>
                <a:latin typeface="Arial" charset="0"/>
                <a:ea typeface="+mj-ea"/>
                <a:cs typeface="+mj-cs"/>
              </a:rPr>
              <a:t> показателей, содержащихся в информационных системах </a:t>
            </a:r>
            <a:r>
              <a:rPr lang="ru-RU" sz="1600" dirty="0" smtClean="0">
                <a:solidFill>
                  <a:srgbClr val="000090"/>
                </a:solidFill>
                <a:latin typeface="Arial" charset="0"/>
                <a:ea typeface="+mj-ea"/>
                <a:cs typeface="+mj-cs"/>
              </a:rPr>
              <a:t>Федерального казначейства.</a:t>
            </a:r>
            <a:endParaRPr lang="ru-RU" sz="1600" dirty="0" smtClean="0">
              <a:solidFill>
                <a:srgbClr val="0A2E88"/>
              </a:solidFill>
              <a:latin typeface="Times New Roman" panose="02020603050405020304" pitchFamily="18" charset="0"/>
              <a:cs typeface="Times New Roman" panose="02020603050405020304" pitchFamily="18" charset="0"/>
            </a:endParaRPr>
          </a:p>
          <a:p>
            <a:pPr marL="171450" indent="-108000" algn="just" eaLnBrk="1" hangingPunct="1">
              <a:buFont typeface="Wingdings" panose="05000000000000000000" pitchFamily="2" charset="2"/>
              <a:buChar char="ü"/>
            </a:pPr>
            <a:endParaRPr lang="ru-RU" sz="1600" dirty="0">
              <a:solidFill>
                <a:srgbClr val="0A2E88"/>
              </a:solidFill>
              <a:latin typeface="Times New Roman" panose="02020603050405020304" pitchFamily="18" charset="0"/>
              <a:cs typeface="Times New Roman" panose="02020603050405020304" pitchFamily="18" charset="0"/>
            </a:endParaRPr>
          </a:p>
        </p:txBody>
      </p:sp>
      <p:sp>
        <p:nvSpPr>
          <p:cNvPr id="2" name="Номер слайда 1"/>
          <p:cNvSpPr>
            <a:spLocks noGrp="1"/>
          </p:cNvSpPr>
          <p:nvPr>
            <p:ph type="sldNum" sz="quarter" idx="12"/>
          </p:nvPr>
        </p:nvSpPr>
        <p:spPr/>
        <p:txBody>
          <a:bodyPr/>
          <a:lstStyle/>
          <a:p>
            <a:pPr>
              <a:defRPr/>
            </a:pPr>
            <a:fld id="{4166674B-DCE7-4520-AF16-1383368E829B}" type="slidenum">
              <a:rPr lang="ru-RU" altLang="ru-RU" smtClean="0"/>
              <a:pPr>
                <a:defRPr/>
              </a:pPr>
              <a:t>13</a:t>
            </a:fld>
            <a:endParaRPr lang="ru-RU" altLang="ru-RU" dirty="0"/>
          </a:p>
        </p:txBody>
      </p:sp>
    </p:spTree>
    <p:extLst>
      <p:ext uri="{BB962C8B-B14F-4D97-AF65-F5344CB8AC3E}">
        <p14:creationId xmlns:p14="http://schemas.microsoft.com/office/powerpoint/2010/main" val="20320482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6EF179C7-30C2-45CE-AE83-42144F90876E}" type="slidenum">
              <a:rPr lang="ru-RU" altLang="ru-RU" smtClean="0"/>
              <a:pPr>
                <a:defRPr/>
              </a:pPr>
              <a:t>14</a:t>
            </a:fld>
            <a:endParaRPr lang="ru-RU" altLang="ru-RU" dirty="0"/>
          </a:p>
        </p:txBody>
      </p:sp>
      <p:sp>
        <p:nvSpPr>
          <p:cNvPr id="3" name="TextBox 2"/>
          <p:cNvSpPr txBox="1"/>
          <p:nvPr/>
        </p:nvSpPr>
        <p:spPr>
          <a:xfrm>
            <a:off x="3939247" y="196948"/>
            <a:ext cx="8252753" cy="590931"/>
          </a:xfrm>
          <a:prstGeom prst="rect">
            <a:avLst/>
          </a:prstGeom>
          <a:noFill/>
        </p:spPr>
        <p:txBody>
          <a:bodyPr wrap="square" rtlCol="0">
            <a:spAutoFit/>
          </a:bodyPr>
          <a:lstStyle/>
          <a:p>
            <a:pPr algn="ctr">
              <a:lnSpc>
                <a:spcPct val="90000"/>
              </a:lnSpc>
            </a:pPr>
            <a:r>
              <a:rPr lang="ru-RU" b="1" dirty="0">
                <a:solidFill>
                  <a:srgbClr val="000090"/>
                </a:solidFill>
                <a:latin typeface="Times New Roman" pitchFamily="18" charset="0"/>
              </a:rPr>
              <a:t>Планы по развитию </a:t>
            </a:r>
            <a:r>
              <a:rPr lang="ru-RU" b="1" dirty="0" err="1" smtClean="0">
                <a:solidFill>
                  <a:srgbClr val="000090"/>
                </a:solidFill>
                <a:latin typeface="Times New Roman" pitchFamily="18" charset="0"/>
              </a:rPr>
              <a:t>ПУиО</a:t>
            </a:r>
            <a:r>
              <a:rPr lang="ru-RU" b="1" dirty="0" smtClean="0">
                <a:solidFill>
                  <a:srgbClr val="000090"/>
                </a:solidFill>
                <a:latin typeface="Times New Roman" pitchFamily="18" charset="0"/>
                <a:ea typeface="+mj-ea"/>
                <a:cs typeface="Arial"/>
              </a:rPr>
              <a:t> </a:t>
            </a:r>
            <a:r>
              <a:rPr lang="ru-RU" b="1" dirty="0">
                <a:solidFill>
                  <a:srgbClr val="000090"/>
                </a:solidFill>
                <a:latin typeface="Times New Roman" pitchFamily="18" charset="0"/>
              </a:rPr>
              <a:t>ГИИС «Электронный бюджет</a:t>
            </a:r>
            <a:r>
              <a:rPr lang="ru-RU" b="1" dirty="0" smtClean="0">
                <a:solidFill>
                  <a:srgbClr val="000090"/>
                </a:solidFill>
                <a:latin typeface="Times New Roman" pitchFamily="18" charset="0"/>
              </a:rPr>
              <a:t>». </a:t>
            </a:r>
            <a:r>
              <a:rPr lang="ru-RU" b="1" dirty="0">
                <a:solidFill>
                  <a:srgbClr val="000090"/>
                </a:solidFill>
                <a:latin typeface="Times New Roman" pitchFamily="18" charset="0"/>
              </a:rPr>
              <a:t/>
            </a:r>
            <a:br>
              <a:rPr lang="ru-RU" b="1" dirty="0">
                <a:solidFill>
                  <a:srgbClr val="000090"/>
                </a:solidFill>
                <a:latin typeface="Times New Roman" pitchFamily="18" charset="0"/>
              </a:rPr>
            </a:br>
            <a:r>
              <a:rPr lang="ru-RU" dirty="0" smtClean="0">
                <a:solidFill>
                  <a:srgbClr val="000090"/>
                </a:solidFill>
                <a:latin typeface="Times New Roman" pitchFamily="18" charset="0"/>
                <a:ea typeface="+mj-ea"/>
                <a:cs typeface="Arial"/>
              </a:rPr>
              <a:t>Сервис по формированию оперативных статистических данных </a:t>
            </a:r>
            <a:r>
              <a:rPr lang="ru-RU" b="1" dirty="0" smtClean="0">
                <a:solidFill>
                  <a:srgbClr val="000090"/>
                </a:solidFill>
                <a:latin typeface="Times New Roman" pitchFamily="18" charset="0"/>
                <a:ea typeface="+mj-ea"/>
                <a:cs typeface="Arial"/>
              </a:rPr>
              <a:t> </a:t>
            </a:r>
            <a:endParaRPr lang="ru-RU" b="1" dirty="0">
              <a:solidFill>
                <a:srgbClr val="000090"/>
              </a:solidFill>
              <a:latin typeface="Times New Roman" pitchFamily="18" charset="0"/>
              <a:ea typeface="+mj-ea"/>
              <a:cs typeface="Arial"/>
            </a:endParaRPr>
          </a:p>
        </p:txBody>
      </p:sp>
      <p:sp>
        <p:nvSpPr>
          <p:cNvPr id="5" name="Скругленный прямоугольник 4"/>
          <p:cNvSpPr/>
          <p:nvPr/>
        </p:nvSpPr>
        <p:spPr>
          <a:xfrm>
            <a:off x="1339752" y="999078"/>
            <a:ext cx="10250489" cy="5363621"/>
          </a:xfrm>
          <a:prstGeom prst="roundRect">
            <a:avLst>
              <a:gd name="adj" fmla="val 0"/>
            </a:avLst>
          </a:prstGeom>
          <a:noFill/>
          <a:ln w="6350"/>
        </p:spPr>
        <p:style>
          <a:lnRef idx="2">
            <a:schemeClr val="accent5"/>
          </a:lnRef>
          <a:fillRef idx="1">
            <a:schemeClr val="lt1"/>
          </a:fillRef>
          <a:effectRef idx="0">
            <a:schemeClr val="accent5"/>
          </a:effectRef>
          <a:fontRef idx="minor">
            <a:schemeClr val="dk1"/>
          </a:fontRef>
        </p:style>
        <p:txBody>
          <a:bodyPr anchor="ctr"/>
          <a:lstStyle/>
          <a:p>
            <a:pPr marL="171450" indent="-171450" algn="ctr" eaLnBrk="1" hangingPunct="1">
              <a:buFont typeface="Wingdings" panose="05000000000000000000" pitchFamily="2" charset="2"/>
              <a:buChar char="ü"/>
              <a:defRPr/>
            </a:pPr>
            <a:endParaRPr lang="ru-RU" sz="900" dirty="0">
              <a:solidFill>
                <a:srgbClr val="002060"/>
              </a:solidFill>
              <a:latin typeface="Times New Roman" panose="02020603050405020304" pitchFamily="18" charset="0"/>
              <a:cs typeface="Times New Roman" panose="02020603050405020304" pitchFamily="18" charset="0"/>
            </a:endParaRPr>
          </a:p>
        </p:txBody>
      </p:sp>
      <p:sp>
        <p:nvSpPr>
          <p:cNvPr id="9" name="Скругленный прямоугольник 8"/>
          <p:cNvSpPr/>
          <p:nvPr/>
        </p:nvSpPr>
        <p:spPr>
          <a:xfrm>
            <a:off x="1760903" y="1116157"/>
            <a:ext cx="6402021" cy="1074593"/>
          </a:xfrm>
          <a:prstGeom prst="roundRect">
            <a:avLst/>
          </a:prstGeom>
        </p:spPr>
        <p:style>
          <a:lnRef idx="1">
            <a:schemeClr val="accent5"/>
          </a:lnRef>
          <a:fillRef idx="3">
            <a:schemeClr val="accent5"/>
          </a:fillRef>
          <a:effectRef idx="2">
            <a:schemeClr val="accent5"/>
          </a:effectRef>
          <a:fontRef idx="minor">
            <a:schemeClr val="lt1"/>
          </a:fontRef>
        </p:style>
        <p:txBody>
          <a:bodyPr anchor="ctr"/>
          <a:lstStyle/>
          <a:p>
            <a:pPr algn="ctr"/>
            <a:r>
              <a:rPr lang="ru-RU" sz="1600" b="1" dirty="0" smtClean="0">
                <a:solidFill>
                  <a:prstClr val="white"/>
                </a:solidFill>
              </a:rPr>
              <a:t>Цель</a:t>
            </a:r>
            <a:r>
              <a:rPr lang="ru-RU" sz="1600" b="1" dirty="0">
                <a:solidFill>
                  <a:prstClr val="white"/>
                </a:solidFill>
              </a:rPr>
              <a:t>:  </a:t>
            </a:r>
            <a:r>
              <a:rPr lang="ru-RU" sz="1600" b="1" dirty="0" smtClean="0">
                <a:solidFill>
                  <a:prstClr val="white"/>
                </a:solidFill>
              </a:rPr>
              <a:t>Предоставить Пользователям инструмент по </a:t>
            </a:r>
            <a:r>
              <a:rPr lang="ru-RU" sz="1600" b="1" dirty="0">
                <a:solidFill>
                  <a:prstClr val="white"/>
                </a:solidFill>
              </a:rPr>
              <a:t>формированию оперативной информации о состоянии процедур составления и представления бюджетной (</a:t>
            </a:r>
            <a:r>
              <a:rPr lang="ru-RU" sz="1600" b="1" dirty="0" smtClean="0">
                <a:solidFill>
                  <a:prstClr val="white"/>
                </a:solidFill>
              </a:rPr>
              <a:t>бухгалтерской) отчетности</a:t>
            </a:r>
            <a:endParaRPr lang="ru-RU" sz="1600" b="1" dirty="0">
              <a:solidFill>
                <a:prstClr val="white"/>
              </a:solidFill>
            </a:endParaRPr>
          </a:p>
          <a:p>
            <a:pPr algn="ctr"/>
            <a:endParaRPr lang="ru-RU" sz="1400" dirty="0">
              <a:solidFill>
                <a:prstClr val="white"/>
              </a:solidFill>
            </a:endParaRPr>
          </a:p>
        </p:txBody>
      </p:sp>
      <p:grpSp>
        <p:nvGrpSpPr>
          <p:cNvPr id="10" name="Группа 14"/>
          <p:cNvGrpSpPr>
            <a:grpSpLocks/>
          </p:cNvGrpSpPr>
          <p:nvPr/>
        </p:nvGrpSpPr>
        <p:grpSpPr bwMode="auto">
          <a:xfrm>
            <a:off x="1400541" y="1096458"/>
            <a:ext cx="360363" cy="338138"/>
            <a:chOff x="592404" y="2463793"/>
            <a:chExt cx="420125" cy="359982"/>
          </a:xfrm>
        </p:grpSpPr>
        <p:sp>
          <p:nvSpPr>
            <p:cNvPr id="11" name="Sev01"/>
            <p:cNvSpPr/>
            <p:nvPr/>
          </p:nvSpPr>
          <p:spPr>
            <a:xfrm>
              <a:off x="592404" y="2463793"/>
              <a:ext cx="420125" cy="359982"/>
            </a:xfrm>
            <a:prstGeom prst="roundRect">
              <a:avLst/>
            </a:prstGeom>
            <a:ln>
              <a:solidFill>
                <a:schemeClr val="bg1"/>
              </a:solidFill>
            </a:ln>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n-US" sz="4000" dirty="0">
                <a:solidFill>
                  <a:srgbClr val="4F81BD">
                    <a:lumMod val="50000"/>
                  </a:srgbClr>
                </a:solidFill>
                <a:latin typeface="FontAwesome" pitchFamily="2" charset="0"/>
              </a:endParaRPr>
            </a:p>
          </p:txBody>
        </p:sp>
        <p:sp>
          <p:nvSpPr>
            <p:cNvPr id="12" name="Freeform 144"/>
            <p:cNvSpPr>
              <a:spLocks noEditPoints="1"/>
            </p:cNvSpPr>
            <p:nvPr/>
          </p:nvSpPr>
          <p:spPr bwMode="auto">
            <a:xfrm>
              <a:off x="696692" y="2550190"/>
              <a:ext cx="224071" cy="187188"/>
            </a:xfrm>
            <a:custGeom>
              <a:avLst/>
              <a:gdLst>
                <a:gd name="T0" fmla="*/ 2147483647 w 126"/>
                <a:gd name="T1" fmla="*/ 0 h 123"/>
                <a:gd name="T2" fmla="*/ 2147483647 w 126"/>
                <a:gd name="T3" fmla="*/ 2147483647 h 123"/>
                <a:gd name="T4" fmla="*/ 2147483647 w 126"/>
                <a:gd name="T5" fmla="*/ 2147483647 h 123"/>
                <a:gd name="T6" fmla="*/ 2147483647 w 126"/>
                <a:gd name="T7" fmla="*/ 2147483647 h 123"/>
                <a:gd name="T8" fmla="*/ 0 w 126"/>
                <a:gd name="T9" fmla="*/ 2147483647 h 123"/>
                <a:gd name="T10" fmla="*/ 2147483647 w 126"/>
                <a:gd name="T11" fmla="*/ 2147483647 h 123"/>
                <a:gd name="T12" fmla="*/ 2147483647 w 126"/>
                <a:gd name="T13" fmla="*/ 2147483647 h 123"/>
                <a:gd name="T14" fmla="*/ 2147483647 w 126"/>
                <a:gd name="T15" fmla="*/ 2147483647 h 123"/>
                <a:gd name="T16" fmla="*/ 2147483647 w 126"/>
                <a:gd name="T17" fmla="*/ 2147483647 h 123"/>
                <a:gd name="T18" fmla="*/ 2147483647 w 126"/>
                <a:gd name="T19" fmla="*/ 2147483647 h 123"/>
                <a:gd name="T20" fmla="*/ 2147483647 w 126"/>
                <a:gd name="T21" fmla="*/ 2147483647 h 123"/>
                <a:gd name="T22" fmla="*/ 2147483647 w 126"/>
                <a:gd name="T23" fmla="*/ 2147483647 h 123"/>
                <a:gd name="T24" fmla="*/ 2147483647 w 126"/>
                <a:gd name="T25" fmla="*/ 2147483647 h 123"/>
                <a:gd name="T26" fmla="*/ 2147483647 w 126"/>
                <a:gd name="T27" fmla="*/ 2147483647 h 123"/>
                <a:gd name="T28" fmla="*/ 2147483647 w 126"/>
                <a:gd name="T29" fmla="*/ 2147483647 h 123"/>
                <a:gd name="T30" fmla="*/ 2147483647 w 126"/>
                <a:gd name="T31" fmla="*/ 2147483647 h 123"/>
                <a:gd name="T32" fmla="*/ 2147483647 w 126"/>
                <a:gd name="T33" fmla="*/ 2147483647 h 123"/>
                <a:gd name="T34" fmla="*/ 2147483647 w 126"/>
                <a:gd name="T35" fmla="*/ 2147483647 h 123"/>
                <a:gd name="T36" fmla="*/ 2147483647 w 126"/>
                <a:gd name="T37" fmla="*/ 2147483647 h 123"/>
                <a:gd name="T38" fmla="*/ 2147483647 w 126"/>
                <a:gd name="T39" fmla="*/ 2147483647 h 123"/>
                <a:gd name="T40" fmla="*/ 2147483647 w 126"/>
                <a:gd name="T41" fmla="*/ 2147483647 h 123"/>
                <a:gd name="T42" fmla="*/ 2147483647 w 126"/>
                <a:gd name="T43" fmla="*/ 2147483647 h 123"/>
                <a:gd name="T44" fmla="*/ 2147483647 w 126"/>
                <a:gd name="T45" fmla="*/ 2147483647 h 123"/>
                <a:gd name="T46" fmla="*/ 2147483647 w 126"/>
                <a:gd name="T47" fmla="*/ 2147483647 h 123"/>
                <a:gd name="T48" fmla="*/ 2147483647 w 126"/>
                <a:gd name="T49" fmla="*/ 2147483647 h 123"/>
                <a:gd name="T50" fmla="*/ 2147483647 w 126"/>
                <a:gd name="T51" fmla="*/ 2147483647 h 123"/>
                <a:gd name="T52" fmla="*/ 2147483647 w 126"/>
                <a:gd name="T53" fmla="*/ 2147483647 h 123"/>
                <a:gd name="T54" fmla="*/ 2147483647 w 126"/>
                <a:gd name="T55" fmla="*/ 2147483647 h 123"/>
                <a:gd name="T56" fmla="*/ 2147483647 w 126"/>
                <a:gd name="T57" fmla="*/ 2147483647 h 123"/>
                <a:gd name="T58" fmla="*/ 2147483647 w 126"/>
                <a:gd name="T59" fmla="*/ 2147483647 h 123"/>
                <a:gd name="T60" fmla="*/ 2147483647 w 126"/>
                <a:gd name="T61" fmla="*/ 2147483647 h 123"/>
                <a:gd name="T62" fmla="*/ 2147483647 w 126"/>
                <a:gd name="T63" fmla="*/ 2147483647 h 123"/>
                <a:gd name="T64" fmla="*/ 2147483647 w 126"/>
                <a:gd name="T65" fmla="*/ 2147483647 h 12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6" h="123">
                  <a:moveTo>
                    <a:pt x="112" y="10"/>
                  </a:moveTo>
                  <a:cubicBezTo>
                    <a:pt x="106" y="4"/>
                    <a:pt x="98" y="0"/>
                    <a:pt x="90" y="0"/>
                  </a:cubicBezTo>
                  <a:cubicBezTo>
                    <a:pt x="83" y="0"/>
                    <a:pt x="76" y="3"/>
                    <a:pt x="72" y="7"/>
                  </a:cubicBezTo>
                  <a:cubicBezTo>
                    <a:pt x="53" y="26"/>
                    <a:pt x="53" y="26"/>
                    <a:pt x="53" y="26"/>
                  </a:cubicBezTo>
                  <a:cubicBezTo>
                    <a:pt x="53" y="26"/>
                    <a:pt x="53" y="26"/>
                    <a:pt x="53" y="26"/>
                  </a:cubicBezTo>
                  <a:cubicBezTo>
                    <a:pt x="53" y="26"/>
                    <a:pt x="53" y="26"/>
                    <a:pt x="53" y="26"/>
                  </a:cubicBezTo>
                  <a:cubicBezTo>
                    <a:pt x="53" y="26"/>
                    <a:pt x="53" y="26"/>
                    <a:pt x="53" y="26"/>
                  </a:cubicBezTo>
                  <a:cubicBezTo>
                    <a:pt x="13" y="66"/>
                    <a:pt x="13" y="66"/>
                    <a:pt x="13" y="66"/>
                  </a:cubicBezTo>
                  <a:cubicBezTo>
                    <a:pt x="11" y="68"/>
                    <a:pt x="10" y="70"/>
                    <a:pt x="9" y="73"/>
                  </a:cubicBezTo>
                  <a:cubicBezTo>
                    <a:pt x="0" y="106"/>
                    <a:pt x="0" y="106"/>
                    <a:pt x="0" y="106"/>
                  </a:cubicBezTo>
                  <a:cubicBezTo>
                    <a:pt x="0" y="106"/>
                    <a:pt x="0" y="108"/>
                    <a:pt x="0" y="110"/>
                  </a:cubicBezTo>
                  <a:cubicBezTo>
                    <a:pt x="0" y="117"/>
                    <a:pt x="6" y="123"/>
                    <a:pt x="13" y="123"/>
                  </a:cubicBezTo>
                  <a:cubicBezTo>
                    <a:pt x="15" y="123"/>
                    <a:pt x="17" y="122"/>
                    <a:pt x="18" y="122"/>
                  </a:cubicBezTo>
                  <a:cubicBezTo>
                    <a:pt x="50" y="114"/>
                    <a:pt x="50" y="114"/>
                    <a:pt x="50" y="114"/>
                  </a:cubicBezTo>
                  <a:cubicBezTo>
                    <a:pt x="52" y="113"/>
                    <a:pt x="55" y="112"/>
                    <a:pt x="57" y="110"/>
                  </a:cubicBezTo>
                  <a:cubicBezTo>
                    <a:pt x="115" y="51"/>
                    <a:pt x="115" y="51"/>
                    <a:pt x="115" y="51"/>
                  </a:cubicBezTo>
                  <a:cubicBezTo>
                    <a:pt x="126" y="40"/>
                    <a:pt x="125" y="22"/>
                    <a:pt x="112" y="10"/>
                  </a:cubicBezTo>
                  <a:close/>
                  <a:moveTo>
                    <a:pt x="61" y="91"/>
                  </a:moveTo>
                  <a:cubicBezTo>
                    <a:pt x="61" y="88"/>
                    <a:pt x="60" y="85"/>
                    <a:pt x="58" y="81"/>
                  </a:cubicBezTo>
                  <a:cubicBezTo>
                    <a:pt x="95" y="45"/>
                    <a:pt x="95" y="45"/>
                    <a:pt x="95" y="45"/>
                  </a:cubicBezTo>
                  <a:cubicBezTo>
                    <a:pt x="97" y="52"/>
                    <a:pt x="96" y="59"/>
                    <a:pt x="91" y="64"/>
                  </a:cubicBezTo>
                  <a:cubicBezTo>
                    <a:pt x="91" y="64"/>
                    <a:pt x="91" y="64"/>
                    <a:pt x="91" y="64"/>
                  </a:cubicBezTo>
                  <a:cubicBezTo>
                    <a:pt x="91" y="64"/>
                    <a:pt x="91" y="64"/>
                    <a:pt x="91" y="64"/>
                  </a:cubicBezTo>
                  <a:cubicBezTo>
                    <a:pt x="61" y="94"/>
                    <a:pt x="61" y="94"/>
                    <a:pt x="61" y="94"/>
                  </a:cubicBezTo>
                  <a:cubicBezTo>
                    <a:pt x="61" y="93"/>
                    <a:pt x="61" y="92"/>
                    <a:pt x="61" y="91"/>
                  </a:cubicBezTo>
                  <a:close/>
                  <a:moveTo>
                    <a:pt x="56" y="78"/>
                  </a:moveTo>
                  <a:cubicBezTo>
                    <a:pt x="55" y="76"/>
                    <a:pt x="53" y="73"/>
                    <a:pt x="51" y="71"/>
                  </a:cubicBezTo>
                  <a:cubicBezTo>
                    <a:pt x="49" y="69"/>
                    <a:pt x="46" y="67"/>
                    <a:pt x="43" y="66"/>
                  </a:cubicBezTo>
                  <a:cubicBezTo>
                    <a:pt x="80" y="29"/>
                    <a:pt x="80" y="29"/>
                    <a:pt x="80" y="29"/>
                  </a:cubicBezTo>
                  <a:cubicBezTo>
                    <a:pt x="83" y="30"/>
                    <a:pt x="86" y="32"/>
                    <a:pt x="88" y="34"/>
                  </a:cubicBezTo>
                  <a:cubicBezTo>
                    <a:pt x="90" y="37"/>
                    <a:pt x="92" y="39"/>
                    <a:pt x="93" y="41"/>
                  </a:cubicBezTo>
                  <a:lnTo>
                    <a:pt x="56" y="78"/>
                  </a:lnTo>
                  <a:close/>
                  <a:moveTo>
                    <a:pt x="40" y="64"/>
                  </a:moveTo>
                  <a:cubicBezTo>
                    <a:pt x="36" y="62"/>
                    <a:pt x="33" y="61"/>
                    <a:pt x="29" y="61"/>
                  </a:cubicBezTo>
                  <a:cubicBezTo>
                    <a:pt x="58" y="32"/>
                    <a:pt x="58" y="32"/>
                    <a:pt x="58" y="32"/>
                  </a:cubicBezTo>
                  <a:cubicBezTo>
                    <a:pt x="63" y="27"/>
                    <a:pt x="69" y="26"/>
                    <a:pt x="76" y="28"/>
                  </a:cubicBezTo>
                  <a:lnTo>
                    <a:pt x="40" y="64"/>
                  </a:lnTo>
                  <a:close/>
                  <a:moveTo>
                    <a:pt x="16" y="115"/>
                  </a:moveTo>
                  <a:cubicBezTo>
                    <a:pt x="15" y="115"/>
                    <a:pt x="14" y="115"/>
                    <a:pt x="13" y="115"/>
                  </a:cubicBezTo>
                  <a:cubicBezTo>
                    <a:pt x="10" y="115"/>
                    <a:pt x="7" y="113"/>
                    <a:pt x="7" y="110"/>
                  </a:cubicBezTo>
                  <a:cubicBezTo>
                    <a:pt x="7" y="109"/>
                    <a:pt x="8" y="108"/>
                    <a:pt x="8" y="107"/>
                  </a:cubicBezTo>
                  <a:cubicBezTo>
                    <a:pt x="12" y="93"/>
                    <a:pt x="12" y="93"/>
                    <a:pt x="12" y="93"/>
                  </a:cubicBezTo>
                  <a:cubicBezTo>
                    <a:pt x="16" y="93"/>
                    <a:pt x="21" y="94"/>
                    <a:pt x="25" y="98"/>
                  </a:cubicBezTo>
                  <a:cubicBezTo>
                    <a:pt x="28" y="102"/>
                    <a:pt x="30" y="107"/>
                    <a:pt x="30" y="111"/>
                  </a:cubicBezTo>
                  <a:lnTo>
                    <a:pt x="16" y="115"/>
                  </a:lnTo>
                  <a:close/>
                  <a:moveTo>
                    <a:pt x="34" y="110"/>
                  </a:moveTo>
                  <a:cubicBezTo>
                    <a:pt x="34" y="105"/>
                    <a:pt x="31" y="100"/>
                    <a:pt x="27" y="95"/>
                  </a:cubicBezTo>
                  <a:cubicBezTo>
                    <a:pt x="23" y="91"/>
                    <a:pt x="18" y="89"/>
                    <a:pt x="13" y="89"/>
                  </a:cubicBezTo>
                  <a:cubicBezTo>
                    <a:pt x="17" y="75"/>
                    <a:pt x="17" y="75"/>
                    <a:pt x="17" y="75"/>
                  </a:cubicBezTo>
                  <a:cubicBezTo>
                    <a:pt x="17" y="74"/>
                    <a:pt x="17" y="73"/>
                    <a:pt x="18" y="72"/>
                  </a:cubicBezTo>
                  <a:cubicBezTo>
                    <a:pt x="26" y="67"/>
                    <a:pt x="38" y="68"/>
                    <a:pt x="46" y="77"/>
                  </a:cubicBezTo>
                  <a:cubicBezTo>
                    <a:pt x="55" y="85"/>
                    <a:pt x="56" y="98"/>
                    <a:pt x="49" y="106"/>
                  </a:cubicBezTo>
                  <a:cubicBezTo>
                    <a:pt x="49" y="106"/>
                    <a:pt x="48" y="106"/>
                    <a:pt x="48" y="106"/>
                  </a:cubicBezTo>
                  <a:lnTo>
                    <a:pt x="34" y="110"/>
                  </a:lnTo>
                  <a:close/>
                  <a:moveTo>
                    <a:pt x="110" y="45"/>
                  </a:moveTo>
                  <a:cubicBezTo>
                    <a:pt x="103" y="52"/>
                    <a:pt x="103" y="52"/>
                    <a:pt x="103" y="52"/>
                  </a:cubicBezTo>
                  <a:cubicBezTo>
                    <a:pt x="103" y="51"/>
                    <a:pt x="103" y="50"/>
                    <a:pt x="103" y="49"/>
                  </a:cubicBezTo>
                  <a:cubicBezTo>
                    <a:pt x="103" y="42"/>
                    <a:pt x="99" y="35"/>
                    <a:pt x="93" y="29"/>
                  </a:cubicBezTo>
                  <a:cubicBezTo>
                    <a:pt x="87" y="23"/>
                    <a:pt x="79" y="19"/>
                    <a:pt x="71" y="19"/>
                  </a:cubicBezTo>
                  <a:cubicBezTo>
                    <a:pt x="77" y="13"/>
                    <a:pt x="77" y="13"/>
                    <a:pt x="77" y="13"/>
                  </a:cubicBezTo>
                  <a:cubicBezTo>
                    <a:pt x="80" y="10"/>
                    <a:pt x="85" y="8"/>
                    <a:pt x="90" y="8"/>
                  </a:cubicBezTo>
                  <a:cubicBezTo>
                    <a:pt x="96" y="8"/>
                    <a:pt x="102" y="11"/>
                    <a:pt x="107" y="16"/>
                  </a:cubicBezTo>
                  <a:cubicBezTo>
                    <a:pt x="112" y="20"/>
                    <a:pt x="114" y="26"/>
                    <a:pt x="115" y="32"/>
                  </a:cubicBezTo>
                  <a:cubicBezTo>
                    <a:pt x="115" y="37"/>
                    <a:pt x="113" y="42"/>
                    <a:pt x="110" y="45"/>
                  </a:cubicBezTo>
                  <a:close/>
                  <a:moveTo>
                    <a:pt x="110" y="45"/>
                  </a:moveTo>
                  <a:cubicBezTo>
                    <a:pt x="110" y="45"/>
                    <a:pt x="110" y="45"/>
                    <a:pt x="110" y="4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solidFill>
                  <a:prstClr val="black"/>
                </a:solidFill>
              </a:endParaRPr>
            </a:p>
          </p:txBody>
        </p:sp>
      </p:grpSp>
      <p:sp>
        <p:nvSpPr>
          <p:cNvPr id="19" name="Скругленный прямоугольник 18"/>
          <p:cNvSpPr/>
          <p:nvPr/>
        </p:nvSpPr>
        <p:spPr>
          <a:xfrm>
            <a:off x="8296275" y="1116157"/>
            <a:ext cx="2847975" cy="1074593"/>
          </a:xfrm>
          <a:prstGeom prst="roundRect">
            <a:avLst/>
          </a:prstGeom>
          <a:gradFill>
            <a:gsLst>
              <a:gs pos="0">
                <a:srgbClr val="F79443"/>
              </a:gs>
              <a:gs pos="75000">
                <a:schemeClr val="accent2">
                  <a:lumMod val="75000"/>
                </a:schemeClr>
              </a:gs>
              <a:gs pos="100000">
                <a:schemeClr val="accent2">
                  <a:lumMod val="5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TextBox 16"/>
          <p:cNvSpPr txBox="1"/>
          <p:nvPr/>
        </p:nvSpPr>
        <p:spPr>
          <a:xfrm>
            <a:off x="8486775" y="1177612"/>
            <a:ext cx="2657475" cy="830997"/>
          </a:xfrm>
          <a:prstGeom prst="rect">
            <a:avLst/>
          </a:prstGeom>
          <a:noFill/>
        </p:spPr>
        <p:txBody>
          <a:bodyPr wrap="square" rtlCol="0">
            <a:spAutoFit/>
          </a:bodyPr>
          <a:lstStyle/>
          <a:p>
            <a:r>
              <a:rPr lang="ru-RU" sz="1600" b="1" dirty="0" smtClean="0">
                <a:solidFill>
                  <a:schemeClr val="bg1"/>
                </a:solidFill>
              </a:rPr>
              <a:t>Целевая аудитория: Организации, имеющие подведомственную сеть </a:t>
            </a:r>
            <a:endParaRPr lang="ru-RU" sz="1600" b="1" dirty="0">
              <a:solidFill>
                <a:schemeClr val="bg1"/>
              </a:solidFill>
            </a:endParaRPr>
          </a:p>
        </p:txBody>
      </p:sp>
      <p:sp>
        <p:nvSpPr>
          <p:cNvPr id="20" name="TextBox 19"/>
          <p:cNvSpPr txBox="1"/>
          <p:nvPr/>
        </p:nvSpPr>
        <p:spPr>
          <a:xfrm>
            <a:off x="1881849" y="2263516"/>
            <a:ext cx="9262401" cy="3539430"/>
          </a:xfrm>
          <a:prstGeom prst="rect">
            <a:avLst/>
          </a:prstGeom>
          <a:noFill/>
        </p:spPr>
        <p:txBody>
          <a:bodyPr wrap="square" rtlCol="0">
            <a:spAutoFit/>
          </a:bodyPr>
          <a:lstStyle/>
          <a:p>
            <a:pPr marL="285750" indent="-285750">
              <a:buFont typeface="Wingdings" panose="05000000000000000000" pitchFamily="2" charset="2"/>
              <a:buChar char="ü"/>
            </a:pPr>
            <a:endParaRPr lang="ru-RU" sz="1400" b="1" dirty="0" smtClean="0">
              <a:solidFill>
                <a:srgbClr val="000090"/>
              </a:solidFill>
              <a:latin typeface="Times New Roman" pitchFamily="18" charset="0"/>
              <a:ea typeface="+mj-ea"/>
              <a:cs typeface="Arial"/>
            </a:endParaRPr>
          </a:p>
          <a:p>
            <a:pPr marL="285750" indent="-285750">
              <a:buFont typeface="Wingdings" panose="05000000000000000000" pitchFamily="2" charset="2"/>
              <a:buChar char="ü"/>
            </a:pPr>
            <a:r>
              <a:rPr lang="ru-RU" sz="1400" b="1" dirty="0" smtClean="0">
                <a:solidFill>
                  <a:srgbClr val="000090"/>
                </a:solidFill>
                <a:latin typeface="Times New Roman" pitchFamily="18" charset="0"/>
                <a:ea typeface="+mj-ea"/>
                <a:cs typeface="Arial"/>
              </a:rPr>
              <a:t>Возможность  формирования </a:t>
            </a:r>
            <a:r>
              <a:rPr lang="ru-RU" sz="1400" b="1" dirty="0">
                <a:solidFill>
                  <a:srgbClr val="000090"/>
                </a:solidFill>
                <a:latin typeface="Times New Roman" pitchFamily="18" charset="0"/>
                <a:ea typeface="+mj-ea"/>
                <a:cs typeface="Arial"/>
              </a:rPr>
              <a:t>среза информации по выбранным фильтрам</a:t>
            </a:r>
            <a:r>
              <a:rPr lang="ru-RU" sz="1400" dirty="0">
                <a:solidFill>
                  <a:srgbClr val="000090"/>
                </a:solidFill>
                <a:latin typeface="Times New Roman" pitchFamily="18" charset="0"/>
                <a:ea typeface="+mj-ea"/>
                <a:cs typeface="Arial"/>
              </a:rPr>
              <a:t>:</a:t>
            </a:r>
          </a:p>
          <a:p>
            <a:pPr marL="742950" lvl="1" indent="-285750">
              <a:buFontTx/>
              <a:buChar char="-"/>
            </a:pPr>
            <a:r>
              <a:rPr lang="ru-RU" sz="1400" dirty="0">
                <a:solidFill>
                  <a:srgbClr val="000090"/>
                </a:solidFill>
                <a:latin typeface="Times New Roman" pitchFamily="18" charset="0"/>
                <a:ea typeface="+mj-ea"/>
                <a:cs typeface="Arial"/>
              </a:rPr>
              <a:t>субъект отчетности </a:t>
            </a:r>
          </a:p>
          <a:p>
            <a:pPr marL="742950" lvl="1" indent="-285750">
              <a:buFontTx/>
              <a:buChar char="-"/>
            </a:pPr>
            <a:r>
              <a:rPr lang="ru-RU" sz="1400" dirty="0">
                <a:solidFill>
                  <a:srgbClr val="000090"/>
                </a:solidFill>
                <a:latin typeface="Times New Roman" pitchFamily="18" charset="0"/>
                <a:ea typeface="+mj-ea"/>
                <a:cs typeface="Arial"/>
              </a:rPr>
              <a:t>тип субъекта </a:t>
            </a:r>
          </a:p>
          <a:p>
            <a:pPr marL="742950" lvl="1" indent="-285750">
              <a:buFontTx/>
              <a:buChar char="-"/>
            </a:pPr>
            <a:r>
              <a:rPr lang="ru-RU" sz="1400" dirty="0">
                <a:solidFill>
                  <a:srgbClr val="000090"/>
                </a:solidFill>
                <a:latin typeface="Times New Roman" pitchFamily="18" charset="0"/>
                <a:ea typeface="+mj-ea"/>
                <a:cs typeface="Arial"/>
              </a:rPr>
              <a:t>комплект отчетности </a:t>
            </a:r>
          </a:p>
          <a:p>
            <a:pPr marL="742950" lvl="1" indent="-285750">
              <a:buFontTx/>
              <a:buChar char="-"/>
            </a:pPr>
            <a:r>
              <a:rPr lang="ru-RU" sz="1400" dirty="0">
                <a:solidFill>
                  <a:srgbClr val="000090"/>
                </a:solidFill>
                <a:latin typeface="Times New Roman" pitchFamily="18" charset="0"/>
                <a:ea typeface="+mj-ea"/>
                <a:cs typeface="Arial"/>
              </a:rPr>
              <a:t>отчетная форма и другие</a:t>
            </a:r>
            <a:r>
              <a:rPr lang="ru-RU" sz="1400" dirty="0" smtClean="0">
                <a:solidFill>
                  <a:srgbClr val="000090"/>
                </a:solidFill>
                <a:latin typeface="Times New Roman" pitchFamily="18" charset="0"/>
                <a:ea typeface="+mj-ea"/>
                <a:cs typeface="Arial"/>
              </a:rPr>
              <a:t>.</a:t>
            </a:r>
          </a:p>
          <a:p>
            <a:pPr marL="285750" indent="-285750">
              <a:buFontTx/>
              <a:buChar char="-"/>
            </a:pPr>
            <a:endParaRPr lang="ru-RU" sz="1400" dirty="0">
              <a:solidFill>
                <a:srgbClr val="000090"/>
              </a:solidFill>
              <a:latin typeface="Times New Roman" pitchFamily="18" charset="0"/>
              <a:ea typeface="+mj-ea"/>
              <a:cs typeface="Arial"/>
            </a:endParaRPr>
          </a:p>
          <a:p>
            <a:pPr marL="285750" indent="-285750">
              <a:buFont typeface="Wingdings" panose="05000000000000000000" pitchFamily="2" charset="2"/>
              <a:buChar char="ü"/>
            </a:pPr>
            <a:r>
              <a:rPr lang="ru-RU" sz="1400" b="1" dirty="0" smtClean="0">
                <a:solidFill>
                  <a:srgbClr val="000090"/>
                </a:solidFill>
                <a:latin typeface="Times New Roman" pitchFamily="18" charset="0"/>
                <a:ea typeface="+mj-ea"/>
                <a:cs typeface="Arial"/>
              </a:rPr>
              <a:t>Разделение субъектов отчетности на группы в зависимости от  прогресса составления и представления отчетности: </a:t>
            </a:r>
          </a:p>
          <a:p>
            <a:pPr marL="742950" lvl="1" indent="-285750">
              <a:buFontTx/>
              <a:buChar char="-"/>
            </a:pPr>
            <a:r>
              <a:rPr lang="ru-RU" sz="1400" dirty="0">
                <a:solidFill>
                  <a:srgbClr val="000090"/>
                </a:solidFill>
                <a:latin typeface="Times New Roman" pitchFamily="18" charset="0"/>
                <a:ea typeface="+mj-ea"/>
                <a:cs typeface="Arial"/>
              </a:rPr>
              <a:t>з</a:t>
            </a:r>
            <a:r>
              <a:rPr lang="ru-RU" sz="1400" dirty="0" smtClean="0">
                <a:solidFill>
                  <a:srgbClr val="000090"/>
                </a:solidFill>
                <a:latin typeface="Times New Roman" pitchFamily="18" charset="0"/>
                <a:ea typeface="+mj-ea"/>
                <a:cs typeface="Arial"/>
              </a:rPr>
              <a:t>авершено</a:t>
            </a:r>
          </a:p>
          <a:p>
            <a:pPr marL="742950" lvl="1" indent="-285750">
              <a:buFontTx/>
              <a:buChar char="-"/>
            </a:pPr>
            <a:r>
              <a:rPr lang="ru-RU" sz="1400" dirty="0">
                <a:solidFill>
                  <a:srgbClr val="000090"/>
                </a:solidFill>
                <a:latin typeface="Times New Roman" pitchFamily="18" charset="0"/>
                <a:ea typeface="+mj-ea"/>
                <a:cs typeface="Arial"/>
              </a:rPr>
              <a:t>в</a:t>
            </a:r>
            <a:r>
              <a:rPr lang="ru-RU" sz="1400" dirty="0" smtClean="0">
                <a:solidFill>
                  <a:srgbClr val="000090"/>
                </a:solidFill>
                <a:latin typeface="Times New Roman" pitchFamily="18" charset="0"/>
                <a:ea typeface="+mj-ea"/>
                <a:cs typeface="Arial"/>
              </a:rPr>
              <a:t> процессе </a:t>
            </a:r>
          </a:p>
          <a:p>
            <a:pPr marL="742950" lvl="1" indent="-285750">
              <a:buFontTx/>
              <a:buChar char="-"/>
            </a:pPr>
            <a:r>
              <a:rPr lang="ru-RU" sz="1400" dirty="0">
                <a:solidFill>
                  <a:srgbClr val="000090"/>
                </a:solidFill>
                <a:latin typeface="Times New Roman" pitchFamily="18" charset="0"/>
                <a:ea typeface="+mj-ea"/>
                <a:cs typeface="Arial"/>
              </a:rPr>
              <a:t>н</a:t>
            </a:r>
            <a:r>
              <a:rPr lang="ru-RU" sz="1400" dirty="0" smtClean="0">
                <a:solidFill>
                  <a:srgbClr val="000090"/>
                </a:solidFill>
                <a:latin typeface="Times New Roman" pitchFamily="18" charset="0"/>
                <a:ea typeface="+mj-ea"/>
                <a:cs typeface="Arial"/>
              </a:rPr>
              <a:t>а начальном этапе </a:t>
            </a:r>
          </a:p>
          <a:p>
            <a:endParaRPr lang="ru-RU" sz="1400" dirty="0" smtClean="0">
              <a:solidFill>
                <a:srgbClr val="000090"/>
              </a:solidFill>
              <a:latin typeface="Times New Roman" pitchFamily="18" charset="0"/>
              <a:ea typeface="+mj-ea"/>
              <a:cs typeface="Arial"/>
            </a:endParaRPr>
          </a:p>
          <a:p>
            <a:pPr marL="285750" indent="-285750">
              <a:buFont typeface="Wingdings" panose="05000000000000000000" pitchFamily="2" charset="2"/>
              <a:buChar char="ü"/>
            </a:pPr>
            <a:r>
              <a:rPr lang="ru-RU" sz="1400" b="1" dirty="0" smtClean="0">
                <a:solidFill>
                  <a:srgbClr val="000090"/>
                </a:solidFill>
                <a:latin typeface="Times New Roman" pitchFamily="18" charset="0"/>
                <a:ea typeface="+mj-ea"/>
                <a:cs typeface="Arial"/>
              </a:rPr>
              <a:t>Детализация списка организаций с отображением собственного прогресса представления в процентном соотношении.</a:t>
            </a:r>
            <a:endParaRPr lang="ru-RU" sz="1400" b="1" dirty="0">
              <a:solidFill>
                <a:srgbClr val="000090"/>
              </a:solidFill>
              <a:latin typeface="Times New Roman" pitchFamily="18" charset="0"/>
              <a:ea typeface="+mj-ea"/>
              <a:cs typeface="Arial"/>
            </a:endParaRPr>
          </a:p>
          <a:p>
            <a:endParaRPr lang="ru-RU" sz="1400" dirty="0">
              <a:solidFill>
                <a:srgbClr val="000090"/>
              </a:solidFill>
              <a:latin typeface="Times New Roman" pitchFamily="18" charset="0"/>
              <a:ea typeface="+mj-ea"/>
              <a:cs typeface="Arial"/>
            </a:endParaRPr>
          </a:p>
        </p:txBody>
      </p:sp>
    </p:spTree>
    <p:extLst>
      <p:ext uri="{BB962C8B-B14F-4D97-AF65-F5344CB8AC3E}">
        <p14:creationId xmlns:p14="http://schemas.microsoft.com/office/powerpoint/2010/main" val="1533264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6EF179C7-30C2-45CE-AE83-42144F90876E}" type="slidenum">
              <a:rPr lang="ru-RU" altLang="ru-RU" smtClean="0"/>
              <a:pPr>
                <a:defRPr/>
              </a:pPr>
              <a:t>15</a:t>
            </a:fld>
            <a:endParaRPr lang="ru-RU" altLang="ru-RU" dirty="0"/>
          </a:p>
        </p:txBody>
      </p:sp>
      <p:sp>
        <p:nvSpPr>
          <p:cNvPr id="4" name="TextBox 3"/>
          <p:cNvSpPr txBox="1"/>
          <p:nvPr/>
        </p:nvSpPr>
        <p:spPr>
          <a:xfrm>
            <a:off x="3038475" y="196948"/>
            <a:ext cx="9048751" cy="590931"/>
          </a:xfrm>
          <a:prstGeom prst="rect">
            <a:avLst/>
          </a:prstGeom>
          <a:noFill/>
        </p:spPr>
        <p:txBody>
          <a:bodyPr wrap="square" rtlCol="0">
            <a:spAutoFit/>
          </a:bodyPr>
          <a:lstStyle/>
          <a:p>
            <a:pPr algn="ctr">
              <a:lnSpc>
                <a:spcPct val="90000"/>
              </a:lnSpc>
            </a:pPr>
            <a:r>
              <a:rPr lang="ru-RU" b="1" dirty="0">
                <a:solidFill>
                  <a:srgbClr val="000090"/>
                </a:solidFill>
                <a:latin typeface="Times New Roman" pitchFamily="18" charset="0"/>
              </a:rPr>
              <a:t>Планы по развитию </a:t>
            </a:r>
            <a:r>
              <a:rPr lang="ru-RU" b="1" dirty="0" err="1">
                <a:solidFill>
                  <a:srgbClr val="000090"/>
                </a:solidFill>
                <a:latin typeface="Times New Roman" pitchFamily="18" charset="0"/>
              </a:rPr>
              <a:t>ПУиО</a:t>
            </a:r>
            <a:r>
              <a:rPr lang="ru-RU" b="1" dirty="0">
                <a:solidFill>
                  <a:srgbClr val="000090"/>
                </a:solidFill>
                <a:latin typeface="Times New Roman" pitchFamily="18" charset="0"/>
                <a:cs typeface="Arial"/>
              </a:rPr>
              <a:t> </a:t>
            </a:r>
            <a:r>
              <a:rPr lang="ru-RU" b="1" dirty="0">
                <a:solidFill>
                  <a:srgbClr val="000090"/>
                </a:solidFill>
                <a:latin typeface="Times New Roman" pitchFamily="18" charset="0"/>
              </a:rPr>
              <a:t>ГИИС «Электронный бюджет». </a:t>
            </a:r>
            <a:endParaRPr lang="ru-RU" b="1" dirty="0" smtClean="0">
              <a:solidFill>
                <a:srgbClr val="000090"/>
              </a:solidFill>
              <a:latin typeface="Times New Roman" pitchFamily="18" charset="0"/>
            </a:endParaRPr>
          </a:p>
          <a:p>
            <a:pPr algn="ctr">
              <a:lnSpc>
                <a:spcPct val="90000"/>
              </a:lnSpc>
            </a:pPr>
            <a:r>
              <a:rPr lang="ru-RU" dirty="0" smtClean="0">
                <a:solidFill>
                  <a:srgbClr val="000090"/>
                </a:solidFill>
                <a:latin typeface="Times New Roman" pitchFamily="18" charset="0"/>
                <a:ea typeface="+mj-ea"/>
                <a:cs typeface="Arial"/>
              </a:rPr>
              <a:t>Сервис по формированию срезов оперативных статистических данных</a:t>
            </a:r>
            <a:r>
              <a:rPr lang="ru-RU" b="1" dirty="0" smtClean="0">
                <a:solidFill>
                  <a:srgbClr val="000090"/>
                </a:solidFill>
                <a:latin typeface="Times New Roman" pitchFamily="18" charset="0"/>
                <a:ea typeface="+mj-ea"/>
                <a:cs typeface="Arial"/>
              </a:rPr>
              <a:t> </a:t>
            </a:r>
            <a:endParaRPr lang="ru-RU" b="1" dirty="0">
              <a:solidFill>
                <a:srgbClr val="000090"/>
              </a:solidFill>
              <a:latin typeface="Times New Roman" pitchFamily="18" charset="0"/>
              <a:ea typeface="+mj-ea"/>
              <a:cs typeface="Arial"/>
            </a:endParaRPr>
          </a:p>
        </p:txBody>
      </p:sp>
      <p:sp>
        <p:nvSpPr>
          <p:cNvPr id="5" name="Rectangle 2"/>
          <p:cNvSpPr>
            <a:spLocks noChangeArrowheads="1"/>
          </p:cNvSpPr>
          <p:nvPr/>
        </p:nvSpPr>
        <p:spPr bwMode="auto">
          <a:xfrm>
            <a:off x="492370" y="1406016"/>
            <a:ext cx="468454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tabLst/>
            </a:pPr>
            <a:r>
              <a:rPr lang="ru-RU" altLang="ru-RU" sz="1600" dirty="0">
                <a:solidFill>
                  <a:schemeClr val="accent1">
                    <a:lumMod val="50000"/>
                  </a:schemeClr>
                </a:solidFill>
                <a:latin typeface="Times New Roman" panose="02020603050405020304" pitchFamily="18" charset="0"/>
                <a:cs typeface="Times New Roman" panose="02020603050405020304" pitchFamily="18" charset="0"/>
              </a:rPr>
              <a:t>В личном кабинете ПУиО ЭБ пользователь переходит в отдельное рабочее </a:t>
            </a:r>
            <a:r>
              <a:rPr lang="ru-RU" altLang="ru-RU" sz="1600" dirty="0" smtClean="0">
                <a:solidFill>
                  <a:schemeClr val="accent1">
                    <a:lumMod val="50000"/>
                  </a:schemeClr>
                </a:solidFill>
                <a:latin typeface="Times New Roman" panose="02020603050405020304" pitchFamily="18" charset="0"/>
                <a:cs typeface="Times New Roman" panose="02020603050405020304" pitchFamily="18" charset="0"/>
              </a:rPr>
              <a:t>место</a:t>
            </a:r>
            <a:r>
              <a:rPr lang="en-US" altLang="ru-RU" sz="1600" dirty="0" smtClean="0">
                <a:solidFill>
                  <a:schemeClr val="accent1">
                    <a:lumMod val="50000"/>
                  </a:schemeClr>
                </a:solidFill>
                <a:latin typeface="Times New Roman" panose="02020603050405020304" pitchFamily="18" charset="0"/>
                <a:cs typeface="Times New Roman" panose="02020603050405020304" pitchFamily="18" charset="0"/>
              </a:rPr>
              <a:t> </a:t>
            </a:r>
            <a:r>
              <a:rPr lang="ru-RU" altLang="ru-RU" sz="1600" dirty="0" smtClean="0">
                <a:solidFill>
                  <a:schemeClr val="accent1">
                    <a:lumMod val="50000"/>
                  </a:schemeClr>
                </a:solidFill>
                <a:latin typeface="Times New Roman" panose="02020603050405020304" pitchFamily="18" charset="0"/>
                <a:cs typeface="Times New Roman" panose="02020603050405020304" pitchFamily="18" charset="0"/>
              </a:rPr>
              <a:t>«</a:t>
            </a:r>
            <a:r>
              <a:rPr lang="ru-RU" altLang="ru-RU" sz="1600" b="1" dirty="0">
                <a:solidFill>
                  <a:schemeClr val="accent1">
                    <a:lumMod val="50000"/>
                  </a:schemeClr>
                </a:solidFill>
                <a:latin typeface="Times New Roman" panose="02020603050405020304" pitchFamily="18" charset="0"/>
                <a:cs typeface="Times New Roman" panose="02020603050405020304" pitchFamily="18" charset="0"/>
              </a:rPr>
              <a:t>М</a:t>
            </a:r>
            <a:r>
              <a:rPr lang="ru-RU" altLang="ru-RU" sz="1600" b="1" dirty="0" smtClean="0">
                <a:solidFill>
                  <a:schemeClr val="accent1">
                    <a:lumMod val="50000"/>
                  </a:schemeClr>
                </a:solidFill>
                <a:latin typeface="Times New Roman" panose="02020603050405020304" pitchFamily="18" charset="0"/>
                <a:cs typeface="Times New Roman" panose="02020603050405020304" pitchFamily="18" charset="0"/>
              </a:rPr>
              <a:t>ониторинга </a:t>
            </a:r>
            <a:r>
              <a:rPr lang="ru-RU" altLang="ru-RU" sz="1600" b="1" dirty="0">
                <a:solidFill>
                  <a:schemeClr val="accent1">
                    <a:lumMod val="50000"/>
                  </a:schemeClr>
                </a:solidFill>
                <a:latin typeface="Times New Roman" panose="02020603050405020304" pitchFamily="18" charset="0"/>
                <a:cs typeface="Times New Roman" panose="02020603050405020304" pitchFamily="18" charset="0"/>
              </a:rPr>
              <a:t>отчетности</a:t>
            </a:r>
            <a:r>
              <a:rPr lang="ru-RU" altLang="ru-RU" sz="1600" dirty="0">
                <a:solidFill>
                  <a:schemeClr val="accent1">
                    <a:lumMod val="50000"/>
                  </a:schemeClr>
                </a:solidFill>
                <a:latin typeface="Times New Roman" panose="02020603050405020304" pitchFamily="18" charset="0"/>
                <a:cs typeface="Times New Roman" panose="02020603050405020304" pitchFamily="18" charset="0"/>
              </a:rPr>
              <a:t>»</a:t>
            </a:r>
          </a:p>
        </p:txBody>
      </p:sp>
      <p:sp>
        <p:nvSpPr>
          <p:cNvPr id="8" name="Прямоугольник 7"/>
          <p:cNvSpPr/>
          <p:nvPr/>
        </p:nvSpPr>
        <p:spPr>
          <a:xfrm>
            <a:off x="5176911" y="5007851"/>
            <a:ext cx="6096000" cy="619272"/>
          </a:xfrm>
          <a:prstGeom prst="rect">
            <a:avLst/>
          </a:prstGeom>
        </p:spPr>
        <p:txBody>
          <a:bodyPr>
            <a:spAutoFit/>
          </a:bodyPr>
          <a:lstStyle/>
          <a:p>
            <a:pPr lvl="0">
              <a:lnSpc>
                <a:spcPct val="107000"/>
              </a:lnSpc>
              <a:spcAft>
                <a:spcPts val="800"/>
              </a:spcAft>
            </a:pPr>
            <a:r>
              <a:rPr lang="ru-RU" sz="1600" dirty="0">
                <a:solidFill>
                  <a:schemeClr val="accent1">
                    <a:lumMod val="50000"/>
                  </a:schemeClr>
                </a:solidFill>
                <a:latin typeface="Times New Roman" panose="02020603050405020304" pitchFamily="18" charset="0"/>
                <a:cs typeface="Times New Roman" panose="02020603050405020304" pitchFamily="18" charset="0"/>
              </a:rPr>
              <a:t>После установленных параметров пользователь нажимает кнопку «</a:t>
            </a:r>
            <a:r>
              <a:rPr lang="ru-RU" sz="1600" b="1" dirty="0">
                <a:solidFill>
                  <a:schemeClr val="accent1">
                    <a:lumMod val="50000"/>
                  </a:schemeClr>
                </a:solidFill>
                <a:latin typeface="Times New Roman" panose="02020603050405020304" pitchFamily="18" charset="0"/>
                <a:cs typeface="Times New Roman" panose="02020603050405020304" pitchFamily="18" charset="0"/>
              </a:rPr>
              <a:t>Сформировать</a:t>
            </a:r>
            <a:r>
              <a:rPr lang="ru-RU" sz="1600" dirty="0">
                <a:solidFill>
                  <a:schemeClr val="accent1">
                    <a:lumMod val="50000"/>
                  </a:schemeClr>
                </a:solidFill>
                <a:latin typeface="Times New Roman" panose="02020603050405020304" pitchFamily="18" charset="0"/>
                <a:cs typeface="Times New Roman" panose="02020603050405020304" pitchFamily="18" charset="0"/>
              </a:rPr>
              <a:t>».</a:t>
            </a:r>
          </a:p>
        </p:txBody>
      </p:sp>
      <p:pic>
        <p:nvPicPr>
          <p:cNvPr id="9218" name="Picture 2" descr="сервис мониторинга отчетности"/>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267" y="2283063"/>
            <a:ext cx="4442883" cy="3441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3" descr="23-05-2018 15-42-25"/>
          <p:cNvPicPr>
            <a:picLocks noChangeAspect="1" noChangeArrowheads="1"/>
          </p:cNvPicPr>
          <p:nvPr/>
        </p:nvPicPr>
        <p:blipFill rotWithShape="1">
          <a:blip r:embed="rId4">
            <a:extLst>
              <a:ext uri="{28A0092B-C50C-407E-A947-70E740481C1C}">
                <a14:useLocalDpi xmlns:a14="http://schemas.microsoft.com/office/drawing/2010/main" val="0"/>
              </a:ext>
            </a:extLst>
          </a:blip>
          <a:srcRect r="30023" b="-5592"/>
          <a:stretch/>
        </p:blipFill>
        <p:spPr bwMode="auto">
          <a:xfrm>
            <a:off x="5418667" y="2451932"/>
            <a:ext cx="6651680" cy="2472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Прямоугольник 8"/>
          <p:cNvSpPr/>
          <p:nvPr/>
        </p:nvSpPr>
        <p:spPr>
          <a:xfrm>
            <a:off x="9936020" y="3697492"/>
            <a:ext cx="1336891" cy="15300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Rectangle 4"/>
          <p:cNvSpPr>
            <a:spLocks noChangeArrowheads="1"/>
          </p:cNvSpPr>
          <p:nvPr/>
        </p:nvSpPr>
        <p:spPr bwMode="auto">
          <a:xfrm>
            <a:off x="5418667" y="1529126"/>
            <a:ext cx="6527409"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1" hangingPunct="1"/>
            <a:r>
              <a:rPr lang="ru-RU" altLang="ru-RU" sz="1600" dirty="0">
                <a:solidFill>
                  <a:schemeClr val="accent1">
                    <a:lumMod val="50000"/>
                  </a:schemeClr>
                </a:solidFill>
                <a:latin typeface="Times New Roman" panose="02020603050405020304" pitchFamily="18" charset="0"/>
                <a:cs typeface="Times New Roman" panose="02020603050405020304" pitchFamily="18" charset="0"/>
              </a:rPr>
              <a:t>При переходе в рабочее место </a:t>
            </a:r>
            <a:r>
              <a:rPr lang="ru-RU" altLang="ru-RU" sz="1600" dirty="0" smtClean="0">
                <a:solidFill>
                  <a:schemeClr val="accent1">
                    <a:lumMod val="50000"/>
                  </a:schemeClr>
                </a:solidFill>
                <a:latin typeface="Times New Roman" panose="02020603050405020304" pitchFamily="18" charset="0"/>
                <a:cs typeface="Times New Roman" panose="02020603050405020304" pitchFamily="18" charset="0"/>
              </a:rPr>
              <a:t>«</a:t>
            </a:r>
            <a:r>
              <a:rPr lang="ru-RU" altLang="ru-RU" sz="1600" b="1" dirty="0">
                <a:solidFill>
                  <a:schemeClr val="accent1">
                    <a:lumMod val="50000"/>
                  </a:schemeClr>
                </a:solidFill>
                <a:latin typeface="Times New Roman" panose="02020603050405020304" pitchFamily="18" charset="0"/>
                <a:cs typeface="Times New Roman" panose="02020603050405020304" pitchFamily="18" charset="0"/>
              </a:rPr>
              <a:t>М</a:t>
            </a:r>
            <a:r>
              <a:rPr lang="ru-RU" altLang="ru-RU" sz="1600" b="1" dirty="0" smtClean="0">
                <a:solidFill>
                  <a:schemeClr val="accent1">
                    <a:lumMod val="50000"/>
                  </a:schemeClr>
                </a:solidFill>
                <a:latin typeface="Times New Roman" panose="02020603050405020304" pitchFamily="18" charset="0"/>
                <a:cs typeface="Times New Roman" panose="02020603050405020304" pitchFamily="18" charset="0"/>
              </a:rPr>
              <a:t>ониторинга </a:t>
            </a:r>
            <a:r>
              <a:rPr lang="ru-RU" altLang="ru-RU" sz="1600" b="1" dirty="0">
                <a:solidFill>
                  <a:schemeClr val="accent1">
                    <a:lumMod val="50000"/>
                  </a:schemeClr>
                </a:solidFill>
                <a:latin typeface="Times New Roman" panose="02020603050405020304" pitchFamily="18" charset="0"/>
                <a:cs typeface="Times New Roman" panose="02020603050405020304" pitchFamily="18" charset="0"/>
              </a:rPr>
              <a:t>отчетности</a:t>
            </a:r>
            <a:r>
              <a:rPr lang="ru-RU" altLang="ru-RU" sz="1600" dirty="0">
                <a:solidFill>
                  <a:schemeClr val="accent1">
                    <a:lumMod val="50000"/>
                  </a:schemeClr>
                </a:solidFill>
                <a:latin typeface="Times New Roman" panose="02020603050405020304" pitchFamily="18" charset="0"/>
                <a:cs typeface="Times New Roman" panose="02020603050405020304" pitchFamily="18" charset="0"/>
              </a:rPr>
              <a:t>» открывается окно с </a:t>
            </a:r>
            <a:r>
              <a:rPr lang="ru-RU" sz="1600" dirty="0">
                <a:solidFill>
                  <a:schemeClr val="accent1">
                    <a:lumMod val="50000"/>
                  </a:schemeClr>
                </a:solidFill>
                <a:latin typeface="Times New Roman" panose="02020603050405020304" pitchFamily="18" charset="0"/>
                <a:cs typeface="Times New Roman" panose="02020603050405020304" pitchFamily="18" charset="0"/>
              </a:rPr>
              <a:t>дополнительными </a:t>
            </a:r>
            <a:r>
              <a:rPr lang="ru-RU" sz="1600" dirty="0" smtClean="0">
                <a:solidFill>
                  <a:schemeClr val="accent1">
                    <a:lumMod val="50000"/>
                  </a:schemeClr>
                </a:solidFill>
                <a:latin typeface="Times New Roman" panose="02020603050405020304" pitchFamily="18" charset="0"/>
                <a:cs typeface="Times New Roman" panose="02020603050405020304" pitchFamily="18" charset="0"/>
              </a:rPr>
              <a:t>параметрами </a:t>
            </a:r>
            <a:r>
              <a:rPr lang="ru-RU" sz="1600" dirty="0">
                <a:solidFill>
                  <a:schemeClr val="accent1">
                    <a:lumMod val="50000"/>
                  </a:schemeClr>
                </a:solidFill>
                <a:latin typeface="Times New Roman" panose="02020603050405020304" pitchFamily="18" charset="0"/>
                <a:cs typeface="Times New Roman" panose="02020603050405020304" pitchFamily="18" charset="0"/>
              </a:rPr>
              <a:t>«</a:t>
            </a:r>
            <a:r>
              <a:rPr lang="ru-RU" sz="1600" b="1" dirty="0">
                <a:solidFill>
                  <a:schemeClr val="accent1">
                    <a:lumMod val="50000"/>
                  </a:schemeClr>
                </a:solidFill>
                <a:latin typeface="Times New Roman" panose="02020603050405020304" pitchFamily="18" charset="0"/>
                <a:cs typeface="Times New Roman" panose="02020603050405020304" pitchFamily="18" charset="0"/>
              </a:rPr>
              <a:t>Фильтр данных</a:t>
            </a:r>
            <a:r>
              <a:rPr lang="ru-RU" sz="1600" dirty="0">
                <a:solidFill>
                  <a:schemeClr val="accent1">
                    <a:lumMod val="50000"/>
                  </a:schemeClr>
                </a:solidFill>
                <a:latin typeface="Times New Roman" panose="02020603050405020304" pitchFamily="18" charset="0"/>
                <a:cs typeface="Times New Roman" panose="02020603050405020304" pitchFamily="18" charset="0"/>
              </a:rPr>
              <a:t>» </a:t>
            </a:r>
            <a:endParaRPr lang="ru-RU" altLang="ru-RU" sz="1600" dirty="0">
              <a:solidFill>
                <a:schemeClr val="accent1">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9397647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6EF179C7-30C2-45CE-AE83-42144F90876E}" type="slidenum">
              <a:rPr lang="ru-RU" altLang="ru-RU" smtClean="0"/>
              <a:pPr>
                <a:defRPr/>
              </a:pPr>
              <a:t>16</a:t>
            </a:fld>
            <a:endParaRPr lang="ru-RU" altLang="ru-RU" dirty="0"/>
          </a:p>
        </p:txBody>
      </p:sp>
      <p:sp>
        <p:nvSpPr>
          <p:cNvPr id="3" name="Rectangle 3"/>
          <p:cNvSpPr>
            <a:spLocks noChangeArrowheads="1"/>
          </p:cNvSpPr>
          <p:nvPr/>
        </p:nvSpPr>
        <p:spPr bwMode="auto">
          <a:xfrm>
            <a:off x="241633" y="1579119"/>
            <a:ext cx="4972624"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algn="l" defTabSz="914400" rtl="0" eaLnBrk="1" fontAlgn="base" latinLnBrk="0" hangingPunct="1">
              <a:lnSpc>
                <a:spcPct val="100000"/>
              </a:lnSpc>
              <a:spcBef>
                <a:spcPct val="0"/>
              </a:spcBef>
              <a:spcAft>
                <a:spcPct val="0"/>
              </a:spcAft>
              <a:buClrTx/>
              <a:buSzTx/>
              <a:buFont typeface="Wingdings" panose="05000000000000000000" pitchFamily="2" charset="2"/>
              <a:buChar char="Ø"/>
              <a:tabLst/>
            </a:pPr>
            <a:r>
              <a:rPr lang="ru-RU" altLang="ru-RU" sz="1600" dirty="0">
                <a:solidFill>
                  <a:schemeClr val="accent1">
                    <a:lumMod val="50000"/>
                  </a:schemeClr>
                </a:solidFill>
                <a:latin typeface="Times New Roman" panose="02020603050405020304" pitchFamily="18" charset="0"/>
                <a:cs typeface="Times New Roman" panose="02020603050405020304" pitchFamily="18" charset="0"/>
              </a:rPr>
              <a:t>Сформированные итоговые данные пользователь может увидеть при раскрытии блока «Итоги».</a:t>
            </a:r>
          </a:p>
          <a:p>
            <a:pPr marL="0" marR="0" lvl="0" indent="0" algn="l" defTabSz="914400" rtl="0" eaLnBrk="0" fontAlgn="base" latinLnBrk="0" hangingPunct="0">
              <a:lnSpc>
                <a:spcPct val="100000"/>
              </a:lnSpc>
              <a:spcBef>
                <a:spcPct val="0"/>
              </a:spcBef>
              <a:spcAft>
                <a:spcPct val="0"/>
              </a:spcAft>
              <a:buClrTx/>
              <a:buSzTx/>
              <a:buFontTx/>
              <a:buNone/>
              <a:tabLst/>
            </a:pPr>
            <a:endParaRPr lang="ru-RU" altLang="ru-RU" sz="1200" dirty="0">
              <a:solidFill>
                <a:schemeClr val="tx2"/>
              </a:solidFill>
              <a:latin typeface="Times New Roman" panose="02020603050405020304" pitchFamily="18" charset="0"/>
              <a:cs typeface="Times New Roman" panose="02020603050405020304" pitchFamily="18" charset="0"/>
            </a:endParaRPr>
          </a:p>
        </p:txBody>
      </p:sp>
      <p:sp>
        <p:nvSpPr>
          <p:cNvPr id="7" name="TextBox 6"/>
          <p:cNvSpPr txBox="1"/>
          <p:nvPr/>
        </p:nvSpPr>
        <p:spPr>
          <a:xfrm>
            <a:off x="241634" y="3884482"/>
            <a:ext cx="4526309" cy="2062103"/>
          </a:xfrm>
          <a:prstGeom prst="rect">
            <a:avLst/>
          </a:prstGeom>
          <a:noFill/>
        </p:spPr>
        <p:txBody>
          <a:bodyPr wrap="square" rtlCol="0">
            <a:spAutoFit/>
          </a:bodyPr>
          <a:lstStyle/>
          <a:p>
            <a:pPr marL="285750" indent="-285750" algn="just">
              <a:buFont typeface="Wingdings" panose="05000000000000000000" pitchFamily="2" charset="2"/>
              <a:buChar char="Ø"/>
            </a:pPr>
            <a:r>
              <a:rPr lang="ru-RU" sz="1600" dirty="0" smtClean="0">
                <a:solidFill>
                  <a:schemeClr val="accent1">
                    <a:lumMod val="50000"/>
                  </a:schemeClr>
                </a:solidFill>
                <a:latin typeface="Times New Roman" panose="02020603050405020304" pitchFamily="18" charset="0"/>
                <a:cs typeface="Times New Roman" panose="02020603050405020304" pitchFamily="18" charset="0"/>
              </a:rPr>
              <a:t>Для раскрытия подробного списка общего количества субъектов, субъектов завершивших представление отчетности, субъектов, которые находятся в процессе предоставления отчетности или субъектов, которые не начали представление отчетности необходимо нажать на кнопку «</a:t>
            </a:r>
            <a:r>
              <a:rPr lang="ru-RU" sz="1600" b="1" dirty="0" smtClean="0">
                <a:solidFill>
                  <a:schemeClr val="accent1">
                    <a:lumMod val="50000"/>
                  </a:schemeClr>
                </a:solidFill>
                <a:latin typeface="Times New Roman" panose="02020603050405020304" pitchFamily="18" charset="0"/>
                <a:cs typeface="Times New Roman" panose="02020603050405020304" pitchFamily="18" charset="0"/>
              </a:rPr>
              <a:t>Список</a:t>
            </a:r>
            <a:r>
              <a:rPr lang="ru-RU" sz="1600" dirty="0" smtClean="0">
                <a:solidFill>
                  <a:schemeClr val="accent1">
                    <a:lumMod val="50000"/>
                  </a:schemeClr>
                </a:solidFill>
                <a:latin typeface="Times New Roman" panose="02020603050405020304" pitchFamily="18" charset="0"/>
                <a:cs typeface="Times New Roman" panose="02020603050405020304" pitchFamily="18" charset="0"/>
              </a:rPr>
              <a:t>» рядом с соответствующим полем.</a:t>
            </a:r>
          </a:p>
        </p:txBody>
      </p:sp>
      <p:sp>
        <p:nvSpPr>
          <p:cNvPr id="9" name="Прямоугольник 8"/>
          <p:cNvSpPr/>
          <p:nvPr/>
        </p:nvSpPr>
        <p:spPr>
          <a:xfrm flipH="1">
            <a:off x="7358742" y="4016829"/>
            <a:ext cx="431284" cy="4921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TextBox 11"/>
          <p:cNvSpPr txBox="1"/>
          <p:nvPr/>
        </p:nvSpPr>
        <p:spPr>
          <a:xfrm>
            <a:off x="4290646" y="196948"/>
            <a:ext cx="7638757" cy="590931"/>
          </a:xfrm>
          <a:prstGeom prst="rect">
            <a:avLst/>
          </a:prstGeom>
          <a:noFill/>
        </p:spPr>
        <p:txBody>
          <a:bodyPr wrap="square" rtlCol="0">
            <a:spAutoFit/>
          </a:bodyPr>
          <a:lstStyle/>
          <a:p>
            <a:pPr algn="ctr">
              <a:lnSpc>
                <a:spcPct val="90000"/>
              </a:lnSpc>
            </a:pPr>
            <a:r>
              <a:rPr lang="ru-RU" b="1" dirty="0">
                <a:solidFill>
                  <a:srgbClr val="000090"/>
                </a:solidFill>
                <a:latin typeface="Times New Roman" pitchFamily="18" charset="0"/>
              </a:rPr>
              <a:t>Планы по развитию </a:t>
            </a:r>
            <a:r>
              <a:rPr lang="ru-RU" b="1" dirty="0" err="1">
                <a:solidFill>
                  <a:srgbClr val="000090"/>
                </a:solidFill>
                <a:latin typeface="Times New Roman" pitchFamily="18" charset="0"/>
              </a:rPr>
              <a:t>ПУиО</a:t>
            </a:r>
            <a:r>
              <a:rPr lang="ru-RU" b="1" dirty="0">
                <a:solidFill>
                  <a:srgbClr val="000090"/>
                </a:solidFill>
                <a:latin typeface="Times New Roman" pitchFamily="18" charset="0"/>
              </a:rPr>
              <a:t> ГИИС «Электронный </a:t>
            </a:r>
            <a:r>
              <a:rPr lang="ru-RU" b="1" dirty="0" smtClean="0">
                <a:solidFill>
                  <a:srgbClr val="000090"/>
                </a:solidFill>
                <a:latin typeface="Times New Roman" pitchFamily="18" charset="0"/>
              </a:rPr>
              <a:t>бюджет».</a:t>
            </a:r>
          </a:p>
          <a:p>
            <a:pPr algn="ctr">
              <a:lnSpc>
                <a:spcPct val="90000"/>
              </a:lnSpc>
            </a:pPr>
            <a:r>
              <a:rPr lang="ru-RU" dirty="0" smtClean="0">
                <a:solidFill>
                  <a:srgbClr val="000090"/>
                </a:solidFill>
                <a:latin typeface="Times New Roman" pitchFamily="18" charset="0"/>
                <a:cs typeface="Arial"/>
              </a:rPr>
              <a:t>Сервис </a:t>
            </a:r>
            <a:r>
              <a:rPr lang="ru-RU" dirty="0">
                <a:solidFill>
                  <a:srgbClr val="000090"/>
                </a:solidFill>
                <a:latin typeface="Times New Roman" pitchFamily="18" charset="0"/>
                <a:cs typeface="Arial"/>
              </a:rPr>
              <a:t>по формированию срезов оперативных статистических данных</a:t>
            </a:r>
            <a:r>
              <a:rPr lang="ru-RU" b="1" dirty="0">
                <a:solidFill>
                  <a:srgbClr val="000090"/>
                </a:solidFill>
                <a:latin typeface="Times New Roman" pitchFamily="18" charset="0"/>
                <a:cs typeface="Arial"/>
              </a:rPr>
              <a:t> </a:t>
            </a:r>
          </a:p>
        </p:txBody>
      </p:sp>
      <p:sp>
        <p:nvSpPr>
          <p:cNvPr id="10" name="TextBox 9"/>
          <p:cNvSpPr txBox="1"/>
          <p:nvPr/>
        </p:nvSpPr>
        <p:spPr>
          <a:xfrm>
            <a:off x="5830920" y="1406769"/>
            <a:ext cx="5943600" cy="923330"/>
          </a:xfrm>
          <a:prstGeom prst="rect">
            <a:avLst/>
          </a:prstGeom>
          <a:noFill/>
        </p:spPr>
        <p:txBody>
          <a:bodyPr wrap="square" rtlCol="0">
            <a:spAutoFit/>
          </a:bodyPr>
          <a:lstStyle/>
          <a:p>
            <a:pPr marL="285750" lvl="0" indent="-285750" algn="just">
              <a:buFont typeface="Wingdings" panose="05000000000000000000" pitchFamily="2" charset="2"/>
              <a:buChar char="Ø"/>
            </a:pPr>
            <a:r>
              <a:rPr lang="en-US" dirty="0">
                <a:solidFill>
                  <a:srgbClr val="44546A"/>
                </a:solidFill>
                <a:latin typeface="Times New Roman" panose="02020603050405020304" pitchFamily="18" charset="0"/>
                <a:cs typeface="Times New Roman" panose="02020603050405020304" pitchFamily="18" charset="0"/>
              </a:rPr>
              <a:t> </a:t>
            </a:r>
            <a:r>
              <a:rPr lang="ru-RU" dirty="0">
                <a:solidFill>
                  <a:schemeClr val="accent1">
                    <a:lumMod val="50000"/>
                  </a:schemeClr>
                </a:solidFill>
                <a:latin typeface="Times New Roman" panose="02020603050405020304" pitchFamily="18" charset="0"/>
                <a:cs typeface="Times New Roman" panose="02020603050405020304" pitchFamily="18" charset="0"/>
              </a:rPr>
              <a:t>При нажатии на кнопку «</a:t>
            </a:r>
            <a:r>
              <a:rPr lang="ru-RU" b="1" dirty="0">
                <a:solidFill>
                  <a:schemeClr val="accent1">
                    <a:lumMod val="50000"/>
                  </a:schemeClr>
                </a:solidFill>
                <a:latin typeface="Times New Roman" panose="02020603050405020304" pitchFamily="18" charset="0"/>
                <a:cs typeface="Times New Roman" panose="02020603050405020304" pitchFamily="18" charset="0"/>
              </a:rPr>
              <a:t>Список</a:t>
            </a:r>
            <a:r>
              <a:rPr lang="ru-RU" dirty="0">
                <a:solidFill>
                  <a:schemeClr val="accent1">
                    <a:lumMod val="50000"/>
                  </a:schemeClr>
                </a:solidFill>
                <a:latin typeface="Times New Roman" panose="02020603050405020304" pitchFamily="18" charset="0"/>
                <a:cs typeface="Times New Roman" panose="02020603050405020304" pitchFamily="18" charset="0"/>
              </a:rPr>
              <a:t>» раскрывается блок с отражением в табличной части подробного списка субъектов отчётности.</a:t>
            </a:r>
          </a:p>
        </p:txBody>
      </p:sp>
      <p:pic>
        <p:nvPicPr>
          <p:cNvPr id="10242" name="Picture 2" descr="23-05-2018 15-42-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67" y="2384236"/>
            <a:ext cx="5189008" cy="1464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Прямоугольник 7"/>
          <p:cNvSpPr/>
          <p:nvPr/>
        </p:nvSpPr>
        <p:spPr>
          <a:xfrm>
            <a:off x="313268" y="3403601"/>
            <a:ext cx="3598058" cy="44490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9218" name="Picture 2" descr="в процессе"/>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07145" y="2384236"/>
            <a:ext cx="5391150" cy="275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Выгнутая вниз стрелка 13"/>
          <p:cNvSpPr/>
          <p:nvPr/>
        </p:nvSpPr>
        <p:spPr>
          <a:xfrm>
            <a:off x="4767943" y="3884482"/>
            <a:ext cx="2061482" cy="640279"/>
          </a:xfrm>
          <a:prstGeom prst="curvedUpArrow">
            <a:avLst>
              <a:gd name="adj1" fmla="val 25000"/>
              <a:gd name="adj2" fmla="val 48494"/>
              <a:gd name="adj3" fmla="val 38389"/>
            </a:avLst>
          </a:prstGeom>
          <a:gradFill flip="none" rotWithShape="1">
            <a:gsLst>
              <a:gs pos="0">
                <a:srgbClr val="5FBAD3">
                  <a:tint val="66000"/>
                  <a:satMod val="160000"/>
                </a:srgbClr>
              </a:gs>
              <a:gs pos="50000">
                <a:srgbClr val="5FBAD3">
                  <a:tint val="44500"/>
                  <a:satMod val="160000"/>
                </a:srgbClr>
              </a:gs>
              <a:gs pos="100000">
                <a:srgbClr val="5FBAD3">
                  <a:tint val="23500"/>
                  <a:satMod val="160000"/>
                </a:srgbClr>
              </a:gs>
            </a:gsLst>
            <a:path path="circle">
              <a:fillToRect t="100000" r="100000"/>
            </a:path>
            <a:tileRect l="-100000" b="-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31294400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6EF179C7-30C2-45CE-AE83-42144F90876E}" type="slidenum">
              <a:rPr lang="ru-RU" altLang="ru-RU" smtClean="0"/>
              <a:pPr>
                <a:defRPr/>
              </a:pPr>
              <a:t>17</a:t>
            </a:fld>
            <a:endParaRPr lang="ru-RU" altLang="ru-RU" dirty="0"/>
          </a:p>
        </p:txBody>
      </p:sp>
      <p:sp>
        <p:nvSpPr>
          <p:cNvPr id="3" name="Прямоугольник 2"/>
          <p:cNvSpPr/>
          <p:nvPr/>
        </p:nvSpPr>
        <p:spPr>
          <a:xfrm>
            <a:off x="1076325" y="1268096"/>
            <a:ext cx="5122769" cy="1224951"/>
          </a:xfrm>
          <a:prstGeom prst="rect">
            <a:avLst/>
          </a:prstGeom>
        </p:spPr>
        <p:txBody>
          <a:bodyPr wrap="square">
            <a:spAutoFit/>
          </a:bodyPr>
          <a:lstStyle/>
          <a:p>
            <a:pPr>
              <a:lnSpc>
                <a:spcPct val="115000"/>
              </a:lnSpc>
              <a:spcAft>
                <a:spcPts val="1000"/>
              </a:spcAft>
            </a:pPr>
            <a:r>
              <a:rPr lang="ru-RU" sz="1600" dirty="0">
                <a:solidFill>
                  <a:schemeClr val="accent1">
                    <a:lumMod val="50000"/>
                  </a:schemeClr>
                </a:solidFill>
                <a:latin typeface="Times New Roman" panose="02020603050405020304" pitchFamily="18" charset="0"/>
                <a:cs typeface="Times New Roman" panose="02020603050405020304" pitchFamily="18" charset="0"/>
              </a:rPr>
              <a:t>В справочнике «Субъекты отчетности» во вкладке «Общая информация» в блоке «Общие сведения» будет добавлен чек-бокс «Реорганизация», при указании которого будет доступна вкладка «Реорганизация». </a:t>
            </a:r>
          </a:p>
        </p:txBody>
      </p:sp>
      <p:pic>
        <p:nvPicPr>
          <p:cNvPr id="4" name="Рисунок 3"/>
          <p:cNvPicPr/>
          <p:nvPr/>
        </p:nvPicPr>
        <p:blipFill>
          <a:blip r:embed="rId3">
            <a:extLst>
              <a:ext uri="{28A0092B-C50C-407E-A947-70E740481C1C}">
                <a14:useLocalDpi xmlns:a14="http://schemas.microsoft.com/office/drawing/2010/main" val="0"/>
              </a:ext>
            </a:extLst>
          </a:blip>
          <a:srcRect/>
          <a:stretch>
            <a:fillRect/>
          </a:stretch>
        </p:blipFill>
        <p:spPr bwMode="auto">
          <a:xfrm>
            <a:off x="914400" y="2550812"/>
            <a:ext cx="5284694" cy="3840669"/>
          </a:xfrm>
          <a:prstGeom prst="rect">
            <a:avLst/>
          </a:prstGeom>
          <a:noFill/>
          <a:ln>
            <a:noFill/>
          </a:ln>
        </p:spPr>
      </p:pic>
      <p:pic>
        <p:nvPicPr>
          <p:cNvPr id="5" name="Рисунок 4"/>
          <p:cNvPicPr/>
          <p:nvPr/>
        </p:nvPicPr>
        <p:blipFill>
          <a:blip r:embed="rId4">
            <a:extLst>
              <a:ext uri="{28A0092B-C50C-407E-A947-70E740481C1C}">
                <a14:useLocalDpi xmlns:a14="http://schemas.microsoft.com/office/drawing/2010/main" val="0"/>
              </a:ext>
            </a:extLst>
          </a:blip>
          <a:srcRect/>
          <a:stretch>
            <a:fillRect/>
          </a:stretch>
        </p:blipFill>
        <p:spPr bwMode="auto">
          <a:xfrm>
            <a:off x="6429375" y="2550812"/>
            <a:ext cx="5343525" cy="3840669"/>
          </a:xfrm>
          <a:prstGeom prst="rect">
            <a:avLst/>
          </a:prstGeom>
          <a:noFill/>
          <a:ln>
            <a:noFill/>
          </a:ln>
        </p:spPr>
      </p:pic>
      <p:sp>
        <p:nvSpPr>
          <p:cNvPr id="6" name="Прямоугольник 5"/>
          <p:cNvSpPr/>
          <p:nvPr/>
        </p:nvSpPr>
        <p:spPr>
          <a:xfrm>
            <a:off x="6033245" y="2727902"/>
            <a:ext cx="6096000" cy="780727"/>
          </a:xfrm>
          <a:prstGeom prst="rect">
            <a:avLst/>
          </a:prstGeom>
        </p:spPr>
        <p:txBody>
          <a:bodyPr>
            <a:spAutoFit/>
          </a:bodyPr>
          <a:lstStyle/>
          <a:p>
            <a:pPr marL="457200">
              <a:lnSpc>
                <a:spcPct val="115000"/>
              </a:lnSpc>
              <a:spcAft>
                <a:spcPts val="1000"/>
              </a:spcAft>
            </a:pPr>
            <a:endParaRPr lang="ru-RU" sz="1600" dirty="0" smtClean="0">
              <a:solidFill>
                <a:schemeClr val="tx2"/>
              </a:solidFill>
              <a:latin typeface="Times New Roman" panose="02020603050405020304" pitchFamily="18" charset="0"/>
              <a:cs typeface="Times New Roman" panose="02020603050405020304" pitchFamily="18" charset="0"/>
            </a:endParaRPr>
          </a:p>
          <a:p>
            <a:pPr marL="457200">
              <a:lnSpc>
                <a:spcPct val="115000"/>
              </a:lnSpc>
              <a:spcAft>
                <a:spcPts val="1000"/>
              </a:spcAft>
            </a:pPr>
            <a:r>
              <a:rPr lang="ru-RU" sz="1600" dirty="0" smtClean="0">
                <a:solidFill>
                  <a:schemeClr val="tx2"/>
                </a:solidFill>
                <a:latin typeface="Times New Roman" panose="02020603050405020304" pitchFamily="18" charset="0"/>
                <a:cs typeface="Times New Roman" panose="02020603050405020304" pitchFamily="18" charset="0"/>
              </a:rPr>
              <a:t>. </a:t>
            </a:r>
            <a:endParaRPr lang="ru-RU" sz="1600" dirty="0">
              <a:solidFill>
                <a:schemeClr val="tx2"/>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3905025" y="194886"/>
            <a:ext cx="8024377" cy="840230"/>
          </a:xfrm>
          <a:prstGeom prst="rect">
            <a:avLst/>
          </a:prstGeom>
          <a:noFill/>
        </p:spPr>
        <p:txBody>
          <a:bodyPr wrap="square" rtlCol="0">
            <a:spAutoFit/>
          </a:bodyPr>
          <a:lstStyle/>
          <a:p>
            <a:pPr algn="ctr">
              <a:lnSpc>
                <a:spcPct val="90000"/>
              </a:lnSpc>
            </a:pPr>
            <a:r>
              <a:rPr lang="ru-RU" b="1" dirty="0">
                <a:solidFill>
                  <a:srgbClr val="000090"/>
                </a:solidFill>
                <a:latin typeface="Times New Roman" pitchFamily="18" charset="0"/>
              </a:rPr>
              <a:t>Планы по развитию </a:t>
            </a:r>
            <a:r>
              <a:rPr lang="ru-RU" b="1" dirty="0" err="1">
                <a:solidFill>
                  <a:srgbClr val="000090"/>
                </a:solidFill>
                <a:latin typeface="Times New Roman" pitchFamily="18" charset="0"/>
              </a:rPr>
              <a:t>ПУиО</a:t>
            </a:r>
            <a:r>
              <a:rPr lang="ru-RU" b="1" dirty="0">
                <a:solidFill>
                  <a:srgbClr val="000090"/>
                </a:solidFill>
                <a:latin typeface="Times New Roman" pitchFamily="18" charset="0"/>
              </a:rPr>
              <a:t> ГИИС «Электронный </a:t>
            </a:r>
            <a:r>
              <a:rPr lang="ru-RU" b="1" dirty="0" smtClean="0">
                <a:solidFill>
                  <a:srgbClr val="000090"/>
                </a:solidFill>
                <a:latin typeface="Times New Roman" pitchFamily="18" charset="0"/>
              </a:rPr>
              <a:t>бюджет».</a:t>
            </a:r>
          </a:p>
          <a:p>
            <a:pPr algn="ctr">
              <a:lnSpc>
                <a:spcPct val="90000"/>
              </a:lnSpc>
            </a:pPr>
            <a:r>
              <a:rPr lang="ru-RU" b="1" dirty="0" smtClean="0">
                <a:solidFill>
                  <a:srgbClr val="000090"/>
                </a:solidFill>
                <a:latin typeface="Times New Roman" pitchFamily="18" charset="0"/>
                <a:ea typeface="+mj-ea"/>
                <a:cs typeface="Arial"/>
              </a:rPr>
              <a:t>Функционал реорганизационной отчетности.</a:t>
            </a:r>
          </a:p>
          <a:p>
            <a:pPr algn="ctr">
              <a:lnSpc>
                <a:spcPct val="90000"/>
              </a:lnSpc>
            </a:pPr>
            <a:r>
              <a:rPr lang="ru-RU" dirty="0">
                <a:solidFill>
                  <a:srgbClr val="000090"/>
                </a:solidFill>
                <a:latin typeface="Times New Roman" pitchFamily="18" charset="0"/>
                <a:ea typeface="+mj-ea"/>
                <a:cs typeface="Arial"/>
              </a:rPr>
              <a:t>Д</a:t>
            </a:r>
            <a:r>
              <a:rPr lang="ru-RU" dirty="0" smtClean="0">
                <a:solidFill>
                  <a:srgbClr val="000090"/>
                </a:solidFill>
                <a:latin typeface="Times New Roman" pitchFamily="18" charset="0"/>
                <a:ea typeface="+mj-ea"/>
                <a:cs typeface="Arial"/>
              </a:rPr>
              <a:t>оработка справочника «Субъекты отчетности»</a:t>
            </a:r>
            <a:endParaRPr lang="ru-RU" dirty="0">
              <a:solidFill>
                <a:srgbClr val="000090"/>
              </a:solidFill>
              <a:latin typeface="Times New Roman" pitchFamily="18" charset="0"/>
              <a:ea typeface="+mj-ea"/>
              <a:cs typeface="Arial"/>
            </a:endParaRPr>
          </a:p>
        </p:txBody>
      </p:sp>
      <p:sp>
        <p:nvSpPr>
          <p:cNvPr id="7" name="Прямоугольник 6"/>
          <p:cNvSpPr/>
          <p:nvPr/>
        </p:nvSpPr>
        <p:spPr>
          <a:xfrm>
            <a:off x="6722354" y="2100974"/>
            <a:ext cx="4138441" cy="369332"/>
          </a:xfrm>
          <a:prstGeom prst="rect">
            <a:avLst/>
          </a:prstGeom>
        </p:spPr>
        <p:txBody>
          <a:bodyPr wrap="none">
            <a:spAutoFit/>
          </a:bodyPr>
          <a:lstStyle/>
          <a:p>
            <a:r>
              <a:rPr lang="ru-RU" dirty="0">
                <a:solidFill>
                  <a:schemeClr val="accent1">
                    <a:lumMod val="50000"/>
                  </a:schemeClr>
                </a:solidFill>
                <a:latin typeface="Times New Roman" panose="02020603050405020304" pitchFamily="18" charset="0"/>
                <a:cs typeface="Times New Roman" panose="02020603050405020304" pitchFamily="18" charset="0"/>
              </a:rPr>
              <a:t>Визуализация вкладки «Реорганизация»</a:t>
            </a:r>
            <a:endParaRPr lang="ru-RU" dirty="0">
              <a:solidFill>
                <a:schemeClr val="accent1">
                  <a:lumMod val="50000"/>
                </a:schemeClr>
              </a:solidFill>
            </a:endParaRPr>
          </a:p>
        </p:txBody>
      </p:sp>
    </p:spTree>
    <p:extLst>
      <p:ext uri="{BB962C8B-B14F-4D97-AF65-F5344CB8AC3E}">
        <p14:creationId xmlns:p14="http://schemas.microsoft.com/office/powerpoint/2010/main" val="9862248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6EF179C7-30C2-45CE-AE83-42144F90876E}" type="slidenum">
              <a:rPr lang="ru-RU" altLang="ru-RU" smtClean="0"/>
              <a:pPr>
                <a:defRPr/>
              </a:pPr>
              <a:t>18</a:t>
            </a:fld>
            <a:endParaRPr lang="ru-RU" altLang="ru-RU" dirty="0"/>
          </a:p>
        </p:txBody>
      </p:sp>
      <p:sp>
        <p:nvSpPr>
          <p:cNvPr id="3" name="TextBox 2"/>
          <p:cNvSpPr txBox="1"/>
          <p:nvPr/>
        </p:nvSpPr>
        <p:spPr>
          <a:xfrm>
            <a:off x="3920067" y="313267"/>
            <a:ext cx="7797800" cy="1089529"/>
          </a:xfrm>
          <a:prstGeom prst="rect">
            <a:avLst/>
          </a:prstGeom>
        </p:spPr>
        <p:txBody>
          <a:bodyPr>
            <a:spAutoFit/>
          </a:bodyPr>
          <a:lstStyle>
            <a:defPPr>
              <a:defRPr lang="ru-RU"/>
            </a:defPPr>
            <a:lvl1pPr algn="ctr">
              <a:lnSpc>
                <a:spcPct val="90000"/>
              </a:lnSpc>
              <a:buFont typeface="Arial" pitchFamily="34" charset="0"/>
              <a:buNone/>
              <a:defRPr b="1">
                <a:solidFill>
                  <a:srgbClr val="000090"/>
                </a:solidFill>
                <a:latin typeface="Times New Roman" pitchFamily="18" charset="0"/>
              </a:defRPr>
            </a:lvl1pPr>
          </a:lstStyle>
          <a:p>
            <a:r>
              <a:rPr lang="ru-RU" dirty="0"/>
              <a:t>Планы по развитию </a:t>
            </a:r>
            <a:r>
              <a:rPr lang="ru-RU" dirty="0" err="1"/>
              <a:t>ПУиО</a:t>
            </a:r>
            <a:r>
              <a:rPr lang="ru-RU" dirty="0"/>
              <a:t> ГИИС «Электронный </a:t>
            </a:r>
            <a:r>
              <a:rPr lang="ru-RU" dirty="0" smtClean="0"/>
              <a:t>бюджет».</a:t>
            </a:r>
          </a:p>
          <a:p>
            <a:r>
              <a:rPr lang="ru-RU" dirty="0" smtClean="0">
                <a:cs typeface="Arial"/>
              </a:rPr>
              <a:t>Функционал </a:t>
            </a:r>
            <a:r>
              <a:rPr lang="ru-RU" dirty="0">
                <a:cs typeface="Arial"/>
              </a:rPr>
              <a:t>реорганизационной отчетности.</a:t>
            </a:r>
          </a:p>
          <a:p>
            <a:r>
              <a:rPr lang="ru-RU" b="0" dirty="0"/>
              <a:t>С</a:t>
            </a:r>
            <a:r>
              <a:rPr lang="ru-RU" b="0" dirty="0" smtClean="0"/>
              <a:t>хема представления отчетных форм в </a:t>
            </a:r>
            <a:r>
              <a:rPr lang="ru-RU" b="0" dirty="0" err="1" smtClean="0"/>
              <a:t>ПУиО</a:t>
            </a:r>
            <a:endParaRPr lang="ru-RU" b="0" dirty="0" smtClean="0"/>
          </a:p>
          <a:p>
            <a:r>
              <a:rPr lang="ru-RU" dirty="0" smtClean="0"/>
              <a:t>ПРИ РЕОРГАНИЗАЦИИ </a:t>
            </a:r>
            <a:endParaRPr lang="ru-RU" dirty="0"/>
          </a:p>
        </p:txBody>
      </p:sp>
      <p:pic>
        <p:nvPicPr>
          <p:cNvPr id="81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4105" y="1154243"/>
            <a:ext cx="10493115" cy="53215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709052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82388" y="1284338"/>
            <a:ext cx="11603786" cy="5466086"/>
          </a:xfrm>
          <a:noFill/>
        </p:spPr>
        <p:txBody>
          <a:bodyPr/>
          <a:lstStyle/>
          <a:p>
            <a:pPr marL="0" indent="0">
              <a:lnSpc>
                <a:spcPct val="115000"/>
              </a:lnSpc>
              <a:spcAft>
                <a:spcPts val="1000"/>
              </a:spcAft>
              <a:buNone/>
            </a:pPr>
            <a:r>
              <a:rPr lang="ru-RU" sz="1400" b="1" dirty="0">
                <a:solidFill>
                  <a:srgbClr val="4F6228"/>
                </a:solidFill>
                <a:latin typeface="MS Reference Sans Serif"/>
                <a:ea typeface="Calibri"/>
                <a:cs typeface="Times New Roman"/>
              </a:rPr>
              <a:t> </a:t>
            </a:r>
            <a:endParaRPr lang="ru-RU" sz="1400" dirty="0">
              <a:ea typeface="Calibri"/>
              <a:cs typeface="Times New Roman"/>
            </a:endParaRPr>
          </a:p>
          <a:p>
            <a:pPr marL="0" indent="0">
              <a:lnSpc>
                <a:spcPct val="115000"/>
              </a:lnSpc>
              <a:spcAft>
                <a:spcPts val="1000"/>
              </a:spcAft>
              <a:buNone/>
            </a:pPr>
            <a:endParaRPr lang="ru-RU" sz="1400" dirty="0">
              <a:ea typeface="Calibri"/>
              <a:cs typeface="Times New Roman"/>
            </a:endParaRPr>
          </a:p>
          <a:p>
            <a:pPr marL="0" indent="0">
              <a:lnSpc>
                <a:spcPct val="115000"/>
              </a:lnSpc>
              <a:spcAft>
                <a:spcPts val="1000"/>
              </a:spcAft>
              <a:buNone/>
            </a:pPr>
            <a:r>
              <a:rPr lang="ru-RU" sz="1400" b="1" dirty="0">
                <a:solidFill>
                  <a:srgbClr val="4F6228"/>
                </a:solidFill>
                <a:latin typeface="MS Reference Sans Serif"/>
                <a:ea typeface="Calibri"/>
                <a:cs typeface="Times New Roman"/>
              </a:rPr>
              <a:t> </a:t>
            </a:r>
            <a:endParaRPr lang="ru-RU" sz="1400" dirty="0">
              <a:ea typeface="Calibri"/>
              <a:cs typeface="Times New Roman"/>
            </a:endParaRPr>
          </a:p>
          <a:p>
            <a:endParaRPr lang="ru-RU" dirty="0"/>
          </a:p>
        </p:txBody>
      </p:sp>
      <p:sp>
        <p:nvSpPr>
          <p:cNvPr id="4" name="Номер слайда 3"/>
          <p:cNvSpPr>
            <a:spLocks noGrp="1"/>
          </p:cNvSpPr>
          <p:nvPr>
            <p:ph type="sldNum" sz="quarter" idx="12"/>
          </p:nvPr>
        </p:nvSpPr>
        <p:spPr/>
        <p:txBody>
          <a:bodyPr/>
          <a:lstStyle/>
          <a:p>
            <a:pPr>
              <a:defRPr/>
            </a:pPr>
            <a:fld id="{2B8AC401-7FEE-40CB-90EB-28CC8AC77203}" type="slidenum">
              <a:rPr lang="ru-RU" altLang="ru-RU" smtClean="0"/>
              <a:pPr>
                <a:defRPr/>
              </a:pPr>
              <a:t>19</a:t>
            </a:fld>
            <a:endParaRPr lang="ru-RU" altLang="ru-RU"/>
          </a:p>
        </p:txBody>
      </p:sp>
      <p:sp>
        <p:nvSpPr>
          <p:cNvPr id="6" name="TextBox 5"/>
          <p:cNvSpPr txBox="1"/>
          <p:nvPr/>
        </p:nvSpPr>
        <p:spPr>
          <a:xfrm>
            <a:off x="3420313" y="1802712"/>
            <a:ext cx="8095131" cy="4578176"/>
          </a:xfrm>
          <a:prstGeom prst="rect">
            <a:avLst/>
          </a:prstGeom>
          <a:noFill/>
        </p:spPr>
        <p:txBody>
          <a:bodyPr wrap="square" rtlCol="0">
            <a:spAutoFit/>
          </a:bodyPr>
          <a:lstStyle/>
          <a:p>
            <a:pPr marL="228600" lvl="0" indent="-228600" algn="just">
              <a:lnSpc>
                <a:spcPct val="115000"/>
              </a:lnSpc>
              <a:spcBef>
                <a:spcPts val="1000"/>
              </a:spcBef>
              <a:spcAft>
                <a:spcPts val="1000"/>
              </a:spcAft>
              <a:buFont typeface="Arial" pitchFamily="34" charset="0"/>
              <a:buChar char="•"/>
            </a:pPr>
            <a:r>
              <a:rPr lang="ru-RU" sz="1400" dirty="0">
                <a:solidFill>
                  <a:srgbClr val="002060"/>
                </a:solidFill>
                <a:latin typeface="Times New Roman" panose="02020603050405020304" pitchFamily="18" charset="0"/>
                <a:ea typeface="Calibri"/>
                <a:cs typeface="Times New Roman" panose="02020603050405020304" pitchFamily="18" charset="0"/>
              </a:rPr>
              <a:t>Процедура пакетной загрузки форм отчетности позволяет головному субъекту отчетности (пользователю отчетности), осуществлять единовременную загрузку отчета (комплектов отчетов) одного или нескольких субъектов подведомственной сети.</a:t>
            </a:r>
          </a:p>
          <a:p>
            <a:pPr marL="228600" lvl="0" indent="-228600" algn="just">
              <a:lnSpc>
                <a:spcPct val="115000"/>
              </a:lnSpc>
              <a:spcBef>
                <a:spcPts val="1000"/>
              </a:spcBef>
              <a:spcAft>
                <a:spcPts val="1000"/>
              </a:spcAft>
              <a:buFont typeface="Arial" pitchFamily="34" charset="0"/>
              <a:buChar char="•"/>
            </a:pPr>
            <a:r>
              <a:rPr lang="ru-RU" sz="1400" dirty="0">
                <a:solidFill>
                  <a:srgbClr val="002060"/>
                </a:solidFill>
                <a:latin typeface="Times New Roman" panose="02020603050405020304" pitchFamily="18" charset="0"/>
                <a:ea typeface="Calibri"/>
                <a:cs typeface="Times New Roman" panose="02020603050405020304" pitchFamily="18" charset="0"/>
              </a:rPr>
              <a:t>При выполнении процедуры пакетной загрузки особое внимание следует обратить на формирование заголовочной части структурированного файла отчета. Для пакетной загрузки определяющими являются поля:</a:t>
            </a:r>
          </a:p>
          <a:p>
            <a:pPr marL="228600" lvl="0" indent="-228600" algn="just">
              <a:lnSpc>
                <a:spcPct val="115000"/>
              </a:lnSpc>
              <a:spcBef>
                <a:spcPts val="1000"/>
              </a:spcBef>
              <a:spcAft>
                <a:spcPts val="1000"/>
              </a:spcAft>
              <a:buFont typeface="Arial" pitchFamily="34" charset="0"/>
              <a:buChar char="•"/>
            </a:pPr>
            <a:r>
              <a:rPr lang="ru-RU" sz="1400" b="1" dirty="0">
                <a:solidFill>
                  <a:srgbClr val="002060"/>
                </a:solidFill>
                <a:latin typeface="Times New Roman" panose="02020603050405020304" pitchFamily="18" charset="0"/>
                <a:ea typeface="Calibri"/>
                <a:cs typeface="Times New Roman" panose="02020603050405020304" pitchFamily="18" charset="0"/>
              </a:rPr>
              <a:t>ИСТ= </a:t>
            </a:r>
            <a:r>
              <a:rPr lang="ru-RU" sz="1400" dirty="0">
                <a:solidFill>
                  <a:srgbClr val="002060"/>
                </a:solidFill>
                <a:latin typeface="Times New Roman" panose="02020603050405020304" pitchFamily="18" charset="0"/>
                <a:ea typeface="Calibri"/>
                <a:cs typeface="Times New Roman" panose="02020603050405020304" pitchFamily="18" charset="0"/>
              </a:rPr>
              <a:t>  указывается код субъекта отчетности, соответствующий значению реквизита «Код субъекта отчетности» справочника «Субъекты отчетности» (21 знак), поле является основным параметром для определения адресата загрузки информации</a:t>
            </a:r>
            <a:r>
              <a:rPr lang="ru-RU" sz="1400" dirty="0">
                <a:solidFill>
                  <a:srgbClr val="76923C"/>
                </a:solidFill>
                <a:latin typeface="Times New Roman" panose="02020603050405020304" pitchFamily="18" charset="0"/>
                <a:ea typeface="Calibri"/>
                <a:cs typeface="Times New Roman" panose="02020603050405020304" pitchFamily="18" charset="0"/>
              </a:rPr>
              <a:t>.</a:t>
            </a:r>
            <a:r>
              <a:rPr lang="ru-RU" sz="1400" dirty="0">
                <a:solidFill>
                  <a:srgbClr val="FF0000"/>
                </a:solidFill>
                <a:latin typeface="Times New Roman" panose="02020603050405020304" pitchFamily="18" charset="0"/>
                <a:ea typeface="Calibri"/>
                <a:cs typeface="Times New Roman" panose="02020603050405020304" pitchFamily="18" charset="0"/>
              </a:rPr>
              <a:t> (</a:t>
            </a:r>
            <a:r>
              <a:rPr lang="ru-RU" sz="1400" i="1" dirty="0">
                <a:solidFill>
                  <a:srgbClr val="FF0000"/>
                </a:solidFill>
                <a:latin typeface="Times New Roman" panose="02020603050405020304" pitchFamily="18" charset="0"/>
                <a:ea typeface="Calibri"/>
                <a:cs typeface="Times New Roman" panose="02020603050405020304" pitchFamily="18" charset="0"/>
              </a:rPr>
              <a:t>Ошибочное значение в указанном поле может привести к нежелательной загрузке данных в комплекты форм других субъектов отчетности или ошибке в процедуре загрузки)</a:t>
            </a:r>
            <a:r>
              <a:rPr lang="ru-RU" sz="1400" dirty="0">
                <a:solidFill>
                  <a:srgbClr val="FF0000"/>
                </a:solidFill>
                <a:latin typeface="Times New Roman" panose="02020603050405020304" pitchFamily="18" charset="0"/>
                <a:ea typeface="Calibri"/>
                <a:cs typeface="Times New Roman" panose="02020603050405020304" pitchFamily="18" charset="0"/>
              </a:rPr>
              <a:t>.</a:t>
            </a:r>
            <a:endParaRPr lang="ru-RU" sz="1400" dirty="0">
              <a:solidFill>
                <a:prstClr val="black"/>
              </a:solidFill>
              <a:latin typeface="Times New Roman" panose="02020603050405020304" pitchFamily="18" charset="0"/>
              <a:ea typeface="Calibri"/>
              <a:cs typeface="Times New Roman" panose="02020603050405020304" pitchFamily="18" charset="0"/>
            </a:endParaRPr>
          </a:p>
          <a:p>
            <a:pPr marL="228600" lvl="0" indent="-228600" algn="just">
              <a:lnSpc>
                <a:spcPct val="115000"/>
              </a:lnSpc>
              <a:spcBef>
                <a:spcPts val="1000"/>
              </a:spcBef>
              <a:spcAft>
                <a:spcPts val="1000"/>
              </a:spcAft>
              <a:buFont typeface="Arial" pitchFamily="34" charset="0"/>
              <a:buChar char="•"/>
            </a:pPr>
            <a:r>
              <a:rPr lang="ru-RU" sz="1400" b="1" dirty="0">
                <a:solidFill>
                  <a:srgbClr val="002060"/>
                </a:solidFill>
                <a:latin typeface="Times New Roman" panose="02020603050405020304" pitchFamily="18" charset="0"/>
                <a:ea typeface="Calibri"/>
                <a:cs typeface="Times New Roman" panose="02020603050405020304" pitchFamily="18" charset="0"/>
              </a:rPr>
              <a:t>ПОЛН= </a:t>
            </a:r>
            <a:r>
              <a:rPr lang="ru-RU" sz="1400" dirty="0">
                <a:solidFill>
                  <a:srgbClr val="002060"/>
                </a:solidFill>
                <a:latin typeface="Times New Roman" panose="02020603050405020304" pitchFamily="18" charset="0"/>
                <a:ea typeface="Calibri"/>
                <a:cs typeface="Times New Roman" panose="02020603050405020304" pitchFamily="18" charset="0"/>
              </a:rPr>
              <a:t>отражаются тип полномочия субъекта отчетности, соответствующий реквизиту «Тип субъекта отчетности» справочника «Субъекты отчетности». Поле является обязательным для заполнение. </a:t>
            </a:r>
            <a:r>
              <a:rPr lang="ru-RU" sz="1400" i="1" dirty="0">
                <a:solidFill>
                  <a:srgbClr val="FF0000"/>
                </a:solidFill>
                <a:latin typeface="Times New Roman" panose="02020603050405020304" pitchFamily="18" charset="0"/>
                <a:ea typeface="Calibri"/>
                <a:cs typeface="Times New Roman" panose="02020603050405020304" pitchFamily="18" charset="0"/>
              </a:rPr>
              <a:t>(Ошибочное значение в указанном поле или его отсутствие приведет к ошибке в процедуре загрузки)</a:t>
            </a:r>
            <a:r>
              <a:rPr lang="ru-RU" sz="1400" dirty="0">
                <a:solidFill>
                  <a:prstClr val="black"/>
                </a:solidFill>
                <a:latin typeface="Times New Roman" panose="02020603050405020304" pitchFamily="18" charset="0"/>
                <a:ea typeface="Calibri"/>
                <a:cs typeface="Times New Roman" panose="02020603050405020304" pitchFamily="18" charset="0"/>
              </a:rPr>
              <a:t>.</a:t>
            </a:r>
          </a:p>
        </p:txBody>
      </p:sp>
      <p:sp>
        <p:nvSpPr>
          <p:cNvPr id="8" name="Прямоугольник с одним скругленным углом 7"/>
          <p:cNvSpPr/>
          <p:nvPr/>
        </p:nvSpPr>
        <p:spPr>
          <a:xfrm>
            <a:off x="430306" y="3249017"/>
            <a:ext cx="3039034" cy="2225486"/>
          </a:xfrm>
          <a:prstGeom prst="round1Rect">
            <a:avLst/>
          </a:prstGeom>
          <a:gradFill>
            <a:gsLst>
              <a:gs pos="0">
                <a:schemeClr val="accent1">
                  <a:tint val="66000"/>
                  <a:satMod val="160000"/>
                </a:schemeClr>
              </a:gs>
              <a:gs pos="15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TextBox 8"/>
          <p:cNvSpPr txBox="1"/>
          <p:nvPr/>
        </p:nvSpPr>
        <p:spPr>
          <a:xfrm>
            <a:off x="394727" y="2674407"/>
            <a:ext cx="3039034" cy="338554"/>
          </a:xfrm>
          <a:prstGeom prst="rect">
            <a:avLst/>
          </a:prstGeom>
          <a:noFill/>
          <a:ln>
            <a:noFill/>
          </a:ln>
        </p:spPr>
        <p:txBody>
          <a:bodyPr wrap="square" rtlCol="0">
            <a:spAutoFit/>
          </a:bodyPr>
          <a:lstStyle/>
          <a:p>
            <a:r>
              <a:rPr lang="ru-RU" sz="1600" b="1" dirty="0" smtClean="0">
                <a:solidFill>
                  <a:schemeClr val="tx2"/>
                </a:solidFill>
              </a:rPr>
              <a:t>Заголовочная часть. </a:t>
            </a:r>
            <a:r>
              <a:rPr lang="en-US" sz="1600" b="1" dirty="0" smtClean="0">
                <a:solidFill>
                  <a:schemeClr val="tx2"/>
                </a:solidFill>
              </a:rPr>
              <a:t>txt. </a:t>
            </a:r>
            <a:r>
              <a:rPr lang="ru-RU" sz="1600" b="1" dirty="0" smtClean="0">
                <a:solidFill>
                  <a:schemeClr val="tx2"/>
                </a:solidFill>
              </a:rPr>
              <a:t>файла</a:t>
            </a:r>
            <a:endParaRPr lang="ru-RU" sz="1600" b="1" dirty="0">
              <a:solidFill>
                <a:schemeClr val="tx2"/>
              </a:solidFill>
            </a:endParaRPr>
          </a:p>
        </p:txBody>
      </p:sp>
      <p:sp>
        <p:nvSpPr>
          <p:cNvPr id="11" name="Прямоугольник 6"/>
          <p:cNvSpPr>
            <a:spLocks noChangeArrowheads="1"/>
          </p:cNvSpPr>
          <p:nvPr/>
        </p:nvSpPr>
        <p:spPr bwMode="auto">
          <a:xfrm>
            <a:off x="4022633" y="337857"/>
            <a:ext cx="8051800" cy="1117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90000"/>
              </a:lnSpc>
            </a:pPr>
            <a:r>
              <a:rPr lang="ru-RU" altLang="ru-RU" b="1" dirty="0">
                <a:solidFill>
                  <a:srgbClr val="000090"/>
                </a:solidFill>
                <a:latin typeface="Times New Roman" pitchFamily="18" charset="0"/>
                <a:cs typeface="Arial"/>
              </a:rPr>
              <a:t>Отдельные функциональные возможности </a:t>
            </a:r>
            <a:r>
              <a:rPr lang="ru-RU" altLang="ru-RU" b="1" dirty="0" err="1">
                <a:solidFill>
                  <a:srgbClr val="000090"/>
                </a:solidFill>
                <a:latin typeface="Times New Roman" pitchFamily="18" charset="0"/>
                <a:cs typeface="Arial"/>
              </a:rPr>
              <a:t>ПУиО</a:t>
            </a:r>
            <a:r>
              <a:rPr lang="ru-RU" altLang="ru-RU" b="1" dirty="0">
                <a:solidFill>
                  <a:srgbClr val="000090"/>
                </a:solidFill>
                <a:latin typeface="Times New Roman" pitchFamily="18" charset="0"/>
                <a:cs typeface="Arial"/>
              </a:rPr>
              <a:t>.</a:t>
            </a:r>
          </a:p>
          <a:p>
            <a:pPr algn="ctr">
              <a:lnSpc>
                <a:spcPct val="90000"/>
              </a:lnSpc>
            </a:pPr>
            <a:r>
              <a:rPr lang="ru-RU" altLang="ru-RU" b="1" dirty="0">
                <a:solidFill>
                  <a:srgbClr val="000090"/>
                </a:solidFill>
                <a:latin typeface="Times New Roman" pitchFamily="18" charset="0"/>
                <a:cs typeface="Arial"/>
                <a:sym typeface="Arial" pitchFamily="34" charset="0"/>
              </a:rPr>
              <a:t>Пакетная загрузка форм отчетности.</a:t>
            </a:r>
          </a:p>
          <a:p>
            <a:pPr algn="ctr">
              <a:lnSpc>
                <a:spcPct val="90000"/>
              </a:lnSpc>
            </a:pPr>
            <a:r>
              <a:rPr lang="ru-RU" dirty="0">
                <a:solidFill>
                  <a:srgbClr val="000090"/>
                </a:solidFill>
                <a:latin typeface="Times New Roman" pitchFamily="18" charset="0"/>
                <a:cs typeface="Arial"/>
              </a:rPr>
              <a:t>Формирование текстовых файлов</a:t>
            </a:r>
          </a:p>
          <a:p>
            <a:pPr algn="ctr">
              <a:lnSpc>
                <a:spcPct val="90000"/>
              </a:lnSpc>
            </a:pPr>
            <a:endParaRPr lang="ru-RU" altLang="ru-RU" b="1" dirty="0">
              <a:solidFill>
                <a:srgbClr val="000090"/>
              </a:solidFill>
              <a:latin typeface="Times New Roman" pitchFamily="18" charset="0"/>
              <a:ea typeface="+mj-ea"/>
              <a:cs typeface="+mj-cs"/>
              <a:sym typeface="Arial" pitchFamily="34" charset="0"/>
            </a:endParaRPr>
          </a:p>
        </p:txBody>
      </p:sp>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5749" y="3441629"/>
            <a:ext cx="2796989" cy="18402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2" name="Соединительная линия уступом 11"/>
          <p:cNvCxnSpPr/>
          <p:nvPr/>
        </p:nvCxnSpPr>
        <p:spPr>
          <a:xfrm rot="10800000" flipV="1">
            <a:off x="2123050" y="3939987"/>
            <a:ext cx="1346290" cy="749863"/>
          </a:xfrm>
          <a:prstGeom prst="bentConnector3">
            <a:avLst/>
          </a:prstGeom>
          <a:noFill/>
          <a:ln w="25400" cap="flat" cmpd="sng" algn="ctr">
            <a:solidFill>
              <a:schemeClr val="tx2"/>
            </a:solidFill>
            <a:prstDash val="solid"/>
            <a:tailEnd type="arrow"/>
          </a:ln>
          <a:effectLst>
            <a:outerShdw blurRad="40000" dist="20000" dir="5400000" rotWithShape="0">
              <a:srgbClr val="000000">
                <a:alpha val="38000"/>
              </a:srgbClr>
            </a:outerShdw>
          </a:effectLst>
        </p:spPr>
      </p:cxnSp>
      <p:cxnSp>
        <p:nvCxnSpPr>
          <p:cNvPr id="14" name="Соединительная линия уступом 13"/>
          <p:cNvCxnSpPr/>
          <p:nvPr/>
        </p:nvCxnSpPr>
        <p:spPr>
          <a:xfrm rot="10800000">
            <a:off x="2491773" y="5064782"/>
            <a:ext cx="941989" cy="314043"/>
          </a:xfrm>
          <a:prstGeom prst="bentConnector3">
            <a:avLst>
              <a:gd name="adj1" fmla="val 50000"/>
            </a:avLst>
          </a:prstGeom>
          <a:noFill/>
          <a:ln w="25400" cap="flat" cmpd="sng" algn="ctr">
            <a:solidFill>
              <a:schemeClr val="tx2"/>
            </a:solidFill>
            <a:prstDash val="solid"/>
            <a:tailEnd type="arrow"/>
          </a:ln>
          <a:effectLst>
            <a:outerShdw blurRad="40000" dist="20000" dir="5400000" rotWithShape="0">
              <a:srgbClr val="000000">
                <a:alpha val="38000"/>
              </a:srgbClr>
            </a:outerShdw>
          </a:effectLst>
        </p:spPr>
      </p:cxnSp>
    </p:spTree>
    <p:extLst>
      <p:ext uri="{BB962C8B-B14F-4D97-AF65-F5344CB8AC3E}">
        <p14:creationId xmlns:p14="http://schemas.microsoft.com/office/powerpoint/2010/main" val="22352827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5"/>
          <p:cNvSpPr txBox="1">
            <a:spLocks noGrp="1"/>
          </p:cNvSpPr>
          <p:nvPr/>
        </p:nvSpPr>
        <p:spPr bwMode="auto">
          <a:xfrm>
            <a:off x="11410949" y="6492876"/>
            <a:ext cx="781051"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algn="r">
              <a:spcBef>
                <a:spcPct val="0"/>
              </a:spcBef>
              <a:buFontTx/>
              <a:buNone/>
            </a:pPr>
            <a:endParaRPr lang="ru-RU" altLang="ru-RU" sz="1200" dirty="0">
              <a:solidFill>
                <a:srgbClr val="898989"/>
              </a:solidFill>
            </a:endParaRPr>
          </a:p>
        </p:txBody>
      </p:sp>
      <p:pic>
        <p:nvPicPr>
          <p:cNvPr id="5" name="Picture 2" descr="C:\Users\Davydov.Igor\YandexDisk\ Документы\Иконки для през\configur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42811" y="550969"/>
            <a:ext cx="654280" cy="490710"/>
          </a:xfrm>
          <a:prstGeom prst="rect">
            <a:avLst/>
          </a:prstGeom>
          <a:noFill/>
          <a:extLst>
            <a:ext uri="{909E8E84-426E-40DD-AFC4-6F175D3DCCD1}">
              <a14:hiddenFill xmlns:a14="http://schemas.microsoft.com/office/drawing/2010/main">
                <a:solidFill>
                  <a:srgbClr val="FFFFFF"/>
                </a:solidFill>
              </a14:hiddenFill>
            </a:ext>
          </a:extLst>
        </p:spPr>
      </p:pic>
      <p:sp>
        <p:nvSpPr>
          <p:cNvPr id="7" name="Заголовок 1"/>
          <p:cNvSpPr>
            <a:spLocks noGrp="1"/>
          </p:cNvSpPr>
          <p:nvPr>
            <p:ph type="title"/>
          </p:nvPr>
        </p:nvSpPr>
        <p:spPr>
          <a:xfrm>
            <a:off x="927020" y="1392278"/>
            <a:ext cx="10363200" cy="2449512"/>
          </a:xfrm>
        </p:spPr>
        <p:txBody>
          <a:bodyPr/>
          <a:lstStyle/>
          <a:p>
            <a:pPr algn="ctr"/>
            <a:r>
              <a:rPr lang="ru-RU" altLang="ru-RU" sz="3200" cap="none" dirty="0" smtClean="0">
                <a:solidFill>
                  <a:srgbClr val="000090"/>
                </a:solidFill>
                <a:latin typeface="Arial" charset="0"/>
              </a:rPr>
              <a:t/>
            </a:r>
            <a:br>
              <a:rPr lang="ru-RU" altLang="ru-RU" sz="3200" cap="none" dirty="0" smtClean="0">
                <a:solidFill>
                  <a:srgbClr val="000090"/>
                </a:solidFill>
                <a:latin typeface="Arial" charset="0"/>
              </a:rPr>
            </a:br>
            <a:endParaRPr altLang="ru-RU" sz="3200" cap="none" dirty="0" smtClean="0">
              <a:solidFill>
                <a:srgbClr val="000090"/>
              </a:solidFill>
              <a:latin typeface="Arial" charset="0"/>
            </a:endParaRPr>
          </a:p>
        </p:txBody>
      </p:sp>
      <p:sp>
        <p:nvSpPr>
          <p:cNvPr id="8" name="Rectangle 3"/>
          <p:cNvSpPr txBox="1">
            <a:spLocks/>
          </p:cNvSpPr>
          <p:nvPr/>
        </p:nvSpPr>
        <p:spPr bwMode="auto">
          <a:xfrm>
            <a:off x="1295400" y="1997015"/>
            <a:ext cx="10010775" cy="3049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defRPr>
            </a:lvl9pPr>
          </a:lstStyle>
          <a:p>
            <a:pPr marL="0" indent="0">
              <a:buFont typeface="Arial" charset="0"/>
              <a:buNone/>
            </a:pPr>
            <a:r>
              <a:rPr lang="ru-RU" altLang="ru-RU" sz="2800" b="1" dirty="0">
                <a:solidFill>
                  <a:srgbClr val="000090"/>
                </a:solidFill>
                <a:latin typeface="Arial" charset="0"/>
                <a:ea typeface="+mj-ea"/>
                <a:cs typeface="+mj-cs"/>
              </a:rPr>
              <a:t>1</a:t>
            </a:r>
            <a:r>
              <a:rPr lang="ru-RU" altLang="ru-RU" sz="2800" b="1" dirty="0" smtClean="0">
                <a:solidFill>
                  <a:srgbClr val="000090"/>
                </a:solidFill>
                <a:latin typeface="Arial" charset="0"/>
                <a:ea typeface="+mj-ea"/>
                <a:cs typeface="+mj-cs"/>
              </a:rPr>
              <a:t>. Реализованный функционал </a:t>
            </a:r>
            <a:r>
              <a:rPr lang="ru-RU" altLang="ru-RU" sz="2800" b="1" dirty="0" err="1" smtClean="0">
                <a:solidFill>
                  <a:srgbClr val="000090"/>
                </a:solidFill>
                <a:latin typeface="Arial" charset="0"/>
                <a:ea typeface="+mj-ea"/>
                <a:cs typeface="+mj-cs"/>
              </a:rPr>
              <a:t>ПУиО</a:t>
            </a:r>
            <a:r>
              <a:rPr lang="ru-RU" altLang="ru-RU" sz="2800" b="1" dirty="0" smtClean="0">
                <a:solidFill>
                  <a:srgbClr val="000090"/>
                </a:solidFill>
                <a:latin typeface="Arial" charset="0"/>
                <a:ea typeface="+mj-ea"/>
                <a:cs typeface="+mj-cs"/>
              </a:rPr>
              <a:t> и планы по развитию в 2018 году;</a:t>
            </a:r>
          </a:p>
          <a:p>
            <a:pPr marL="0" indent="0">
              <a:buNone/>
            </a:pPr>
            <a:r>
              <a:rPr lang="ru-RU" altLang="ru-RU" sz="2800" b="1" dirty="0" smtClean="0">
                <a:solidFill>
                  <a:srgbClr val="000090"/>
                </a:solidFill>
                <a:latin typeface="Arial" charset="0"/>
                <a:ea typeface="+mj-ea"/>
                <a:cs typeface="+mj-cs"/>
              </a:rPr>
              <a:t>2</a:t>
            </a:r>
            <a:r>
              <a:rPr lang="ru-RU" altLang="ru-RU" sz="2800" b="1" dirty="0">
                <a:solidFill>
                  <a:srgbClr val="000090"/>
                </a:solidFill>
                <a:latin typeface="Arial" charset="0"/>
                <a:ea typeface="+mj-ea"/>
                <a:cs typeface="+mj-cs"/>
              </a:rPr>
              <a:t>. Отдельные функциональные возможности </a:t>
            </a:r>
            <a:r>
              <a:rPr lang="ru-RU" altLang="ru-RU" sz="2800" b="1" dirty="0" err="1">
                <a:solidFill>
                  <a:srgbClr val="000090"/>
                </a:solidFill>
                <a:latin typeface="Arial" charset="0"/>
                <a:ea typeface="+mj-ea"/>
                <a:cs typeface="+mj-cs"/>
              </a:rPr>
              <a:t>ПУиО</a:t>
            </a:r>
            <a:r>
              <a:rPr lang="ru-RU" altLang="ru-RU" sz="2800" b="1" dirty="0">
                <a:solidFill>
                  <a:srgbClr val="000090"/>
                </a:solidFill>
                <a:latin typeface="Arial" charset="0"/>
                <a:ea typeface="+mj-ea"/>
                <a:cs typeface="+mj-cs"/>
              </a:rPr>
              <a:t>;</a:t>
            </a:r>
          </a:p>
          <a:p>
            <a:pPr marL="0" indent="0">
              <a:buNone/>
            </a:pPr>
            <a:r>
              <a:rPr lang="ru-RU" altLang="ru-RU" sz="2800" b="1" dirty="0" smtClean="0">
                <a:solidFill>
                  <a:srgbClr val="000090"/>
                </a:solidFill>
                <a:latin typeface="Arial" charset="0"/>
                <a:ea typeface="+mj-ea"/>
                <a:cs typeface="+mj-cs"/>
              </a:rPr>
              <a:t>3. </a:t>
            </a:r>
            <a:r>
              <a:rPr lang="ru-RU" altLang="ru-RU" sz="2800" b="1" dirty="0">
                <a:solidFill>
                  <a:srgbClr val="000090"/>
                </a:solidFill>
                <a:latin typeface="Arial" charset="0"/>
                <a:ea typeface="+mj-ea"/>
                <a:cs typeface="+mj-cs"/>
              </a:rPr>
              <a:t>Порядок действий пользователей в случае возникновении вопросов при работе в </a:t>
            </a:r>
            <a:r>
              <a:rPr lang="ru-RU" altLang="ru-RU" sz="2800" b="1" dirty="0" err="1">
                <a:solidFill>
                  <a:srgbClr val="000090"/>
                </a:solidFill>
                <a:latin typeface="Arial" charset="0"/>
                <a:ea typeface="+mj-ea"/>
                <a:cs typeface="+mj-cs"/>
              </a:rPr>
              <a:t>ПУиО</a:t>
            </a:r>
            <a:r>
              <a:rPr lang="ru-RU" altLang="ru-RU" sz="2800" b="1" dirty="0">
                <a:solidFill>
                  <a:srgbClr val="000090"/>
                </a:solidFill>
                <a:latin typeface="Arial" charset="0"/>
                <a:ea typeface="+mj-ea"/>
                <a:cs typeface="+mj-cs"/>
              </a:rPr>
              <a:t>. </a:t>
            </a:r>
          </a:p>
          <a:p>
            <a:pPr marL="0" indent="0">
              <a:buFont typeface="Arial" charset="0"/>
              <a:buNone/>
            </a:pPr>
            <a:endParaRPr lang="ru-RU" altLang="ru-RU" sz="2800" dirty="0" smtClean="0">
              <a:solidFill>
                <a:srgbClr val="000090"/>
              </a:solidFill>
              <a:latin typeface="Arial" charset="0"/>
              <a:ea typeface="+mj-ea"/>
              <a:cs typeface="+mj-cs"/>
            </a:endParaRPr>
          </a:p>
        </p:txBody>
      </p:sp>
      <p:sp>
        <p:nvSpPr>
          <p:cNvPr id="3" name="Номер слайда 2"/>
          <p:cNvSpPr>
            <a:spLocks noGrp="1"/>
          </p:cNvSpPr>
          <p:nvPr>
            <p:ph type="sldNum" sz="quarter" idx="12"/>
          </p:nvPr>
        </p:nvSpPr>
        <p:spPr/>
        <p:txBody>
          <a:bodyPr/>
          <a:lstStyle/>
          <a:p>
            <a:pPr>
              <a:defRPr/>
            </a:pPr>
            <a:fld id="{2B8AC401-7FEE-40CB-90EB-28CC8AC77203}" type="slidenum">
              <a:rPr lang="ru-RU" altLang="ru-RU" smtClean="0"/>
              <a:pPr>
                <a:defRPr/>
              </a:pPr>
              <a:t>2</a:t>
            </a:fld>
            <a:endParaRPr lang="ru-RU" altLang="ru-RU"/>
          </a:p>
        </p:txBody>
      </p:sp>
    </p:spTree>
    <p:extLst>
      <p:ext uri="{BB962C8B-B14F-4D97-AF65-F5344CB8AC3E}">
        <p14:creationId xmlns:p14="http://schemas.microsoft.com/office/powerpoint/2010/main" val="115176252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Прямоугольник 10"/>
          <p:cNvSpPr/>
          <p:nvPr/>
        </p:nvSpPr>
        <p:spPr>
          <a:xfrm>
            <a:off x="231352" y="719986"/>
            <a:ext cx="11798349" cy="6009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endParaRPr>
          </a:p>
        </p:txBody>
      </p:sp>
      <p:sp>
        <p:nvSpPr>
          <p:cNvPr id="2" name="Заголовок 1"/>
          <p:cNvSpPr>
            <a:spLocks noGrp="1"/>
          </p:cNvSpPr>
          <p:nvPr>
            <p:ph type="title"/>
          </p:nvPr>
        </p:nvSpPr>
        <p:spPr>
          <a:xfrm>
            <a:off x="3981449" y="176407"/>
            <a:ext cx="7808259" cy="1087157"/>
          </a:xfrm>
        </p:spPr>
        <p:txBody>
          <a:bodyPr/>
          <a:lstStyle/>
          <a:p>
            <a:pPr algn="ctr"/>
            <a:r>
              <a:rPr lang="ru-RU" altLang="ru-RU" sz="1800" b="1" dirty="0">
                <a:solidFill>
                  <a:srgbClr val="000090"/>
                </a:solidFill>
                <a:latin typeface="Times New Roman" pitchFamily="18" charset="0"/>
                <a:ea typeface="+mn-ea"/>
                <a:cs typeface="Arial" pitchFamily="34" charset="0"/>
              </a:rPr>
              <a:t>Отдельные функциональные возможности </a:t>
            </a:r>
            <a:r>
              <a:rPr lang="ru-RU" altLang="ru-RU" sz="1800" b="1" dirty="0" err="1">
                <a:solidFill>
                  <a:srgbClr val="000090"/>
                </a:solidFill>
                <a:latin typeface="Times New Roman" pitchFamily="18" charset="0"/>
                <a:ea typeface="+mn-ea"/>
                <a:cs typeface="Arial" pitchFamily="34" charset="0"/>
              </a:rPr>
              <a:t>ПУиО</a:t>
            </a:r>
            <a:r>
              <a:rPr lang="ru-RU" altLang="ru-RU" sz="1800" b="1" dirty="0">
                <a:solidFill>
                  <a:srgbClr val="000090"/>
                </a:solidFill>
                <a:latin typeface="Times New Roman" pitchFamily="18" charset="0"/>
                <a:ea typeface="+mn-ea"/>
                <a:cs typeface="Arial" pitchFamily="34" charset="0"/>
              </a:rPr>
              <a:t>.</a:t>
            </a:r>
            <a:br>
              <a:rPr lang="ru-RU" altLang="ru-RU" sz="1800" b="1" dirty="0">
                <a:solidFill>
                  <a:srgbClr val="000090"/>
                </a:solidFill>
                <a:latin typeface="Times New Roman" pitchFamily="18" charset="0"/>
                <a:ea typeface="+mn-ea"/>
                <a:cs typeface="Arial" pitchFamily="34" charset="0"/>
              </a:rPr>
            </a:br>
            <a:r>
              <a:rPr lang="ru-RU" altLang="ru-RU" sz="1800" b="1" dirty="0">
                <a:solidFill>
                  <a:srgbClr val="000090"/>
                </a:solidFill>
                <a:latin typeface="Times New Roman" pitchFamily="18" charset="0"/>
                <a:ea typeface="+mn-ea"/>
                <a:cs typeface="Arial" pitchFamily="34" charset="0"/>
                <a:sym typeface="Arial" pitchFamily="34" charset="0"/>
              </a:rPr>
              <a:t>Пакетная загрузка форм отчетности</a:t>
            </a:r>
            <a:r>
              <a:rPr lang="ru-RU" altLang="ru-RU" sz="1800" b="1" dirty="0">
                <a:solidFill>
                  <a:srgbClr val="000090"/>
                </a:solidFill>
                <a:latin typeface="Arial" charset="0"/>
                <a:sym typeface="Arial" pitchFamily="34" charset="0"/>
              </a:rPr>
              <a:t>.</a:t>
            </a:r>
            <a:r>
              <a:rPr lang="ru-RU" altLang="ru-RU" sz="1800" b="1" dirty="0">
                <a:solidFill>
                  <a:srgbClr val="000090"/>
                </a:solidFill>
                <a:latin typeface="Arial" charset="0"/>
              </a:rPr>
              <a:t/>
            </a:r>
            <a:br>
              <a:rPr lang="ru-RU" altLang="ru-RU" sz="1800" b="1" dirty="0">
                <a:solidFill>
                  <a:srgbClr val="000090"/>
                </a:solidFill>
                <a:latin typeface="Arial" charset="0"/>
              </a:rPr>
            </a:br>
            <a:r>
              <a:rPr lang="ru-RU" altLang="ru-RU" sz="1800" dirty="0">
                <a:solidFill>
                  <a:srgbClr val="000090"/>
                </a:solidFill>
                <a:latin typeface="Times New Roman" pitchFamily="18" charset="0"/>
                <a:ea typeface="+mn-ea"/>
                <a:cs typeface="Arial" pitchFamily="34" charset="0"/>
                <a:sym typeface="Arial" pitchFamily="34" charset="0"/>
              </a:rPr>
              <a:t>Процедура загрузки</a:t>
            </a:r>
          </a:p>
        </p:txBody>
      </p:sp>
      <p:sp>
        <p:nvSpPr>
          <p:cNvPr id="4" name="Номер слайда 3"/>
          <p:cNvSpPr>
            <a:spLocks noGrp="1"/>
          </p:cNvSpPr>
          <p:nvPr>
            <p:ph type="sldNum" sz="quarter" idx="12"/>
          </p:nvPr>
        </p:nvSpPr>
        <p:spPr/>
        <p:txBody>
          <a:bodyPr/>
          <a:lstStyle/>
          <a:p>
            <a:pPr>
              <a:defRPr/>
            </a:pPr>
            <a:fld id="{2B8AC401-7FEE-40CB-90EB-28CC8AC77203}" type="slidenum">
              <a:rPr lang="ru-RU" altLang="ru-RU" smtClean="0"/>
              <a:pPr>
                <a:defRPr/>
              </a:pPr>
              <a:t>20</a:t>
            </a:fld>
            <a:endParaRPr lang="ru-RU" altLang="ru-RU"/>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3049" y="1106526"/>
            <a:ext cx="10169338" cy="52366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Надпись 2"/>
          <p:cNvSpPr txBox="1">
            <a:spLocks noChangeArrowheads="1"/>
          </p:cNvSpPr>
          <p:nvPr/>
        </p:nvSpPr>
        <p:spPr bwMode="auto">
          <a:xfrm>
            <a:off x="1200150" y="3126028"/>
            <a:ext cx="2552700" cy="1180150"/>
          </a:xfrm>
          <a:prstGeom prst="rect">
            <a:avLst/>
          </a:prstGeom>
          <a:gradFill rotWithShape="1">
            <a:gsLst>
              <a:gs pos="0">
                <a:srgbClr val="1F497D">
                  <a:lumMod val="40000"/>
                  <a:lumOff val="60000"/>
                </a:srgbClr>
              </a:gs>
              <a:gs pos="28000">
                <a:srgbClr val="1F497D">
                  <a:lumMod val="20000"/>
                  <a:lumOff val="80000"/>
                </a:srgbClr>
              </a:gs>
              <a:gs pos="100000">
                <a:srgbClr val="9BBB59">
                  <a:tint val="15000"/>
                  <a:satMod val="350000"/>
                </a:srgbClr>
              </a:gs>
            </a:gsLst>
            <a:lin ang="16200000" scaled="1"/>
          </a:gradFill>
          <a:ln w="9525" cap="flat" cmpd="sng" algn="ctr">
            <a:solidFill>
              <a:srgbClr val="002060">
                <a:alpha val="85000"/>
              </a:srgbClr>
            </a:solidFill>
            <a:prstDash val="solid"/>
            <a:headEnd/>
            <a:tailEnd/>
          </a:ln>
          <a:effectLst>
            <a:outerShdw blurRad="40000" dist="20000" dir="5400000" rotWithShape="0">
              <a:srgbClr val="000000">
                <a:alpha val="38000"/>
              </a:srgbClr>
            </a:outerShdw>
          </a:effectLst>
        </p:spPr>
        <p:txBody>
          <a:bodyPr rot="0" vert="horz" wrap="square" lIns="91440" tIns="45720" rIns="91440" bIns="45720" anchor="t" anchorCtr="0">
            <a:noAutofit/>
          </a:bodyPr>
          <a:lstStyle/>
          <a:p>
            <a:pPr marL="0" marR="0" lvl="0" indent="0" algn="just" defTabSz="914400" eaLnBrk="1" fontAlgn="auto" latinLnBrk="0" hangingPunct="1">
              <a:lnSpc>
                <a:spcPct val="115000"/>
              </a:lnSpc>
              <a:spcBef>
                <a:spcPts val="0"/>
              </a:spcBef>
              <a:spcAft>
                <a:spcPts val="1000"/>
              </a:spcAft>
              <a:buClrTx/>
              <a:buSzTx/>
              <a:buFontTx/>
              <a:buNone/>
              <a:tabLst/>
              <a:defRPr/>
            </a:pPr>
            <a:r>
              <a:rPr kumimoji="0" lang="ru-RU" sz="1100" b="1" i="0" u="none" strike="noStrike" kern="0" cap="none" spc="0" normalizeH="0" baseline="0" noProof="0" dirty="0">
                <a:ln>
                  <a:noFill/>
                </a:ln>
                <a:solidFill>
                  <a:srgbClr val="1F497D"/>
                </a:solidFill>
                <a:effectLst/>
                <a:uLnTx/>
                <a:uFillTx/>
                <a:latin typeface="Times New Roman"/>
                <a:ea typeface="Calibri"/>
                <a:cs typeface="Times New Roman"/>
              </a:rPr>
              <a:t>В дереве субъектов отчетности для выполнения пакетной загрузки достаточно выбрать головной субъект, для подведомственной сети которого будет осуществлена загрузка</a:t>
            </a:r>
            <a:r>
              <a:rPr kumimoji="0" lang="ru-RU" sz="1100" b="1" i="0" u="none" strike="noStrike" kern="0" cap="none" spc="0" normalizeH="0" baseline="0" noProof="0" dirty="0">
                <a:ln>
                  <a:noFill/>
                </a:ln>
                <a:solidFill>
                  <a:srgbClr val="4F6228"/>
                </a:solidFill>
                <a:effectLst/>
                <a:uLnTx/>
                <a:uFillTx/>
                <a:latin typeface="Times New Roman"/>
                <a:ea typeface="Calibri"/>
                <a:cs typeface="Times New Roman"/>
              </a:rPr>
              <a:t>.</a:t>
            </a:r>
            <a:endParaRPr kumimoji="0" lang="ru-RU" sz="1100" b="1"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8" name="Надпись 2"/>
          <p:cNvSpPr txBox="1">
            <a:spLocks noChangeArrowheads="1"/>
          </p:cNvSpPr>
          <p:nvPr/>
        </p:nvSpPr>
        <p:spPr bwMode="auto">
          <a:xfrm>
            <a:off x="4476896" y="3883268"/>
            <a:ext cx="4227830" cy="845820"/>
          </a:xfrm>
          <a:prstGeom prst="rect">
            <a:avLst/>
          </a:prstGeom>
          <a:gradFill rotWithShape="1">
            <a:gsLst>
              <a:gs pos="0">
                <a:srgbClr val="1F497D">
                  <a:lumMod val="40000"/>
                  <a:lumOff val="60000"/>
                  <a:alpha val="42000"/>
                </a:srgbClr>
              </a:gs>
              <a:gs pos="45000">
                <a:srgbClr val="1F497D">
                  <a:lumMod val="40000"/>
                  <a:lumOff val="60000"/>
                  <a:alpha val="41000"/>
                </a:srgbClr>
              </a:gs>
              <a:gs pos="100000">
                <a:srgbClr val="9BBB59">
                  <a:tint val="15000"/>
                  <a:satMod val="350000"/>
                </a:srgbClr>
              </a:gs>
            </a:gsLst>
            <a:lin ang="16200000" scaled="1"/>
          </a:gradFill>
          <a:ln w="12700" cap="flat" cmpd="sng" algn="ctr">
            <a:solidFill>
              <a:srgbClr val="002060">
                <a:alpha val="77000"/>
              </a:srgbClr>
            </a:solidFill>
            <a:prstDash val="solid"/>
            <a:headEnd/>
            <a:tailEnd/>
          </a:ln>
          <a:effectLst>
            <a:outerShdw blurRad="40000" dist="20000" dir="5400000" rotWithShape="0">
              <a:srgbClr val="000000">
                <a:alpha val="38000"/>
              </a:srgbClr>
            </a:outerShdw>
          </a:effectLst>
        </p:spPr>
        <p:txBody>
          <a:bodyPr rot="0" vert="horz" wrap="square" lIns="91440" tIns="45720" rIns="91440" bIns="45720" anchor="t" anchorCtr="0">
            <a:noAutofit/>
          </a:bodyPr>
          <a:lstStyle/>
          <a:p>
            <a:pPr marL="0" marR="0" lvl="0" indent="0" algn="just" defTabSz="914400" eaLnBrk="1" fontAlgn="auto" latinLnBrk="0" hangingPunct="1">
              <a:lnSpc>
                <a:spcPct val="115000"/>
              </a:lnSpc>
              <a:spcBef>
                <a:spcPts val="0"/>
              </a:spcBef>
              <a:spcAft>
                <a:spcPts val="1000"/>
              </a:spcAft>
              <a:buClrTx/>
              <a:buSzTx/>
              <a:buFontTx/>
              <a:buNone/>
              <a:tabLst/>
              <a:defRPr/>
            </a:pPr>
            <a:r>
              <a:rPr lang="ru-RU" sz="1100" b="1" kern="0" dirty="0">
                <a:solidFill>
                  <a:srgbClr val="1F497D"/>
                </a:solidFill>
                <a:latin typeface="Times New Roman"/>
                <a:ea typeface="Calibri"/>
                <a:cs typeface="Times New Roman"/>
              </a:rPr>
              <a:t>Процедура загрузки выполняется стандартным путем, файлы отчетов загружаются в комплекты отчетности субъектов отчетности в соответствии со значением поля ИСТ=, указанным в структурированных файлах.</a:t>
            </a:r>
          </a:p>
        </p:txBody>
      </p:sp>
      <p:sp>
        <p:nvSpPr>
          <p:cNvPr id="9" name="Надпись 2"/>
          <p:cNvSpPr txBox="1">
            <a:spLocks noChangeArrowheads="1"/>
          </p:cNvSpPr>
          <p:nvPr/>
        </p:nvSpPr>
        <p:spPr bwMode="auto">
          <a:xfrm>
            <a:off x="4476896" y="4817761"/>
            <a:ext cx="4503010" cy="1178916"/>
          </a:xfrm>
          <a:prstGeom prst="rect">
            <a:avLst/>
          </a:prstGeom>
          <a:gradFill rotWithShape="1">
            <a:gsLst>
              <a:gs pos="0">
                <a:srgbClr val="1F497D">
                  <a:lumMod val="40000"/>
                  <a:lumOff val="60000"/>
                  <a:alpha val="65000"/>
                </a:srgbClr>
              </a:gs>
              <a:gs pos="100000">
                <a:srgbClr val="9BBB59">
                  <a:tint val="15000"/>
                  <a:satMod val="350000"/>
                </a:srgbClr>
              </a:gs>
            </a:gsLst>
            <a:lin ang="16200000" scaled="1"/>
          </a:gradFill>
          <a:ln w="12700" cap="flat" cmpd="sng" algn="ctr">
            <a:solidFill>
              <a:srgbClr val="002060">
                <a:alpha val="77000"/>
              </a:srgbClr>
            </a:solidFill>
            <a:prstDash val="solid"/>
            <a:headEnd/>
            <a:tailEnd/>
          </a:ln>
          <a:effectLst>
            <a:outerShdw blurRad="40000" dist="20000" dir="5400000" rotWithShape="0">
              <a:srgbClr val="000000">
                <a:alpha val="38000"/>
              </a:srgbClr>
            </a:outerShdw>
          </a:effectLst>
        </p:spPr>
        <p:txBody>
          <a:bodyPr rot="0" vert="horz" wrap="square" lIns="91440" tIns="45720" rIns="91440" bIns="45720" anchor="t" anchorCtr="0">
            <a:noAutofit/>
          </a:bodyPr>
          <a:lstStyle/>
          <a:p>
            <a:pPr marL="0" marR="0" lvl="0" indent="0" algn="just" defTabSz="914400" eaLnBrk="1" fontAlgn="auto" latinLnBrk="0" hangingPunct="1">
              <a:lnSpc>
                <a:spcPct val="115000"/>
              </a:lnSpc>
              <a:spcBef>
                <a:spcPts val="0"/>
              </a:spcBef>
              <a:spcAft>
                <a:spcPts val="1000"/>
              </a:spcAft>
              <a:buClrTx/>
              <a:buSzTx/>
              <a:buFontTx/>
              <a:buNone/>
              <a:tabLst/>
              <a:defRPr/>
            </a:pPr>
            <a:endParaRPr kumimoji="0" lang="ru-RU" sz="1100" b="1" i="0" u="none" strike="noStrike" kern="0" cap="none" spc="0" normalizeH="0" baseline="0" noProof="0" dirty="0" smtClean="0">
              <a:ln>
                <a:noFill/>
              </a:ln>
              <a:solidFill>
                <a:srgbClr val="1F497D"/>
              </a:solidFill>
              <a:effectLst/>
              <a:uLnTx/>
              <a:uFillTx/>
              <a:latin typeface="Times New Roman"/>
              <a:ea typeface="Calibri"/>
              <a:cs typeface="Times New Roman"/>
            </a:endParaRPr>
          </a:p>
          <a:p>
            <a:pPr algn="just" eaLnBrk="1" fontAlgn="auto" hangingPunct="1">
              <a:lnSpc>
                <a:spcPct val="115000"/>
              </a:lnSpc>
              <a:spcBef>
                <a:spcPts val="0"/>
              </a:spcBef>
              <a:spcAft>
                <a:spcPts val="1000"/>
              </a:spcAft>
              <a:defRPr/>
            </a:pPr>
            <a:r>
              <a:rPr lang="ru-RU" sz="1100" b="1" kern="0" dirty="0">
                <a:solidFill>
                  <a:srgbClr val="1F497D"/>
                </a:solidFill>
                <a:latin typeface="Times New Roman"/>
                <a:ea typeface="Calibri"/>
                <a:cs typeface="Times New Roman"/>
              </a:rPr>
              <a:t>Далее, по результатам загрузки отчетов субъект отчетности осуществляет процедуры контроля, подписания и представления отчетности головному субъекту отчетности (пользователю отчетности) в установленном порядке.</a:t>
            </a:r>
          </a:p>
          <a:p>
            <a:pPr marL="0" marR="0" lvl="0" indent="0" algn="ctr" defTabSz="914400" eaLnBrk="1" fontAlgn="auto" latinLnBrk="0" hangingPunct="1">
              <a:lnSpc>
                <a:spcPct val="115000"/>
              </a:lnSpc>
              <a:spcBef>
                <a:spcPts val="0"/>
              </a:spcBef>
              <a:spcAft>
                <a:spcPts val="1000"/>
              </a:spcAft>
              <a:buClrTx/>
              <a:buSzTx/>
              <a:buFontTx/>
              <a:buNone/>
              <a:tabLst/>
              <a:defRPr/>
            </a:pPr>
            <a:r>
              <a:rPr kumimoji="0" lang="ru-RU" sz="1100" b="0" i="0" u="none" strike="noStrike" kern="0" cap="none" spc="0" normalizeH="0" baseline="0" noProof="0" dirty="0">
                <a:ln>
                  <a:noFill/>
                </a:ln>
                <a:solidFill>
                  <a:srgbClr val="4F6228"/>
                </a:solidFill>
                <a:effectLst/>
                <a:uLnTx/>
                <a:uFillTx/>
                <a:latin typeface="Times New Roman"/>
                <a:ea typeface="Calibri"/>
                <a:cs typeface="Times New Roman"/>
              </a:rPr>
              <a:t> </a:t>
            </a:r>
            <a:endParaRPr kumimoji="0" lang="ru-RU" sz="1100" b="0" i="0" u="none" strike="noStrike" kern="0" cap="none" spc="0" normalizeH="0" baseline="0" noProof="0" dirty="0">
              <a:ln>
                <a:noFill/>
              </a:ln>
              <a:solidFill>
                <a:sysClr val="windowText" lastClr="000000"/>
              </a:solidFill>
              <a:effectLst/>
              <a:uLnTx/>
              <a:uFillTx/>
              <a:latin typeface="Calibri"/>
              <a:ea typeface="Calibri"/>
              <a:cs typeface="Times New Roman"/>
            </a:endParaRPr>
          </a:p>
          <a:p>
            <a:pPr marL="0" marR="0" lvl="0" indent="0" defTabSz="914400" eaLnBrk="1" fontAlgn="auto" latinLnBrk="0" hangingPunct="1">
              <a:lnSpc>
                <a:spcPct val="115000"/>
              </a:lnSpc>
              <a:spcBef>
                <a:spcPts val="0"/>
              </a:spcBef>
              <a:spcAft>
                <a:spcPts val="1000"/>
              </a:spcAft>
              <a:buClrTx/>
              <a:buSzTx/>
              <a:buFontTx/>
              <a:buNone/>
              <a:tabLst/>
              <a:defRPr/>
            </a:pPr>
            <a:r>
              <a:rPr kumimoji="0" lang="ru-RU" sz="1100" b="0" i="0" u="none" strike="noStrike" kern="0" cap="none" spc="0" normalizeH="0" baseline="0" noProof="0" dirty="0">
                <a:ln>
                  <a:noFill/>
                </a:ln>
                <a:solidFill>
                  <a:sysClr val="windowText" lastClr="000000"/>
                </a:solidFill>
                <a:effectLst/>
                <a:uLnTx/>
                <a:uFillTx/>
                <a:latin typeface="Calibri"/>
                <a:ea typeface="Calibri"/>
                <a:cs typeface="Times New Roman"/>
              </a:rPr>
              <a:t> </a:t>
            </a:r>
          </a:p>
        </p:txBody>
      </p:sp>
      <p:pic>
        <p:nvPicPr>
          <p:cNvPr id="10" name="Picture 10" descr="Указание"/>
          <p:cNvPicPr/>
          <p:nvPr/>
        </p:nvPicPr>
        <p:blipFill>
          <a:blip r:embed="rId4">
            <a:extLst>
              <a:ext uri="{28A0092B-C50C-407E-A947-70E740481C1C}">
                <a14:useLocalDpi xmlns:a14="http://schemas.microsoft.com/office/drawing/2010/main" val="0"/>
              </a:ext>
            </a:extLst>
          </a:blip>
          <a:srcRect/>
          <a:stretch>
            <a:fillRect/>
          </a:stretch>
        </p:blipFill>
        <p:spPr bwMode="auto">
          <a:xfrm>
            <a:off x="4476896" y="4716582"/>
            <a:ext cx="572621" cy="647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496934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Прямоугольник 10"/>
          <p:cNvSpPr/>
          <p:nvPr/>
        </p:nvSpPr>
        <p:spPr>
          <a:xfrm>
            <a:off x="130629" y="1045662"/>
            <a:ext cx="11899074" cy="56270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endParaRPr>
          </a:p>
        </p:txBody>
      </p:sp>
      <p:sp>
        <p:nvSpPr>
          <p:cNvPr id="10242" name="Номер слайда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charset="0"/>
              <a:buChar char="•"/>
              <a:defRPr sz="2800">
                <a:solidFill>
                  <a:schemeClr val="tx1"/>
                </a:solidFill>
                <a:latin typeface="Calibri" pitchFamily="34" charset="0"/>
              </a:defRPr>
            </a:lvl1pPr>
            <a:lvl2pPr marL="742950" indent="-285750">
              <a:lnSpc>
                <a:spcPct val="90000"/>
              </a:lnSpc>
              <a:spcBef>
                <a:spcPts val="500"/>
              </a:spcBef>
              <a:buFont typeface="Arial" charset="0"/>
              <a:buChar char="•"/>
              <a:defRPr sz="2400">
                <a:solidFill>
                  <a:schemeClr val="tx1"/>
                </a:solidFill>
                <a:latin typeface="Calibri" pitchFamily="34" charset="0"/>
              </a:defRPr>
            </a:lvl2pPr>
            <a:lvl3pPr marL="1143000" indent="-228600">
              <a:lnSpc>
                <a:spcPct val="90000"/>
              </a:lnSpc>
              <a:spcBef>
                <a:spcPts val="500"/>
              </a:spcBef>
              <a:buFont typeface="Arial" charset="0"/>
              <a:buChar char="•"/>
              <a:defRPr sz="2000">
                <a:solidFill>
                  <a:schemeClr val="tx1"/>
                </a:solidFill>
                <a:latin typeface="Calibri" pitchFamily="34" charset="0"/>
              </a:defRPr>
            </a:lvl3pPr>
            <a:lvl4pPr marL="1600200" indent="-228600">
              <a:lnSpc>
                <a:spcPct val="90000"/>
              </a:lnSpc>
              <a:spcBef>
                <a:spcPts val="500"/>
              </a:spcBef>
              <a:buFont typeface="Arial" charset="0"/>
              <a:buChar char="•"/>
              <a:defRPr>
                <a:solidFill>
                  <a:schemeClr val="tx1"/>
                </a:solidFill>
                <a:latin typeface="Calibri" pitchFamily="34" charset="0"/>
              </a:defRPr>
            </a:lvl4pPr>
            <a:lvl5pPr marL="2057400" indent="-228600">
              <a:lnSpc>
                <a:spcPct val="90000"/>
              </a:lnSpc>
              <a:spcBef>
                <a:spcPts val="500"/>
              </a:spcBef>
              <a:buFont typeface="Arial"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9pPr>
          </a:lstStyle>
          <a:p>
            <a:pPr>
              <a:lnSpc>
                <a:spcPct val="100000"/>
              </a:lnSpc>
              <a:spcBef>
                <a:spcPct val="0"/>
              </a:spcBef>
              <a:buFontTx/>
              <a:buNone/>
            </a:pPr>
            <a:fld id="{042CBF59-92F4-49F4-945B-1DE271F2C098}" type="slidenum">
              <a:rPr lang="ru-RU" altLang="ru-RU" sz="1200" smtClean="0">
                <a:solidFill>
                  <a:srgbClr val="898989"/>
                </a:solidFill>
              </a:rPr>
              <a:pPr>
                <a:lnSpc>
                  <a:spcPct val="100000"/>
                </a:lnSpc>
                <a:spcBef>
                  <a:spcPct val="0"/>
                </a:spcBef>
                <a:buFontTx/>
                <a:buNone/>
              </a:pPr>
              <a:t>21</a:t>
            </a:fld>
            <a:endParaRPr lang="ru-RU" altLang="ru-RU" sz="1200" dirty="0" smtClean="0">
              <a:solidFill>
                <a:srgbClr val="898989"/>
              </a:solidFill>
            </a:endParaRP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1542544"/>
            <a:ext cx="10744702" cy="4863124"/>
          </a:xfrm>
          <a:prstGeom prst="rect">
            <a:avLst/>
          </a:prstGeom>
          <a:gradFill>
            <a:gsLst>
              <a:gs pos="74000">
                <a:schemeClr val="tx2">
                  <a:lumMod val="60000"/>
                  <a:lumOff val="40000"/>
                </a:schemeClr>
              </a:gs>
              <a:gs pos="93000">
                <a:schemeClr val="tx2">
                  <a:lumMod val="20000"/>
                  <a:lumOff val="80000"/>
                </a:schemeClr>
              </a:gs>
              <a:gs pos="100000">
                <a:schemeClr val="bg1">
                  <a:lumMod val="85000"/>
                </a:schemeClr>
              </a:gs>
            </a:gsLst>
            <a:lin ang="16200000" scaled="1"/>
          </a:gradFill>
          <a:ln w="9525">
            <a:solidFill>
              <a:schemeClr val="tx2">
                <a:alpha val="85000"/>
              </a:schemeClr>
            </a:solidFill>
            <a:miter lim="800000"/>
            <a:headEnd/>
            <a:tailEnd/>
          </a:ln>
        </p:spPr>
      </p:pic>
      <p:sp>
        <p:nvSpPr>
          <p:cNvPr id="5" name="Прямоугольник 4"/>
          <p:cNvSpPr/>
          <p:nvPr/>
        </p:nvSpPr>
        <p:spPr>
          <a:xfrm>
            <a:off x="4025736" y="414163"/>
            <a:ext cx="8003968"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90000"/>
              </a:lnSpc>
            </a:pPr>
            <a:r>
              <a:rPr lang="ru-RU" altLang="ru-RU" b="1" dirty="0">
                <a:solidFill>
                  <a:srgbClr val="000090"/>
                </a:solidFill>
                <a:latin typeface="Times New Roman" pitchFamily="18" charset="0"/>
              </a:rPr>
              <a:t>Отдельные функциональные возможности </a:t>
            </a:r>
            <a:r>
              <a:rPr lang="ru-RU" altLang="ru-RU" b="1" dirty="0" err="1">
                <a:solidFill>
                  <a:srgbClr val="000090"/>
                </a:solidFill>
                <a:latin typeface="Times New Roman" pitchFamily="18" charset="0"/>
              </a:rPr>
              <a:t>ПУиО</a:t>
            </a:r>
            <a:r>
              <a:rPr lang="ru-RU" altLang="ru-RU" b="1" dirty="0">
                <a:solidFill>
                  <a:srgbClr val="000090"/>
                </a:solidFill>
                <a:latin typeface="Times New Roman" pitchFamily="18" charset="0"/>
              </a:rPr>
              <a:t>. </a:t>
            </a:r>
          </a:p>
          <a:p>
            <a:pPr algn="ctr">
              <a:lnSpc>
                <a:spcPct val="90000"/>
              </a:lnSpc>
            </a:pPr>
            <a:r>
              <a:rPr lang="ru-RU" altLang="ru-RU" b="1" dirty="0">
                <a:solidFill>
                  <a:srgbClr val="000090"/>
                </a:solidFill>
                <a:latin typeface="Times New Roman" pitchFamily="18" charset="0"/>
              </a:rPr>
              <a:t>МДК на комплект</a:t>
            </a:r>
            <a:r>
              <a:rPr lang="ru-RU" altLang="ru-RU" b="1" dirty="0">
                <a:solidFill>
                  <a:srgbClr val="000090"/>
                </a:solidFill>
                <a:latin typeface="Times New Roman" pitchFamily="18" charset="0"/>
                <a:sym typeface="Arial" pitchFamily="34" charset="0"/>
              </a:rPr>
              <a:t>.</a:t>
            </a:r>
          </a:p>
          <a:p>
            <a:pPr algn="ctr">
              <a:lnSpc>
                <a:spcPct val="90000"/>
              </a:lnSpc>
            </a:pPr>
            <a:r>
              <a:rPr lang="ru-RU" altLang="ru-RU" dirty="0">
                <a:solidFill>
                  <a:srgbClr val="000090"/>
                </a:solidFill>
                <a:latin typeface="Times New Roman" pitchFamily="18" charset="0"/>
                <a:sym typeface="Arial" pitchFamily="34" charset="0"/>
              </a:rPr>
              <a:t>Выбор субъекта и комплекта </a:t>
            </a:r>
            <a:r>
              <a:rPr lang="ru-RU" altLang="ru-RU" dirty="0" smtClean="0">
                <a:solidFill>
                  <a:srgbClr val="000090"/>
                </a:solidFill>
                <a:latin typeface="Times New Roman" pitchFamily="18" charset="0"/>
                <a:sym typeface="Arial" pitchFamily="34" charset="0"/>
              </a:rPr>
              <a:t>отчетности</a:t>
            </a:r>
            <a:endParaRPr lang="ru-RU" altLang="ru-RU" dirty="0">
              <a:solidFill>
                <a:srgbClr val="000090"/>
              </a:solidFill>
              <a:latin typeface="Times New Roman" pitchFamily="18" charset="0"/>
              <a:sym typeface="Arial" pitchFamily="34" charset="0"/>
            </a:endParaRPr>
          </a:p>
        </p:txBody>
      </p:sp>
      <p:sp>
        <p:nvSpPr>
          <p:cNvPr id="6" name="Надпись 2"/>
          <p:cNvSpPr txBox="1">
            <a:spLocks noChangeArrowheads="1"/>
          </p:cNvSpPr>
          <p:nvPr/>
        </p:nvSpPr>
        <p:spPr bwMode="auto">
          <a:xfrm>
            <a:off x="1058683" y="3002054"/>
            <a:ext cx="2676525" cy="690492"/>
          </a:xfrm>
          <a:prstGeom prst="rect">
            <a:avLst/>
          </a:prstGeom>
          <a:gradFill rotWithShape="1">
            <a:gsLst>
              <a:gs pos="65000">
                <a:schemeClr val="tx2">
                  <a:lumMod val="40000"/>
                  <a:lumOff val="60000"/>
                </a:schemeClr>
              </a:gs>
              <a:gs pos="93000">
                <a:schemeClr val="tx2">
                  <a:lumMod val="20000"/>
                  <a:lumOff val="80000"/>
                </a:schemeClr>
              </a:gs>
              <a:gs pos="100000">
                <a:schemeClr val="bg1">
                  <a:lumMod val="75000"/>
                </a:schemeClr>
              </a:gs>
            </a:gsLst>
            <a:lin ang="16200000" scaled="1"/>
          </a:gradFill>
          <a:ln w="9525" cap="flat" cmpd="sng" algn="ctr">
            <a:solidFill>
              <a:schemeClr val="tx2"/>
            </a:solidFill>
            <a:prstDash val="solid"/>
            <a:headEnd/>
            <a:tailEnd/>
          </a:ln>
          <a:effectLst>
            <a:glow rad="63500">
              <a:schemeClr val="bg1">
                <a:alpha val="40000"/>
              </a:schemeClr>
            </a:glow>
            <a:outerShdw blurRad="40000" dist="20000" dir="5400000" rotWithShape="0">
              <a:srgbClr val="000000">
                <a:alpha val="38000"/>
              </a:srgbClr>
            </a:outerShdw>
          </a:effectLst>
        </p:spPr>
        <p:txBody>
          <a:bodyPr rot="0" vert="horz" wrap="square" lIns="91440" tIns="45720" rIns="91440" bIns="45720" anchor="t" anchorCtr="0">
            <a:noAutofit/>
          </a:bodyPr>
          <a:lstStyle>
            <a:defPPr>
              <a:defRPr lang="ru-RU"/>
            </a:defPPr>
            <a:lvl1pPr marL="0" marR="0" lvl="0" indent="0" algn="ctr" defTabSz="914400" eaLnBrk="1" fontAlgn="auto" latinLnBrk="0" hangingPunct="1">
              <a:lnSpc>
                <a:spcPct val="115000"/>
              </a:lnSpc>
              <a:spcBef>
                <a:spcPts val="0"/>
              </a:spcBef>
              <a:spcAft>
                <a:spcPts val="1000"/>
              </a:spcAft>
              <a:buClrTx/>
              <a:buSzTx/>
              <a:buFontTx/>
              <a:buNone/>
              <a:tabLst/>
              <a:defRPr kumimoji="0" sz="1100" b="0" i="0" u="none" strike="noStrike" kern="0" cap="none" spc="0" normalizeH="0" baseline="0">
                <a:ln>
                  <a:noFill/>
                </a:ln>
                <a:solidFill>
                  <a:schemeClr val="accent2">
                    <a:lumMod val="75000"/>
                  </a:schemeClr>
                </a:solidFill>
                <a:effectLst/>
                <a:uLnTx/>
                <a:uFillTx/>
                <a:latin typeface="Times New Roman"/>
                <a:ea typeface="Calibri"/>
                <a:cs typeface="Times New Roman"/>
              </a:defRPr>
            </a:lvl1pPr>
            <a:lvl2pPr>
              <a:defRPr>
                <a:solidFill>
                  <a:schemeClr val="tx1"/>
                </a:solidFill>
                <a:latin typeface="Calibri" pitchFamily="34" charset="0"/>
                <a:cs typeface="Arial" pitchFamily="34" charset="0"/>
              </a:defRPr>
            </a:lvl2pPr>
            <a:lvl3pPr>
              <a:defRPr>
                <a:solidFill>
                  <a:schemeClr val="tx1"/>
                </a:solidFill>
                <a:latin typeface="Calibri" pitchFamily="34" charset="0"/>
                <a:cs typeface="Arial" pitchFamily="34" charset="0"/>
              </a:defRPr>
            </a:lvl3pPr>
            <a:lvl4pPr>
              <a:defRPr>
                <a:solidFill>
                  <a:schemeClr val="tx1"/>
                </a:solidFill>
                <a:latin typeface="Calibri" pitchFamily="34" charset="0"/>
                <a:cs typeface="Arial" pitchFamily="34" charset="0"/>
              </a:defRPr>
            </a:lvl4pPr>
            <a:lvl5pPr>
              <a:defRPr>
                <a:solidFill>
                  <a:schemeClr val="tx1"/>
                </a:solidFill>
                <a:latin typeface="Calibri" pitchFamily="34" charset="0"/>
                <a:cs typeface="Arial" pitchFamily="34" charset="0"/>
              </a:defRPr>
            </a:lvl5pPr>
            <a:lvl6pPr>
              <a:defRPr>
                <a:solidFill>
                  <a:schemeClr val="tx1"/>
                </a:solidFill>
                <a:latin typeface="Calibri" pitchFamily="34" charset="0"/>
                <a:cs typeface="Arial" pitchFamily="34" charset="0"/>
              </a:defRPr>
            </a:lvl6pPr>
            <a:lvl7pPr>
              <a:defRPr>
                <a:solidFill>
                  <a:schemeClr val="tx1"/>
                </a:solidFill>
                <a:latin typeface="Calibri" pitchFamily="34" charset="0"/>
                <a:cs typeface="Arial" pitchFamily="34" charset="0"/>
              </a:defRPr>
            </a:lvl7pPr>
            <a:lvl8pPr>
              <a:defRPr>
                <a:solidFill>
                  <a:schemeClr val="tx1"/>
                </a:solidFill>
                <a:latin typeface="Calibri" pitchFamily="34" charset="0"/>
                <a:cs typeface="Arial" pitchFamily="34" charset="0"/>
              </a:defRPr>
            </a:lvl8pPr>
            <a:lvl9pPr>
              <a:defRPr>
                <a:solidFill>
                  <a:schemeClr val="tx1"/>
                </a:solidFill>
                <a:latin typeface="Calibri" pitchFamily="34" charset="0"/>
                <a:cs typeface="Arial" pitchFamily="34" charset="0"/>
              </a:defRPr>
            </a:lvl9pPr>
          </a:lstStyle>
          <a:p>
            <a:pPr algn="just"/>
            <a:r>
              <a:rPr lang="ru-RU" b="1" dirty="0">
                <a:solidFill>
                  <a:srgbClr val="1F497D"/>
                </a:solidFill>
              </a:rPr>
              <a:t>Выбор субъекта отчетности                </a:t>
            </a:r>
            <a:r>
              <a:rPr lang="ru-RU" b="1" dirty="0" smtClean="0">
                <a:solidFill>
                  <a:srgbClr val="1F497D"/>
                </a:solidFill>
              </a:rPr>
              <a:t>(</a:t>
            </a:r>
            <a:r>
              <a:rPr lang="ru-RU" b="1" dirty="0">
                <a:solidFill>
                  <a:srgbClr val="1F497D"/>
                </a:solidFill>
              </a:rPr>
              <a:t>Процедура «МДК на комплект» реализована для всех типов субъектов)</a:t>
            </a:r>
          </a:p>
        </p:txBody>
      </p:sp>
      <p:sp>
        <p:nvSpPr>
          <p:cNvPr id="7" name="Надпись 2"/>
          <p:cNvSpPr txBox="1">
            <a:spLocks noChangeArrowheads="1"/>
          </p:cNvSpPr>
          <p:nvPr/>
        </p:nvSpPr>
        <p:spPr bwMode="auto">
          <a:xfrm>
            <a:off x="2843033" y="5649925"/>
            <a:ext cx="2119492" cy="855649"/>
          </a:xfrm>
          <a:prstGeom prst="rect">
            <a:avLst/>
          </a:prstGeom>
          <a:gradFill rotWithShape="1">
            <a:gsLst>
              <a:gs pos="65000">
                <a:schemeClr val="tx2">
                  <a:lumMod val="40000"/>
                  <a:lumOff val="60000"/>
                </a:schemeClr>
              </a:gs>
              <a:gs pos="93000">
                <a:schemeClr val="tx2">
                  <a:lumMod val="20000"/>
                  <a:lumOff val="80000"/>
                </a:schemeClr>
              </a:gs>
              <a:gs pos="100000">
                <a:schemeClr val="bg1">
                  <a:lumMod val="75000"/>
                </a:schemeClr>
              </a:gs>
            </a:gsLst>
            <a:lin ang="16200000" scaled="1"/>
          </a:gradFill>
          <a:ln w="9525" cap="flat" cmpd="sng" algn="ctr">
            <a:solidFill>
              <a:schemeClr val="tx2"/>
            </a:solidFill>
            <a:prstDash val="solid"/>
            <a:headEnd/>
            <a:tailEnd/>
          </a:ln>
          <a:effectLst>
            <a:glow rad="63500">
              <a:schemeClr val="bg1">
                <a:alpha val="40000"/>
              </a:schemeClr>
            </a:glow>
            <a:outerShdw blurRad="40000" dist="20000" dir="5400000" rotWithShape="0">
              <a:srgbClr val="000000">
                <a:alpha val="38000"/>
              </a:srgbClr>
            </a:outerShdw>
          </a:effectLst>
        </p:spPr>
        <p:txBody>
          <a:bodyPr rot="0" vert="horz" wrap="square" lIns="91440" tIns="45720" rIns="91440" bIns="45720" anchor="t" anchorCtr="0">
            <a:noAutofit/>
          </a:bodyPr>
          <a:lstStyle>
            <a:defPPr>
              <a:defRPr lang="ru-RU"/>
            </a:defPPr>
            <a:lvl1pPr marL="0" marR="0" lvl="0" indent="0" algn="ctr" defTabSz="914400" eaLnBrk="1" fontAlgn="auto" latinLnBrk="0" hangingPunct="1">
              <a:lnSpc>
                <a:spcPct val="115000"/>
              </a:lnSpc>
              <a:spcBef>
                <a:spcPts val="0"/>
              </a:spcBef>
              <a:spcAft>
                <a:spcPts val="1000"/>
              </a:spcAft>
              <a:buClrTx/>
              <a:buSzTx/>
              <a:buFontTx/>
              <a:buNone/>
              <a:tabLst/>
              <a:defRPr kumimoji="0" sz="1100" b="0" i="0" u="none" strike="noStrike" kern="0" cap="none" spc="0" normalizeH="0" baseline="0">
                <a:ln>
                  <a:noFill/>
                </a:ln>
                <a:solidFill>
                  <a:schemeClr val="accent2">
                    <a:lumMod val="75000"/>
                  </a:schemeClr>
                </a:solidFill>
                <a:effectLst/>
                <a:uLnTx/>
                <a:uFillTx/>
                <a:latin typeface="Times New Roman"/>
                <a:ea typeface="Calibri"/>
                <a:cs typeface="Times New Roman"/>
              </a:defRPr>
            </a:lvl1pPr>
            <a:lvl2pPr>
              <a:defRPr>
                <a:solidFill>
                  <a:schemeClr val="tx1"/>
                </a:solidFill>
                <a:latin typeface="Calibri" pitchFamily="34" charset="0"/>
                <a:cs typeface="Arial" pitchFamily="34" charset="0"/>
              </a:defRPr>
            </a:lvl2pPr>
            <a:lvl3pPr>
              <a:defRPr>
                <a:solidFill>
                  <a:schemeClr val="tx1"/>
                </a:solidFill>
                <a:latin typeface="Calibri" pitchFamily="34" charset="0"/>
                <a:cs typeface="Arial" pitchFamily="34" charset="0"/>
              </a:defRPr>
            </a:lvl3pPr>
            <a:lvl4pPr>
              <a:defRPr>
                <a:solidFill>
                  <a:schemeClr val="tx1"/>
                </a:solidFill>
                <a:latin typeface="Calibri" pitchFamily="34" charset="0"/>
                <a:cs typeface="Arial" pitchFamily="34" charset="0"/>
              </a:defRPr>
            </a:lvl4pPr>
            <a:lvl5pPr>
              <a:defRPr>
                <a:solidFill>
                  <a:schemeClr val="tx1"/>
                </a:solidFill>
                <a:latin typeface="Calibri" pitchFamily="34" charset="0"/>
                <a:cs typeface="Arial" pitchFamily="34" charset="0"/>
              </a:defRPr>
            </a:lvl5pPr>
            <a:lvl6pPr>
              <a:defRPr>
                <a:solidFill>
                  <a:schemeClr val="tx1"/>
                </a:solidFill>
                <a:latin typeface="Calibri" pitchFamily="34" charset="0"/>
                <a:cs typeface="Arial" pitchFamily="34" charset="0"/>
              </a:defRPr>
            </a:lvl6pPr>
            <a:lvl7pPr>
              <a:defRPr>
                <a:solidFill>
                  <a:schemeClr val="tx1"/>
                </a:solidFill>
                <a:latin typeface="Calibri" pitchFamily="34" charset="0"/>
                <a:cs typeface="Arial" pitchFamily="34" charset="0"/>
              </a:defRPr>
            </a:lvl7pPr>
            <a:lvl8pPr>
              <a:defRPr>
                <a:solidFill>
                  <a:schemeClr val="tx1"/>
                </a:solidFill>
                <a:latin typeface="Calibri" pitchFamily="34" charset="0"/>
                <a:cs typeface="Arial" pitchFamily="34" charset="0"/>
              </a:defRPr>
            </a:lvl8pPr>
            <a:lvl9pPr>
              <a:defRPr>
                <a:solidFill>
                  <a:schemeClr val="tx1"/>
                </a:solidFill>
                <a:latin typeface="Calibri" pitchFamily="34" charset="0"/>
                <a:cs typeface="Arial" pitchFamily="34" charset="0"/>
              </a:defRPr>
            </a:lvl9pPr>
          </a:lstStyle>
          <a:p>
            <a:r>
              <a:rPr lang="ru-RU" b="1" dirty="0">
                <a:solidFill>
                  <a:srgbClr val="1F497D"/>
                </a:solidFill>
              </a:rPr>
              <a:t>В поле комплекты отчетности должен быть отмечен только тот комплект, для которого будет проводиться процедура </a:t>
            </a:r>
          </a:p>
        </p:txBody>
      </p:sp>
      <p:sp>
        <p:nvSpPr>
          <p:cNvPr id="8" name="Надпись 2"/>
          <p:cNvSpPr txBox="1">
            <a:spLocks noChangeArrowheads="1"/>
          </p:cNvSpPr>
          <p:nvPr/>
        </p:nvSpPr>
        <p:spPr bwMode="auto">
          <a:xfrm>
            <a:off x="4733925" y="3975653"/>
            <a:ext cx="4905375" cy="1510748"/>
          </a:xfrm>
          <a:prstGeom prst="rect">
            <a:avLst/>
          </a:prstGeom>
          <a:gradFill rotWithShape="1">
            <a:gsLst>
              <a:gs pos="65000">
                <a:schemeClr val="tx2">
                  <a:lumMod val="40000"/>
                  <a:lumOff val="60000"/>
                </a:schemeClr>
              </a:gs>
              <a:gs pos="93000">
                <a:schemeClr val="tx2">
                  <a:lumMod val="20000"/>
                  <a:lumOff val="80000"/>
                </a:schemeClr>
              </a:gs>
              <a:gs pos="100000">
                <a:schemeClr val="bg1">
                  <a:lumMod val="75000"/>
                </a:schemeClr>
              </a:gs>
            </a:gsLst>
            <a:lin ang="16200000" scaled="1"/>
          </a:gradFill>
          <a:ln w="9525" cap="flat" cmpd="sng" algn="ctr">
            <a:solidFill>
              <a:schemeClr val="tx2"/>
            </a:solidFill>
            <a:prstDash val="solid"/>
            <a:headEnd/>
            <a:tailEnd/>
          </a:ln>
          <a:effectLst>
            <a:glow rad="63500">
              <a:schemeClr val="bg1">
                <a:alpha val="40000"/>
              </a:schemeClr>
            </a:glow>
            <a:outerShdw blurRad="40000" dist="20000" dir="5400000" rotWithShape="0">
              <a:srgbClr val="000000">
                <a:alpha val="38000"/>
              </a:srgbClr>
            </a:outerShdw>
          </a:effectLst>
        </p:spPr>
        <p:txBody>
          <a:bodyPr rot="0" vert="horz" wrap="square" lIns="91440" tIns="45720" rIns="91440" bIns="45720" anchor="t" anchorCtr="0">
            <a:noAutofit/>
          </a:bodyPr>
          <a:lstStyle/>
          <a:p>
            <a:pPr marL="0" marR="0" lvl="0" indent="0" algn="ctr" defTabSz="914400" eaLnBrk="1" fontAlgn="auto" latinLnBrk="0" hangingPunct="1">
              <a:lnSpc>
                <a:spcPct val="115000"/>
              </a:lnSpc>
              <a:spcBef>
                <a:spcPts val="0"/>
              </a:spcBef>
              <a:spcAft>
                <a:spcPts val="1000"/>
              </a:spcAft>
              <a:buClrTx/>
              <a:buSzTx/>
              <a:buFontTx/>
              <a:buNone/>
              <a:tabLst/>
              <a:defRPr/>
            </a:pPr>
            <a:r>
              <a:rPr lang="ru-RU" sz="1100" b="1" kern="0" dirty="0">
                <a:solidFill>
                  <a:srgbClr val="1F497D"/>
                </a:solidFill>
                <a:latin typeface="Times New Roman"/>
                <a:ea typeface="Calibri"/>
                <a:cs typeface="Times New Roman"/>
              </a:rPr>
              <a:t>Результатом процедуры «МДК на комплект» является единый протокол междокументного контроля комплекта отчетности.</a:t>
            </a:r>
          </a:p>
          <a:p>
            <a:pPr marL="0" marR="0" lvl="0" indent="0" algn="ctr" defTabSz="914400" eaLnBrk="1" fontAlgn="auto" latinLnBrk="0" hangingPunct="1">
              <a:lnSpc>
                <a:spcPct val="115000"/>
              </a:lnSpc>
              <a:spcBef>
                <a:spcPts val="0"/>
              </a:spcBef>
              <a:spcAft>
                <a:spcPts val="1000"/>
              </a:spcAft>
              <a:buClrTx/>
              <a:buSzTx/>
              <a:buFontTx/>
              <a:buNone/>
              <a:tabLst/>
              <a:defRPr/>
            </a:pPr>
            <a:r>
              <a:rPr lang="ru-RU" sz="1100" b="1" kern="0" dirty="0">
                <a:solidFill>
                  <a:srgbClr val="1F497D"/>
                </a:solidFill>
                <a:latin typeface="Times New Roman"/>
                <a:ea typeface="Calibri"/>
                <a:cs typeface="Times New Roman"/>
              </a:rPr>
              <a:t>Проведение процедуры не влияет на жизненный цикл формы, то есть не инициирует смену статусов отчетных форм, а также смену состояния индикации в области результатов процедур контроля и не исключает необходимости проведения полной серии процедур контроля (включая контроль МДК) над каждой формой в отдельности.</a:t>
            </a:r>
          </a:p>
        </p:txBody>
      </p:sp>
    </p:spTree>
    <p:extLst>
      <p:ext uri="{BB962C8B-B14F-4D97-AF65-F5344CB8AC3E}">
        <p14:creationId xmlns:p14="http://schemas.microsoft.com/office/powerpoint/2010/main" val="330967632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2B8AC401-7FEE-40CB-90EB-28CC8AC77203}" type="slidenum">
              <a:rPr lang="ru-RU" altLang="ru-RU" smtClean="0"/>
              <a:pPr>
                <a:defRPr/>
              </a:pPr>
              <a:t>22</a:t>
            </a:fld>
            <a:endParaRPr lang="ru-RU" altLang="ru-RU"/>
          </a:p>
        </p:txBody>
      </p:sp>
      <p:pic>
        <p:nvPicPr>
          <p:cNvPr id="9218" name="Picture 2"/>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94" t="5628"/>
          <a:stretch/>
        </p:blipFill>
        <p:spPr bwMode="auto">
          <a:xfrm>
            <a:off x="728770" y="1571625"/>
            <a:ext cx="10651653" cy="4950361"/>
          </a:xfrm>
          <a:prstGeom prst="rect">
            <a:avLst/>
          </a:prstGeom>
          <a:noFill/>
          <a:ln>
            <a:noFill/>
          </a:ln>
          <a:effectLst>
            <a:outerShdw blurRad="50800" dist="50800" dir="5400000" algn="ctr" rotWithShape="0">
              <a:schemeClr val="bg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Надпись 2"/>
          <p:cNvSpPr txBox="1">
            <a:spLocks noChangeArrowheads="1"/>
          </p:cNvSpPr>
          <p:nvPr/>
        </p:nvSpPr>
        <p:spPr bwMode="auto">
          <a:xfrm>
            <a:off x="4956133" y="4537296"/>
            <a:ext cx="4703445" cy="1596803"/>
          </a:xfrm>
          <a:prstGeom prst="rect">
            <a:avLst/>
          </a:prstGeom>
          <a:gradFill rotWithShape="1">
            <a:gsLst>
              <a:gs pos="23000">
                <a:schemeClr val="tx2">
                  <a:lumMod val="20000"/>
                  <a:lumOff val="80000"/>
                </a:schemeClr>
              </a:gs>
              <a:gs pos="0">
                <a:schemeClr val="bg1">
                  <a:lumMod val="65000"/>
                </a:schemeClr>
              </a:gs>
              <a:gs pos="5000">
                <a:srgbClr val="0070C0">
                  <a:lumMod val="91000"/>
                  <a:lumOff val="9000"/>
                  <a:alpha val="77000"/>
                </a:srgbClr>
              </a:gs>
              <a:gs pos="100000">
                <a:schemeClr val="accent5">
                  <a:lumMod val="40000"/>
                  <a:lumOff val="60000"/>
                </a:schemeClr>
              </a:gs>
            </a:gsLst>
            <a:lin ang="16200000" scaled="1"/>
          </a:gradFill>
          <a:ln w="9525" cap="flat" cmpd="sng" algn="ctr">
            <a:solidFill>
              <a:srgbClr val="7030A0">
                <a:alpha val="86000"/>
              </a:srgbClr>
            </a:solidFill>
            <a:prstDash val="solid"/>
            <a:headEnd/>
            <a:tailEnd/>
          </a:ln>
          <a:effectLst>
            <a:glow rad="63500">
              <a:schemeClr val="accent4">
                <a:lumMod val="75000"/>
                <a:alpha val="40000"/>
              </a:schemeClr>
            </a:glow>
            <a:outerShdw blurRad="40000" dist="20000" dir="5400000" rotWithShape="0">
              <a:srgbClr val="000000">
                <a:alpha val="38000"/>
              </a:srgbClr>
            </a:outerShdw>
          </a:effectLst>
        </p:spPr>
        <p:txBody>
          <a:bodyPr rot="0" vert="horz" wrap="square" lIns="91440" tIns="45720" rIns="91440" bIns="45720" anchor="t" anchorCtr="0">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lang="ru-RU" sz="1100" b="1" kern="0" dirty="0">
                <a:solidFill>
                  <a:srgbClr val="1F497D"/>
                </a:solidFill>
                <a:latin typeface="Times New Roman"/>
                <a:ea typeface="Calibri"/>
                <a:cs typeface="Times New Roman"/>
              </a:rPr>
              <a:t>Отображения результата процедуры «МДК на комплект» осуществляется во вкладке «Содержание» - «Протокол МДК» при развороте дерева «Текущий документ» (Изначально информация отсутствует)</a:t>
            </a:r>
          </a:p>
          <a:p>
            <a:pPr marL="0" marR="0" lvl="0" indent="0" defTabSz="914400" eaLnBrk="1" fontAlgn="auto" latinLnBrk="0" hangingPunct="1">
              <a:lnSpc>
                <a:spcPct val="115000"/>
              </a:lnSpc>
              <a:spcBef>
                <a:spcPts val="0"/>
              </a:spcBef>
              <a:spcAft>
                <a:spcPts val="1000"/>
              </a:spcAft>
              <a:buClrTx/>
              <a:buSzTx/>
              <a:buFontTx/>
              <a:buNone/>
              <a:tabLst/>
              <a:defRPr/>
            </a:pPr>
            <a:r>
              <a:rPr lang="ru-RU" sz="1100" b="1" kern="0" dirty="0">
                <a:solidFill>
                  <a:srgbClr val="1F497D"/>
                </a:solidFill>
                <a:latin typeface="Times New Roman"/>
                <a:ea typeface="Calibri"/>
                <a:cs typeface="Times New Roman"/>
              </a:rPr>
              <a:t>Протокол «МДК на комплект» является единым для всего комплекта и доступен для просмотра при выборе любой представляемой формы из комплекта отчетности.</a:t>
            </a:r>
          </a:p>
        </p:txBody>
      </p:sp>
      <p:sp>
        <p:nvSpPr>
          <p:cNvPr id="8" name="Прямоугольник 7"/>
          <p:cNvSpPr/>
          <p:nvPr/>
        </p:nvSpPr>
        <p:spPr>
          <a:xfrm>
            <a:off x="4025736" y="414163"/>
            <a:ext cx="8003968"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90000"/>
              </a:lnSpc>
            </a:pPr>
            <a:r>
              <a:rPr lang="ru-RU" altLang="ru-RU" b="1" dirty="0">
                <a:solidFill>
                  <a:srgbClr val="000090"/>
                </a:solidFill>
                <a:latin typeface="Times New Roman" pitchFamily="18" charset="0"/>
              </a:rPr>
              <a:t>Отдельные функциональные возможности </a:t>
            </a:r>
            <a:r>
              <a:rPr lang="ru-RU" altLang="ru-RU" b="1" dirty="0" err="1">
                <a:solidFill>
                  <a:srgbClr val="000090"/>
                </a:solidFill>
                <a:latin typeface="Times New Roman" pitchFamily="18" charset="0"/>
              </a:rPr>
              <a:t>ПУиО</a:t>
            </a:r>
            <a:r>
              <a:rPr lang="ru-RU" altLang="ru-RU" b="1" dirty="0">
                <a:solidFill>
                  <a:srgbClr val="000090"/>
                </a:solidFill>
                <a:latin typeface="Times New Roman" pitchFamily="18" charset="0"/>
              </a:rPr>
              <a:t>.</a:t>
            </a:r>
          </a:p>
          <a:p>
            <a:pPr algn="ctr">
              <a:lnSpc>
                <a:spcPct val="90000"/>
              </a:lnSpc>
            </a:pPr>
            <a:r>
              <a:rPr lang="ru-RU" altLang="ru-RU" b="1" dirty="0">
                <a:solidFill>
                  <a:srgbClr val="000090"/>
                </a:solidFill>
                <a:latin typeface="Times New Roman" pitchFamily="18" charset="0"/>
                <a:sym typeface="Arial" pitchFamily="34" charset="0"/>
              </a:rPr>
              <a:t>МДК на комплект. </a:t>
            </a:r>
          </a:p>
          <a:p>
            <a:pPr algn="ctr">
              <a:lnSpc>
                <a:spcPct val="90000"/>
              </a:lnSpc>
            </a:pPr>
            <a:r>
              <a:rPr lang="ru-RU" altLang="ru-RU" dirty="0">
                <a:solidFill>
                  <a:srgbClr val="000090"/>
                </a:solidFill>
                <a:latin typeface="Times New Roman" pitchFamily="18" charset="0"/>
                <a:sym typeface="Arial" pitchFamily="34" charset="0"/>
              </a:rPr>
              <a:t>Расположение и изначальное состояние</a:t>
            </a:r>
          </a:p>
        </p:txBody>
      </p:sp>
    </p:spTree>
    <p:extLst>
      <p:ext uri="{BB962C8B-B14F-4D97-AF65-F5344CB8AC3E}">
        <p14:creationId xmlns:p14="http://schemas.microsoft.com/office/powerpoint/2010/main" val="24708810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2B8AC401-7FEE-40CB-90EB-28CC8AC77203}" type="slidenum">
              <a:rPr lang="ru-RU" altLang="ru-RU" smtClean="0"/>
              <a:pPr>
                <a:defRPr/>
              </a:pPr>
              <a:t>23</a:t>
            </a:fld>
            <a:endParaRPr lang="ru-RU" altLang="ru-RU"/>
          </a:p>
        </p:txBody>
      </p:sp>
      <p:sp>
        <p:nvSpPr>
          <p:cNvPr id="5" name="Заголовок 4"/>
          <p:cNvSpPr>
            <a:spLocks noGrp="1"/>
          </p:cNvSpPr>
          <p:nvPr>
            <p:ph type="title"/>
          </p:nvPr>
        </p:nvSpPr>
        <p:spPr>
          <a:xfrm>
            <a:off x="3945936" y="369509"/>
            <a:ext cx="8350787"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ru-RU" altLang="ru-RU" sz="1800" b="1" dirty="0">
                <a:solidFill>
                  <a:srgbClr val="000090"/>
                </a:solidFill>
                <a:latin typeface="Times New Roman" pitchFamily="18" charset="0"/>
                <a:ea typeface="+mn-ea"/>
                <a:cs typeface="Arial" pitchFamily="34" charset="0"/>
              </a:rPr>
              <a:t>Отдельные функциональные возможности </a:t>
            </a:r>
            <a:r>
              <a:rPr lang="ru-RU" altLang="ru-RU" sz="1800" b="1" dirty="0" err="1">
                <a:solidFill>
                  <a:srgbClr val="000090"/>
                </a:solidFill>
                <a:latin typeface="Times New Roman" pitchFamily="18" charset="0"/>
                <a:ea typeface="+mn-ea"/>
                <a:cs typeface="Arial" pitchFamily="34" charset="0"/>
              </a:rPr>
              <a:t>ПУиО</a:t>
            </a:r>
            <a:r>
              <a:rPr lang="ru-RU" altLang="ru-RU" sz="1800" b="1" dirty="0">
                <a:solidFill>
                  <a:srgbClr val="000090"/>
                </a:solidFill>
                <a:latin typeface="Times New Roman" pitchFamily="18" charset="0"/>
                <a:ea typeface="+mn-ea"/>
                <a:cs typeface="Arial" pitchFamily="34" charset="0"/>
              </a:rPr>
              <a:t>.</a:t>
            </a:r>
            <a:br>
              <a:rPr lang="ru-RU" altLang="ru-RU" sz="1800" b="1" dirty="0">
                <a:solidFill>
                  <a:srgbClr val="000090"/>
                </a:solidFill>
                <a:latin typeface="Times New Roman" pitchFamily="18" charset="0"/>
                <a:ea typeface="+mn-ea"/>
                <a:cs typeface="Arial" pitchFamily="34" charset="0"/>
              </a:rPr>
            </a:br>
            <a:r>
              <a:rPr lang="ru-RU" altLang="ru-RU" sz="1800" b="1" dirty="0">
                <a:solidFill>
                  <a:srgbClr val="000090"/>
                </a:solidFill>
                <a:latin typeface="Times New Roman" pitchFamily="18" charset="0"/>
                <a:ea typeface="+mn-ea"/>
                <a:cs typeface="Arial" pitchFamily="34" charset="0"/>
                <a:sym typeface="Arial" pitchFamily="34" charset="0"/>
              </a:rPr>
              <a:t>МДК на комплект. </a:t>
            </a:r>
            <a:br>
              <a:rPr lang="ru-RU" altLang="ru-RU" sz="1800" b="1" dirty="0">
                <a:solidFill>
                  <a:srgbClr val="000090"/>
                </a:solidFill>
                <a:latin typeface="Times New Roman" pitchFamily="18" charset="0"/>
                <a:ea typeface="+mn-ea"/>
                <a:cs typeface="Arial" pitchFamily="34" charset="0"/>
                <a:sym typeface="Arial" pitchFamily="34" charset="0"/>
              </a:rPr>
            </a:br>
            <a:r>
              <a:rPr lang="ru-RU" altLang="ru-RU" sz="1800" dirty="0">
                <a:solidFill>
                  <a:srgbClr val="000090"/>
                </a:solidFill>
                <a:latin typeface="Times New Roman" pitchFamily="18" charset="0"/>
                <a:ea typeface="+mn-ea"/>
                <a:cs typeface="Arial" pitchFamily="34" charset="0"/>
                <a:sym typeface="Arial" pitchFamily="34" charset="0"/>
              </a:rPr>
              <a:t> Запуск и проведение процедуры</a:t>
            </a:r>
          </a:p>
        </p:txBody>
      </p:sp>
      <p:pic>
        <p:nvPicPr>
          <p:cNvPr id="1024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193953" y="1228562"/>
            <a:ext cx="10366872" cy="5139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Надпись 2"/>
          <p:cNvSpPr txBox="1">
            <a:spLocks noChangeArrowheads="1"/>
          </p:cNvSpPr>
          <p:nvPr/>
        </p:nvSpPr>
        <p:spPr bwMode="auto">
          <a:xfrm>
            <a:off x="1788595" y="3409168"/>
            <a:ext cx="2034258" cy="1228933"/>
          </a:xfrm>
          <a:prstGeom prst="rect">
            <a:avLst/>
          </a:prstGeom>
          <a:gradFill>
            <a:gsLst>
              <a:gs pos="2000">
                <a:schemeClr val="tx2">
                  <a:lumMod val="60000"/>
                  <a:lumOff val="40000"/>
                </a:schemeClr>
              </a:gs>
              <a:gs pos="82000">
                <a:schemeClr val="tx2">
                  <a:lumMod val="40000"/>
                  <a:lumOff val="60000"/>
                </a:schemeClr>
              </a:gs>
              <a:gs pos="100000">
                <a:srgbClr val="002060"/>
              </a:gs>
            </a:gsLst>
          </a:gradFill>
          <a:ln>
            <a:solidFill>
              <a:schemeClr val="tx2"/>
            </a:solidFill>
            <a:headEnd/>
            <a:tailEnd/>
          </a:ln>
        </p:spPr>
        <p:style>
          <a:lnRef idx="1">
            <a:schemeClr val="accent3"/>
          </a:lnRef>
          <a:fillRef idx="2">
            <a:schemeClr val="accent3"/>
          </a:fillRef>
          <a:effectRef idx="1">
            <a:schemeClr val="accent3"/>
          </a:effectRef>
          <a:fontRef idx="minor">
            <a:schemeClr val="dk1"/>
          </a:fontRef>
        </p:style>
        <p:txBody>
          <a:bodyPr rot="0" vert="horz" wrap="square" lIns="91440" tIns="45720" rIns="91440" bIns="45720" anchor="t" anchorCtr="0">
            <a:noAutofit/>
          </a:bodyPr>
          <a:lstStyle/>
          <a:p>
            <a:pPr>
              <a:lnSpc>
                <a:spcPct val="115000"/>
              </a:lnSpc>
              <a:spcAft>
                <a:spcPts val="1000"/>
              </a:spcAft>
            </a:pPr>
            <a:r>
              <a:rPr lang="ru-RU" sz="1000" b="1" dirty="0">
                <a:solidFill>
                  <a:schemeClr val="accent4">
                    <a:lumMod val="50000"/>
                  </a:schemeClr>
                </a:solidFill>
                <a:effectLst/>
                <a:latin typeface="Times New Roman"/>
                <a:ea typeface="Calibri"/>
                <a:cs typeface="Times New Roman"/>
              </a:rPr>
              <a:t>Запуск процедуры возможен  в отсутствии отметок на формах комплекта. </a:t>
            </a:r>
            <a:r>
              <a:rPr lang="ru-RU" sz="1000" i="1" dirty="0">
                <a:solidFill>
                  <a:schemeClr val="accent4">
                    <a:lumMod val="50000"/>
                  </a:schemeClr>
                </a:solidFill>
                <a:effectLst/>
                <a:latin typeface="Times New Roman"/>
                <a:ea typeface="Calibri"/>
                <a:cs typeface="Times New Roman"/>
              </a:rPr>
              <a:t>(Наличие одной или нескольких отмеченных форм не повлияет на результат процедуры</a:t>
            </a:r>
            <a:r>
              <a:rPr lang="ru-RU" sz="1000" dirty="0">
                <a:solidFill>
                  <a:schemeClr val="accent4">
                    <a:lumMod val="50000"/>
                  </a:schemeClr>
                </a:solidFill>
                <a:effectLst/>
                <a:latin typeface="Times New Roman"/>
                <a:ea typeface="Calibri"/>
                <a:cs typeface="Times New Roman"/>
              </a:rPr>
              <a:t>) </a:t>
            </a:r>
            <a:endParaRPr lang="ru-RU" sz="1000" dirty="0">
              <a:solidFill>
                <a:schemeClr val="accent4">
                  <a:lumMod val="50000"/>
                </a:schemeClr>
              </a:solidFill>
              <a:effectLst/>
              <a:ea typeface="Calibri"/>
              <a:cs typeface="Times New Roman"/>
            </a:endParaRPr>
          </a:p>
        </p:txBody>
      </p:sp>
      <p:sp>
        <p:nvSpPr>
          <p:cNvPr id="8" name="Надпись 2"/>
          <p:cNvSpPr txBox="1">
            <a:spLocks noChangeArrowheads="1"/>
          </p:cNvSpPr>
          <p:nvPr/>
        </p:nvSpPr>
        <p:spPr bwMode="auto">
          <a:xfrm>
            <a:off x="4774358" y="3480224"/>
            <a:ext cx="1883502" cy="1063680"/>
          </a:xfrm>
          <a:prstGeom prst="rect">
            <a:avLst/>
          </a:prstGeom>
          <a:gradFill>
            <a:gsLst>
              <a:gs pos="2000">
                <a:schemeClr val="tx2">
                  <a:lumMod val="60000"/>
                  <a:lumOff val="40000"/>
                </a:schemeClr>
              </a:gs>
              <a:gs pos="82000">
                <a:schemeClr val="tx2">
                  <a:lumMod val="40000"/>
                  <a:lumOff val="60000"/>
                </a:schemeClr>
              </a:gs>
              <a:gs pos="100000">
                <a:srgbClr val="002060"/>
              </a:gs>
            </a:gsLst>
          </a:gradFill>
          <a:ln>
            <a:solidFill>
              <a:schemeClr val="tx2"/>
            </a:solidFill>
            <a:headEnd/>
            <a:tailEnd/>
          </a:ln>
        </p:spPr>
        <p:style>
          <a:lnRef idx="1">
            <a:schemeClr val="accent3"/>
          </a:lnRef>
          <a:fillRef idx="2">
            <a:schemeClr val="accent3"/>
          </a:fillRef>
          <a:effectRef idx="1">
            <a:schemeClr val="accent3"/>
          </a:effectRef>
          <a:fontRef idx="minor">
            <a:schemeClr val="dk1"/>
          </a:fontRef>
        </p:style>
        <p:txBody>
          <a:bodyPr rot="0" vert="horz" wrap="square" lIns="91440" tIns="45720" rIns="91440" bIns="45720" anchor="t" anchorCtr="0">
            <a:noAutofit/>
          </a:bodyPr>
          <a:lstStyle>
            <a:defPPr>
              <a:defRPr lang="ru-RU"/>
            </a:defPPr>
            <a:lvl1pPr>
              <a:lnSpc>
                <a:spcPct val="115000"/>
              </a:lnSpc>
              <a:spcAft>
                <a:spcPts val="1000"/>
              </a:spcAft>
              <a:defRPr sz="1000" b="1">
                <a:solidFill>
                  <a:schemeClr val="accent4">
                    <a:lumMod val="50000"/>
                  </a:schemeClr>
                </a:solidFill>
                <a:effectLst/>
                <a:latin typeface="Times New Roman"/>
                <a:ea typeface="Calibri"/>
                <a:cs typeface="Times New Roman"/>
              </a:defRPr>
            </a:lvl1pPr>
          </a:lstStyle>
          <a:p>
            <a:r>
              <a:rPr lang="ru-RU" dirty="0"/>
              <a:t>Запуск процедуры осуществляется нажатием соответствующей кнопки «МДК на комплект» на панели инструментов</a:t>
            </a:r>
          </a:p>
        </p:txBody>
      </p:sp>
      <p:sp>
        <p:nvSpPr>
          <p:cNvPr id="9" name="Надпись 2"/>
          <p:cNvSpPr txBox="1">
            <a:spLocks noChangeArrowheads="1"/>
          </p:cNvSpPr>
          <p:nvPr/>
        </p:nvSpPr>
        <p:spPr bwMode="auto">
          <a:xfrm>
            <a:off x="7006728" y="4340646"/>
            <a:ext cx="1942419" cy="737028"/>
          </a:xfrm>
          <a:prstGeom prst="rect">
            <a:avLst/>
          </a:prstGeom>
          <a:gradFill>
            <a:gsLst>
              <a:gs pos="2000">
                <a:schemeClr val="tx2">
                  <a:lumMod val="60000"/>
                  <a:lumOff val="40000"/>
                </a:schemeClr>
              </a:gs>
              <a:gs pos="82000">
                <a:schemeClr val="tx2">
                  <a:lumMod val="40000"/>
                  <a:lumOff val="60000"/>
                </a:schemeClr>
              </a:gs>
              <a:gs pos="100000">
                <a:srgbClr val="002060"/>
              </a:gs>
            </a:gsLst>
          </a:gradFill>
          <a:ln>
            <a:solidFill>
              <a:schemeClr val="tx2"/>
            </a:solidFill>
            <a:headEnd/>
            <a:tailEnd/>
          </a:ln>
        </p:spPr>
        <p:style>
          <a:lnRef idx="1">
            <a:schemeClr val="accent3"/>
          </a:lnRef>
          <a:fillRef idx="2">
            <a:schemeClr val="accent3"/>
          </a:fillRef>
          <a:effectRef idx="1">
            <a:schemeClr val="accent3"/>
          </a:effectRef>
          <a:fontRef idx="minor">
            <a:schemeClr val="dk1"/>
          </a:fontRef>
        </p:style>
        <p:txBody>
          <a:bodyPr rot="0" vert="horz" wrap="square" lIns="91440" tIns="45720" rIns="91440" bIns="45720" anchor="t" anchorCtr="0">
            <a:noAutofit/>
          </a:bodyPr>
          <a:lstStyle>
            <a:defPPr>
              <a:defRPr lang="ru-RU"/>
            </a:defPPr>
            <a:lvl1pPr>
              <a:lnSpc>
                <a:spcPct val="115000"/>
              </a:lnSpc>
              <a:spcAft>
                <a:spcPts val="1000"/>
              </a:spcAft>
              <a:defRPr sz="1000" b="1">
                <a:solidFill>
                  <a:schemeClr val="accent4">
                    <a:lumMod val="50000"/>
                  </a:schemeClr>
                </a:solidFill>
                <a:effectLst/>
                <a:latin typeface="Times New Roman"/>
                <a:ea typeface="Calibri"/>
                <a:cs typeface="Times New Roman"/>
              </a:defRPr>
            </a:lvl1pPr>
          </a:lstStyle>
          <a:p>
            <a:r>
              <a:rPr lang="ru-RU" dirty="0"/>
              <a:t>Всплывающее окно по результатам запуска процедуры</a:t>
            </a:r>
          </a:p>
        </p:txBody>
      </p:sp>
      <p:sp>
        <p:nvSpPr>
          <p:cNvPr id="10" name="Надпись 2"/>
          <p:cNvSpPr txBox="1">
            <a:spLocks noChangeArrowheads="1"/>
          </p:cNvSpPr>
          <p:nvPr/>
        </p:nvSpPr>
        <p:spPr bwMode="auto">
          <a:xfrm>
            <a:off x="7006728" y="5387218"/>
            <a:ext cx="1942419" cy="1338580"/>
          </a:xfrm>
          <a:prstGeom prst="rect">
            <a:avLst/>
          </a:prstGeom>
          <a:gradFill>
            <a:gsLst>
              <a:gs pos="2000">
                <a:schemeClr val="tx2">
                  <a:lumMod val="60000"/>
                  <a:lumOff val="40000"/>
                </a:schemeClr>
              </a:gs>
              <a:gs pos="82000">
                <a:schemeClr val="tx2">
                  <a:lumMod val="40000"/>
                  <a:lumOff val="60000"/>
                </a:schemeClr>
              </a:gs>
              <a:gs pos="100000">
                <a:srgbClr val="002060"/>
              </a:gs>
            </a:gsLst>
          </a:gradFill>
          <a:ln>
            <a:solidFill>
              <a:schemeClr val="tx2"/>
            </a:solidFill>
            <a:headEnd/>
            <a:tailEnd/>
          </a:ln>
        </p:spPr>
        <p:style>
          <a:lnRef idx="1">
            <a:schemeClr val="accent3"/>
          </a:lnRef>
          <a:fillRef idx="2">
            <a:schemeClr val="accent3"/>
          </a:fillRef>
          <a:effectRef idx="1">
            <a:schemeClr val="accent3"/>
          </a:effectRef>
          <a:fontRef idx="minor">
            <a:schemeClr val="dk1"/>
          </a:fontRef>
        </p:style>
        <p:txBody>
          <a:bodyPr rot="0" vert="horz" wrap="square" lIns="91440" tIns="45720" rIns="91440" bIns="45720" anchor="t" anchorCtr="0">
            <a:noAutofit/>
          </a:bodyPr>
          <a:lstStyle>
            <a:defPPr>
              <a:defRPr lang="ru-RU"/>
            </a:defPPr>
            <a:lvl1pPr>
              <a:lnSpc>
                <a:spcPct val="115000"/>
              </a:lnSpc>
              <a:spcAft>
                <a:spcPts val="1000"/>
              </a:spcAft>
              <a:defRPr sz="1000" b="1">
                <a:solidFill>
                  <a:schemeClr val="accent4">
                    <a:lumMod val="50000"/>
                  </a:schemeClr>
                </a:solidFill>
                <a:effectLst/>
                <a:latin typeface="Times New Roman"/>
                <a:ea typeface="Calibri"/>
                <a:cs typeface="Times New Roman"/>
              </a:defRPr>
            </a:lvl1pPr>
          </a:lstStyle>
          <a:p>
            <a:r>
              <a:rPr lang="ru-RU" dirty="0"/>
              <a:t>Всплывающее окно  по результатам завершения процедуры </a:t>
            </a:r>
            <a:r>
              <a:rPr lang="ru-RU" dirty="0" smtClean="0"/>
              <a:t>.                              (</a:t>
            </a:r>
            <a:r>
              <a:rPr lang="ru-RU" dirty="0"/>
              <a:t>В случае завершения процедуры с ошибками, уточните, что выбран один комплект отчетности)</a:t>
            </a:r>
          </a:p>
        </p:txBody>
      </p:sp>
    </p:spTree>
    <p:extLst>
      <p:ext uri="{BB962C8B-B14F-4D97-AF65-F5344CB8AC3E}">
        <p14:creationId xmlns:p14="http://schemas.microsoft.com/office/powerpoint/2010/main" val="39717522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2B8AC401-7FEE-40CB-90EB-28CC8AC77203}" type="slidenum">
              <a:rPr lang="ru-RU" altLang="ru-RU" smtClean="0"/>
              <a:pPr>
                <a:defRPr/>
              </a:pPr>
              <a:t>24</a:t>
            </a:fld>
            <a:endParaRPr lang="ru-RU" altLang="ru-RU"/>
          </a:p>
        </p:txBody>
      </p:sp>
      <p:sp>
        <p:nvSpPr>
          <p:cNvPr id="5" name="Заголовок 4"/>
          <p:cNvSpPr>
            <a:spLocks noGrp="1"/>
          </p:cNvSpPr>
          <p:nvPr>
            <p:ph type="title"/>
          </p:nvPr>
        </p:nvSpPr>
        <p:spPr>
          <a:xfrm>
            <a:off x="4152900" y="370390"/>
            <a:ext cx="7143750"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ru-RU" altLang="ru-RU" sz="1800" b="1" dirty="0">
                <a:solidFill>
                  <a:srgbClr val="000090"/>
                </a:solidFill>
                <a:latin typeface="Times New Roman" pitchFamily="18" charset="0"/>
                <a:ea typeface="+mn-ea"/>
                <a:cs typeface="Arial" pitchFamily="34" charset="0"/>
              </a:rPr>
              <a:t>Отдельные функциональные возможности </a:t>
            </a:r>
            <a:r>
              <a:rPr lang="ru-RU" altLang="ru-RU" sz="1800" b="1" dirty="0" err="1">
                <a:solidFill>
                  <a:srgbClr val="000090"/>
                </a:solidFill>
                <a:latin typeface="Times New Roman" pitchFamily="18" charset="0"/>
                <a:ea typeface="+mn-ea"/>
                <a:cs typeface="Arial" pitchFamily="34" charset="0"/>
              </a:rPr>
              <a:t>ПУиО</a:t>
            </a:r>
            <a:r>
              <a:rPr lang="ru-RU" altLang="ru-RU" sz="1800" b="1" dirty="0">
                <a:solidFill>
                  <a:srgbClr val="000090"/>
                </a:solidFill>
                <a:latin typeface="Times New Roman" pitchFamily="18" charset="0"/>
                <a:ea typeface="+mn-ea"/>
                <a:cs typeface="Arial" pitchFamily="34" charset="0"/>
              </a:rPr>
              <a:t>.</a:t>
            </a:r>
            <a:br>
              <a:rPr lang="ru-RU" altLang="ru-RU" sz="1800" b="1" dirty="0">
                <a:solidFill>
                  <a:srgbClr val="000090"/>
                </a:solidFill>
                <a:latin typeface="Times New Roman" pitchFamily="18" charset="0"/>
                <a:ea typeface="+mn-ea"/>
                <a:cs typeface="Arial" pitchFamily="34" charset="0"/>
              </a:rPr>
            </a:br>
            <a:r>
              <a:rPr lang="ru-RU" altLang="ru-RU" sz="1800" b="1" dirty="0">
                <a:solidFill>
                  <a:srgbClr val="000090"/>
                </a:solidFill>
                <a:latin typeface="Times New Roman" pitchFamily="18" charset="0"/>
                <a:ea typeface="+mn-ea"/>
                <a:cs typeface="Arial" pitchFamily="34" charset="0"/>
                <a:sym typeface="Arial" pitchFamily="34" charset="0"/>
              </a:rPr>
              <a:t>МДК на комплект.</a:t>
            </a:r>
            <a:br>
              <a:rPr lang="ru-RU" altLang="ru-RU" sz="1800" b="1" dirty="0">
                <a:solidFill>
                  <a:srgbClr val="000090"/>
                </a:solidFill>
                <a:latin typeface="Times New Roman" pitchFamily="18" charset="0"/>
                <a:ea typeface="+mn-ea"/>
                <a:cs typeface="Arial" pitchFamily="34" charset="0"/>
                <a:sym typeface="Arial" pitchFamily="34" charset="0"/>
              </a:rPr>
            </a:br>
            <a:r>
              <a:rPr lang="ru-RU" altLang="ru-RU" sz="1800" dirty="0">
                <a:solidFill>
                  <a:srgbClr val="000090"/>
                </a:solidFill>
                <a:latin typeface="Times New Roman" pitchFamily="18" charset="0"/>
                <a:ea typeface="+mn-ea"/>
                <a:cs typeface="Arial" pitchFamily="34" charset="0"/>
                <a:sym typeface="Arial" pitchFamily="34" charset="0"/>
              </a:rPr>
              <a:t>Просмотр процедуры контроля</a:t>
            </a:r>
          </a:p>
        </p:txBody>
      </p:sp>
      <p:pic>
        <p:nvPicPr>
          <p:cNvPr id="1126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242152" y="1288707"/>
            <a:ext cx="9997806" cy="5269650"/>
          </a:xfrm>
          <a:prstGeom prst="rect">
            <a:avLst/>
          </a:prstGeom>
          <a:ln>
            <a:headEnd/>
            <a:tailEnd/>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Надпись 2"/>
          <p:cNvSpPr txBox="1">
            <a:spLocks noChangeArrowheads="1"/>
          </p:cNvSpPr>
          <p:nvPr/>
        </p:nvSpPr>
        <p:spPr bwMode="auto">
          <a:xfrm>
            <a:off x="1358310" y="5879687"/>
            <a:ext cx="2501265" cy="607060"/>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rot="0" vert="horz" wrap="square" lIns="91440" tIns="45720" rIns="91440" bIns="45720" anchor="t" anchorCtr="0">
            <a:noAutofit/>
          </a:bodyPr>
          <a:lstStyle/>
          <a:p>
            <a:pPr>
              <a:lnSpc>
                <a:spcPct val="115000"/>
              </a:lnSpc>
              <a:spcAft>
                <a:spcPts val="1000"/>
              </a:spcAft>
            </a:pPr>
            <a:r>
              <a:rPr lang="ru-RU" sz="1000" b="1" dirty="0">
                <a:solidFill>
                  <a:schemeClr val="accent4">
                    <a:lumMod val="50000"/>
                  </a:schemeClr>
                </a:solidFill>
                <a:effectLst/>
                <a:latin typeface="Times New Roman"/>
                <a:ea typeface="Calibri"/>
                <a:cs typeface="Times New Roman"/>
              </a:rPr>
              <a:t>При нажатии на ссылку «Показать остальные» в списке отразятся предыдущие версии протоколов</a:t>
            </a:r>
            <a:endParaRPr lang="ru-RU" sz="1100" b="1" dirty="0">
              <a:solidFill>
                <a:schemeClr val="accent4">
                  <a:lumMod val="50000"/>
                </a:schemeClr>
              </a:solidFill>
              <a:effectLst/>
              <a:ea typeface="Calibri"/>
              <a:cs typeface="Times New Roman"/>
            </a:endParaRPr>
          </a:p>
        </p:txBody>
      </p:sp>
      <p:sp>
        <p:nvSpPr>
          <p:cNvPr id="10" name="Надпись 2"/>
          <p:cNvSpPr txBox="1">
            <a:spLocks noChangeArrowheads="1"/>
          </p:cNvSpPr>
          <p:nvPr/>
        </p:nvSpPr>
        <p:spPr bwMode="auto">
          <a:xfrm>
            <a:off x="5776510" y="2711554"/>
            <a:ext cx="1506855" cy="775335"/>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rot="0" vert="horz" wrap="square" lIns="91440" tIns="45720" rIns="91440" bIns="45720" anchor="t" anchorCtr="0">
            <a:noAutofit/>
          </a:bodyPr>
          <a:lstStyle>
            <a:defPPr>
              <a:defRPr lang="ru-RU"/>
            </a:defPPr>
            <a:lvl1pPr>
              <a:lnSpc>
                <a:spcPct val="115000"/>
              </a:lnSpc>
              <a:spcAft>
                <a:spcPts val="1000"/>
              </a:spcAft>
              <a:defRPr sz="1000" i="1">
                <a:solidFill>
                  <a:srgbClr val="17365D"/>
                </a:solidFill>
                <a:effectLst/>
                <a:latin typeface="Times New Roman"/>
                <a:ea typeface="Calibri"/>
                <a:cs typeface="Times New Roman"/>
              </a:defRPr>
            </a:lvl1pPr>
          </a:lstStyle>
          <a:p>
            <a:r>
              <a:rPr lang="ru-RU" b="1" i="0" dirty="0">
                <a:solidFill>
                  <a:schemeClr val="accent4">
                    <a:lumMod val="50000"/>
                  </a:schemeClr>
                </a:solidFill>
              </a:rPr>
              <a:t>Для просмотра необходимо выделить одну из форм отчетности</a:t>
            </a:r>
          </a:p>
        </p:txBody>
      </p:sp>
      <p:sp>
        <p:nvSpPr>
          <p:cNvPr id="11" name="Надпись 2"/>
          <p:cNvSpPr txBox="1">
            <a:spLocks noChangeArrowheads="1"/>
          </p:cNvSpPr>
          <p:nvPr/>
        </p:nvSpPr>
        <p:spPr bwMode="auto">
          <a:xfrm>
            <a:off x="4753140" y="4172108"/>
            <a:ext cx="1931034" cy="614045"/>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rot="0" vert="horz" wrap="square" lIns="91440" tIns="45720" rIns="91440" bIns="45720" anchor="t" anchorCtr="0">
            <a:noAutofit/>
          </a:bodyPr>
          <a:lstStyle>
            <a:defPPr>
              <a:defRPr lang="ru-RU"/>
            </a:defPPr>
            <a:lvl1pPr>
              <a:lnSpc>
                <a:spcPct val="115000"/>
              </a:lnSpc>
              <a:spcAft>
                <a:spcPts val="1000"/>
              </a:spcAft>
              <a:defRPr sz="1000" i="1">
                <a:solidFill>
                  <a:srgbClr val="17365D"/>
                </a:solidFill>
                <a:effectLst/>
                <a:latin typeface="Times New Roman"/>
                <a:ea typeface="Calibri"/>
                <a:cs typeface="Times New Roman"/>
              </a:defRPr>
            </a:lvl1pPr>
          </a:lstStyle>
          <a:p>
            <a:r>
              <a:rPr lang="ru-RU" b="1" i="0" dirty="0">
                <a:solidFill>
                  <a:schemeClr val="accent4">
                    <a:lumMod val="50000"/>
                  </a:schemeClr>
                </a:solidFill>
              </a:rPr>
              <a:t>Развернуть дерево вкладок «Текущий документ», затем «Протоколы»</a:t>
            </a:r>
          </a:p>
        </p:txBody>
      </p:sp>
      <p:sp>
        <p:nvSpPr>
          <p:cNvPr id="12" name="Надпись 2"/>
          <p:cNvSpPr txBox="1">
            <a:spLocks noChangeArrowheads="1"/>
          </p:cNvSpPr>
          <p:nvPr/>
        </p:nvSpPr>
        <p:spPr bwMode="auto">
          <a:xfrm>
            <a:off x="4753139" y="5087388"/>
            <a:ext cx="3862070" cy="979805"/>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rot="0" vert="horz" wrap="square" lIns="91440" tIns="45720" rIns="91440" bIns="45720" anchor="t" anchorCtr="0">
            <a:noAutofit/>
          </a:bodyPr>
          <a:lstStyle>
            <a:defPPr>
              <a:defRPr lang="ru-RU"/>
            </a:defPPr>
            <a:lvl1pPr>
              <a:lnSpc>
                <a:spcPct val="115000"/>
              </a:lnSpc>
              <a:spcAft>
                <a:spcPts val="1000"/>
              </a:spcAft>
              <a:defRPr sz="1000" i="1">
                <a:solidFill>
                  <a:srgbClr val="17365D"/>
                </a:solidFill>
                <a:effectLst/>
                <a:latin typeface="Times New Roman"/>
                <a:ea typeface="Calibri"/>
                <a:cs typeface="Times New Roman"/>
              </a:defRPr>
            </a:lvl1pPr>
          </a:lstStyle>
          <a:p>
            <a:r>
              <a:rPr lang="ru-RU" b="1" i="0" dirty="0">
                <a:solidFill>
                  <a:schemeClr val="accent4">
                    <a:lumMod val="50000"/>
                  </a:schemeClr>
                </a:solidFill>
              </a:rPr>
              <a:t>В разделе протоколы отражается протокол результатов последней выполненной процедуры «МДК на комплект». Вывод протокола на печать (в формате </a:t>
            </a:r>
            <a:r>
              <a:rPr lang="en-US" b="1" i="0" dirty="0">
                <a:solidFill>
                  <a:schemeClr val="accent4">
                    <a:lumMod val="50000"/>
                  </a:schemeClr>
                </a:solidFill>
              </a:rPr>
              <a:t>Excel</a:t>
            </a:r>
            <a:r>
              <a:rPr lang="ru-RU" b="1" i="0" dirty="0">
                <a:solidFill>
                  <a:schemeClr val="accent4">
                    <a:lumMod val="50000"/>
                  </a:schemeClr>
                </a:solidFill>
              </a:rPr>
              <a:t>) осуществляется нажатием соответствующей кнопки (кнопка появляется при выделении строки с протоколом)</a:t>
            </a:r>
          </a:p>
          <a:p>
            <a:r>
              <a:rPr lang="ru-RU" dirty="0"/>
              <a:t> </a:t>
            </a:r>
          </a:p>
        </p:txBody>
      </p:sp>
    </p:spTree>
    <p:extLst>
      <p:ext uri="{BB962C8B-B14F-4D97-AF65-F5344CB8AC3E}">
        <p14:creationId xmlns:p14="http://schemas.microsoft.com/office/powerpoint/2010/main" val="36369253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81449" y="119373"/>
            <a:ext cx="7510409" cy="84023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algn="ctr"/>
            <a:r>
              <a:rPr lang="ru-RU" altLang="ru-RU" sz="1800" b="1" dirty="0">
                <a:solidFill>
                  <a:srgbClr val="000090"/>
                </a:solidFill>
                <a:latin typeface="Times New Roman" pitchFamily="18" charset="0"/>
                <a:ea typeface="+mn-ea"/>
                <a:cs typeface="Arial" pitchFamily="34" charset="0"/>
              </a:rPr>
              <a:t>Отдельные функциональные возможности </a:t>
            </a:r>
            <a:r>
              <a:rPr lang="ru-RU" altLang="ru-RU" sz="1800" b="1" dirty="0" err="1">
                <a:solidFill>
                  <a:srgbClr val="000090"/>
                </a:solidFill>
                <a:latin typeface="Times New Roman" pitchFamily="18" charset="0"/>
                <a:ea typeface="+mn-ea"/>
                <a:cs typeface="Arial" pitchFamily="34" charset="0"/>
              </a:rPr>
              <a:t>ПУиО</a:t>
            </a:r>
            <a:r>
              <a:rPr lang="ru-RU" altLang="ru-RU" sz="1800" b="1" dirty="0">
                <a:solidFill>
                  <a:srgbClr val="000090"/>
                </a:solidFill>
                <a:latin typeface="Times New Roman" pitchFamily="18" charset="0"/>
                <a:ea typeface="+mn-ea"/>
                <a:cs typeface="Arial" pitchFamily="34" charset="0"/>
              </a:rPr>
              <a:t>.</a:t>
            </a:r>
            <a:br>
              <a:rPr lang="ru-RU" altLang="ru-RU" sz="1800" b="1" dirty="0">
                <a:solidFill>
                  <a:srgbClr val="000090"/>
                </a:solidFill>
                <a:latin typeface="Times New Roman" pitchFamily="18" charset="0"/>
                <a:ea typeface="+mn-ea"/>
                <a:cs typeface="Arial" pitchFamily="34" charset="0"/>
              </a:rPr>
            </a:br>
            <a:r>
              <a:rPr lang="ru-RU" altLang="ru-RU" sz="1800" b="1" dirty="0">
                <a:solidFill>
                  <a:srgbClr val="000090"/>
                </a:solidFill>
                <a:latin typeface="Times New Roman" pitchFamily="18" charset="0"/>
                <a:ea typeface="+mn-ea"/>
                <a:cs typeface="Arial" pitchFamily="34" charset="0"/>
                <a:sym typeface="Arial" pitchFamily="34" charset="0"/>
              </a:rPr>
              <a:t>Проведение ВНК.</a:t>
            </a:r>
            <a:r>
              <a:rPr lang="ru-RU" sz="1800" b="1" dirty="0">
                <a:solidFill>
                  <a:srgbClr val="000090"/>
                </a:solidFill>
                <a:latin typeface="Times New Roman" pitchFamily="18" charset="0"/>
                <a:ea typeface="+mn-ea"/>
                <a:cs typeface="Arial" pitchFamily="34" charset="0"/>
              </a:rPr>
              <a:t/>
            </a:r>
            <a:br>
              <a:rPr lang="ru-RU" sz="1800" b="1" dirty="0">
                <a:solidFill>
                  <a:srgbClr val="000090"/>
                </a:solidFill>
                <a:latin typeface="Times New Roman" pitchFamily="18" charset="0"/>
                <a:ea typeface="+mn-ea"/>
                <a:cs typeface="Arial" pitchFamily="34" charset="0"/>
              </a:rPr>
            </a:br>
            <a:r>
              <a:rPr lang="ru-RU" sz="1800" dirty="0">
                <a:solidFill>
                  <a:srgbClr val="000090"/>
                </a:solidFill>
                <a:latin typeface="Times New Roman" pitchFamily="18" charset="0"/>
                <a:ea typeface="+mn-ea"/>
                <a:cs typeface="Arial" pitchFamily="34" charset="0"/>
              </a:rPr>
              <a:t>Проведение сверки ф.0503127 с ф.0521413 и ф.0531340</a:t>
            </a:r>
          </a:p>
        </p:txBody>
      </p:sp>
      <p:sp>
        <p:nvSpPr>
          <p:cNvPr id="4" name="Номер слайда 3"/>
          <p:cNvSpPr>
            <a:spLocks noGrp="1"/>
          </p:cNvSpPr>
          <p:nvPr>
            <p:ph type="sldNum" sz="quarter" idx="12"/>
          </p:nvPr>
        </p:nvSpPr>
        <p:spPr/>
        <p:txBody>
          <a:bodyPr/>
          <a:lstStyle/>
          <a:p>
            <a:pPr>
              <a:defRPr/>
            </a:pPr>
            <a:fld id="{2B8AC401-7FEE-40CB-90EB-28CC8AC77203}" type="slidenum">
              <a:rPr lang="ru-RU" altLang="ru-RU" smtClean="0"/>
              <a:pPr>
                <a:defRPr/>
              </a:pPr>
              <a:t>25</a:t>
            </a:fld>
            <a:endParaRPr lang="ru-RU" altLang="ru-RU"/>
          </a:p>
        </p:txBody>
      </p:sp>
      <p:pic>
        <p:nvPicPr>
          <p:cNvPr id="12291"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917352" y="1400837"/>
            <a:ext cx="9114218" cy="4815187"/>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a:extLst/>
        </p:spPr>
      </p:pic>
      <p:sp>
        <p:nvSpPr>
          <p:cNvPr id="8" name="Надпись 2"/>
          <p:cNvSpPr txBox="1">
            <a:spLocks noChangeArrowheads="1"/>
          </p:cNvSpPr>
          <p:nvPr/>
        </p:nvSpPr>
        <p:spPr bwMode="auto">
          <a:xfrm>
            <a:off x="1545094" y="2650418"/>
            <a:ext cx="1222688" cy="262890"/>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rot="0" vert="horz" wrap="square" lIns="91440" tIns="45720" rIns="91440" bIns="45720" anchor="t" anchorCtr="0">
            <a:noAutofit/>
          </a:bodyPr>
          <a:lstStyle>
            <a:defPPr>
              <a:defRPr lang="ru-RU"/>
            </a:defPPr>
            <a:lvl1pPr marL="0" marR="0" lvl="0" indent="0" algn="ctr" defTabSz="914400" eaLnBrk="1" fontAlgn="auto" latinLnBrk="0" hangingPunct="1">
              <a:lnSpc>
                <a:spcPct val="115000"/>
              </a:lnSpc>
              <a:spcBef>
                <a:spcPts val="0"/>
              </a:spcBef>
              <a:spcAft>
                <a:spcPts val="0"/>
              </a:spcAft>
              <a:buClrTx/>
              <a:buSzTx/>
              <a:buFontTx/>
              <a:buNone/>
              <a:tabLst/>
              <a:defRPr kumimoji="0" sz="1100" b="0" i="0" u="none" strike="noStrike" kern="0" cap="none" spc="0" normalizeH="0" baseline="0">
                <a:ln>
                  <a:noFill/>
                </a:ln>
                <a:solidFill>
                  <a:srgbClr val="17365D"/>
                </a:solidFill>
                <a:effectLst/>
                <a:uLnTx/>
                <a:uFillTx/>
                <a:latin typeface="Times New Roman"/>
                <a:ea typeface="Calibri"/>
                <a:cs typeface="Times New Roman"/>
              </a:defRPr>
            </a:lvl1pPr>
          </a:lstStyle>
          <a:p>
            <a:r>
              <a:rPr lang="ru-RU" sz="1000" dirty="0"/>
              <a:t>Печать протокола</a:t>
            </a:r>
          </a:p>
        </p:txBody>
      </p:sp>
      <p:sp>
        <p:nvSpPr>
          <p:cNvPr id="10" name="Надпись 2"/>
          <p:cNvSpPr txBox="1">
            <a:spLocks noChangeArrowheads="1"/>
          </p:cNvSpPr>
          <p:nvPr/>
        </p:nvSpPr>
        <p:spPr bwMode="auto">
          <a:xfrm>
            <a:off x="1004834" y="3021864"/>
            <a:ext cx="1014885" cy="613717"/>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rot="0" vert="horz" wrap="square" lIns="91440" tIns="45720" rIns="91440" bIns="45720" anchor="t" anchorCtr="0">
            <a:noAutofit/>
          </a:bodyPr>
          <a:lstStyle/>
          <a:p>
            <a:pPr marL="0" marR="0" lvl="0" indent="0" algn="ctr" defTabSz="914400" eaLnBrk="1" fontAlgn="auto" latinLnBrk="0" hangingPunct="1">
              <a:lnSpc>
                <a:spcPct val="115000"/>
              </a:lnSpc>
              <a:spcBef>
                <a:spcPts val="0"/>
              </a:spcBef>
              <a:spcAft>
                <a:spcPts val="0"/>
              </a:spcAft>
              <a:buClrTx/>
              <a:buSzTx/>
              <a:buFontTx/>
              <a:buNone/>
              <a:tabLst/>
              <a:defRPr/>
            </a:pPr>
            <a:r>
              <a:rPr kumimoji="0" lang="ru-RU" sz="1000" b="0" i="0" u="none" strike="noStrike" kern="0" cap="none" spc="0" normalizeH="0" baseline="0" noProof="0" dirty="0">
                <a:ln>
                  <a:noFill/>
                </a:ln>
                <a:solidFill>
                  <a:srgbClr val="17365D"/>
                </a:solidFill>
                <a:effectLst/>
                <a:uLnTx/>
                <a:uFillTx/>
                <a:latin typeface="Times New Roman"/>
                <a:ea typeface="Calibri"/>
                <a:cs typeface="Times New Roman"/>
              </a:rPr>
              <a:t>Формирование протокола </a:t>
            </a:r>
            <a:endParaRPr kumimoji="0" lang="ru-RU" sz="1000" b="0" i="0" u="none" strike="noStrike" kern="0" cap="none" spc="0" normalizeH="0" baseline="0" noProof="0" dirty="0">
              <a:ln>
                <a:noFill/>
              </a:ln>
              <a:solidFill>
                <a:sysClr val="windowText" lastClr="000000"/>
              </a:solidFill>
              <a:effectLst/>
              <a:uLnTx/>
              <a:uFillTx/>
              <a:latin typeface="Calibri"/>
              <a:ea typeface="Calibri"/>
              <a:cs typeface="Times New Roman"/>
            </a:endParaRPr>
          </a:p>
          <a:p>
            <a:pPr marL="0" marR="0" lvl="0" indent="0" algn="ctr" defTabSz="914400" eaLnBrk="1" fontAlgn="auto" latinLnBrk="0" hangingPunct="1">
              <a:lnSpc>
                <a:spcPct val="115000"/>
              </a:lnSpc>
              <a:spcBef>
                <a:spcPts val="0"/>
              </a:spcBef>
              <a:spcAft>
                <a:spcPts val="0"/>
              </a:spcAft>
              <a:buClrTx/>
              <a:buSzTx/>
              <a:buFontTx/>
              <a:buNone/>
              <a:tabLst/>
              <a:defRPr/>
            </a:pPr>
            <a:r>
              <a:rPr kumimoji="0" lang="ru-RU" sz="1000" b="0" i="0" u="none" strike="noStrike" kern="0" cap="none" spc="0" normalizeH="0" baseline="0" noProof="0" dirty="0">
                <a:ln>
                  <a:noFill/>
                </a:ln>
                <a:solidFill>
                  <a:srgbClr val="17365D"/>
                </a:solidFill>
                <a:effectLst/>
                <a:uLnTx/>
                <a:uFillTx/>
                <a:latin typeface="Times New Roman"/>
                <a:ea typeface="Calibri"/>
                <a:cs typeface="Times New Roman"/>
              </a:rPr>
              <a:t>(</a:t>
            </a:r>
            <a:r>
              <a:rPr kumimoji="0" lang="en-US" sz="1000" b="0" i="0" u="none" strike="noStrike" kern="0" cap="none" spc="0" normalizeH="0" baseline="0" noProof="0" dirty="0">
                <a:ln>
                  <a:noFill/>
                </a:ln>
                <a:solidFill>
                  <a:srgbClr val="17365D"/>
                </a:solidFill>
                <a:effectLst/>
                <a:uLnTx/>
                <a:uFillTx/>
                <a:latin typeface="Times New Roman"/>
                <a:ea typeface="Calibri"/>
                <a:cs typeface="Times New Roman"/>
              </a:rPr>
              <a:t>Excel</a:t>
            </a:r>
            <a:r>
              <a:rPr kumimoji="0" lang="ru-RU" sz="1000" b="0" i="0" u="none" strike="noStrike" kern="0" cap="none" spc="0" normalizeH="0" baseline="0" noProof="0" dirty="0">
                <a:ln>
                  <a:noFill/>
                </a:ln>
                <a:solidFill>
                  <a:srgbClr val="17365D"/>
                </a:solidFill>
                <a:effectLst/>
                <a:uLnTx/>
                <a:uFillTx/>
                <a:latin typeface="Times New Roman"/>
                <a:ea typeface="Calibri"/>
                <a:cs typeface="Times New Roman"/>
              </a:rPr>
              <a:t>)</a:t>
            </a:r>
            <a:endParaRPr kumimoji="0" lang="ru-RU" sz="10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11" name="Надпись 2"/>
          <p:cNvSpPr txBox="1">
            <a:spLocks noChangeArrowheads="1"/>
          </p:cNvSpPr>
          <p:nvPr/>
        </p:nvSpPr>
        <p:spPr bwMode="auto">
          <a:xfrm>
            <a:off x="2833634" y="2387516"/>
            <a:ext cx="1252082" cy="394347"/>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rot="0" vert="horz" wrap="square" lIns="91440" tIns="45720" rIns="91440" bIns="45720" anchor="t" anchorCtr="0">
            <a:noAutofit/>
          </a:bodyPr>
          <a:lstStyle>
            <a:defPPr>
              <a:defRPr lang="ru-RU"/>
            </a:defPPr>
            <a:lvl1pPr marL="0" marR="0" lvl="0" indent="0" algn="ctr" defTabSz="914400" eaLnBrk="1" fontAlgn="auto" latinLnBrk="0" hangingPunct="1">
              <a:lnSpc>
                <a:spcPct val="115000"/>
              </a:lnSpc>
              <a:spcBef>
                <a:spcPts val="0"/>
              </a:spcBef>
              <a:spcAft>
                <a:spcPts val="0"/>
              </a:spcAft>
              <a:buClrTx/>
              <a:buSzTx/>
              <a:buFontTx/>
              <a:buNone/>
              <a:tabLst/>
              <a:defRPr kumimoji="0" sz="1100" b="0" i="0" u="none" strike="noStrike" kern="0" cap="none" spc="0" normalizeH="0" baseline="0">
                <a:ln>
                  <a:noFill/>
                </a:ln>
                <a:solidFill>
                  <a:srgbClr val="17365D"/>
                </a:solidFill>
                <a:effectLst/>
                <a:uLnTx/>
                <a:uFillTx/>
                <a:latin typeface="Times New Roman"/>
                <a:ea typeface="Calibri"/>
                <a:cs typeface="Times New Roman"/>
              </a:defRPr>
            </a:lvl1pPr>
            <a:lvl2pPr>
              <a:defRPr>
                <a:solidFill>
                  <a:schemeClr val="tx1"/>
                </a:solidFill>
                <a:latin typeface="Calibri" pitchFamily="34" charset="0"/>
                <a:cs typeface="Arial" pitchFamily="34" charset="0"/>
              </a:defRPr>
            </a:lvl2pPr>
            <a:lvl3pPr>
              <a:defRPr>
                <a:solidFill>
                  <a:schemeClr val="tx1"/>
                </a:solidFill>
                <a:latin typeface="Calibri" pitchFamily="34" charset="0"/>
                <a:cs typeface="Arial" pitchFamily="34" charset="0"/>
              </a:defRPr>
            </a:lvl3pPr>
            <a:lvl4pPr>
              <a:defRPr>
                <a:solidFill>
                  <a:schemeClr val="tx1"/>
                </a:solidFill>
                <a:latin typeface="Calibri" pitchFamily="34" charset="0"/>
                <a:cs typeface="Arial" pitchFamily="34" charset="0"/>
              </a:defRPr>
            </a:lvl4pPr>
            <a:lvl5pPr>
              <a:defRPr>
                <a:solidFill>
                  <a:schemeClr val="tx1"/>
                </a:solidFill>
                <a:latin typeface="Calibri" pitchFamily="34" charset="0"/>
                <a:cs typeface="Arial" pitchFamily="34" charset="0"/>
              </a:defRPr>
            </a:lvl5pPr>
            <a:lvl6pPr>
              <a:defRPr>
                <a:solidFill>
                  <a:schemeClr val="tx1"/>
                </a:solidFill>
                <a:latin typeface="Calibri" pitchFamily="34" charset="0"/>
                <a:cs typeface="Arial" pitchFamily="34" charset="0"/>
              </a:defRPr>
            </a:lvl6pPr>
            <a:lvl7pPr>
              <a:defRPr>
                <a:solidFill>
                  <a:schemeClr val="tx1"/>
                </a:solidFill>
                <a:latin typeface="Calibri" pitchFamily="34" charset="0"/>
                <a:cs typeface="Arial" pitchFamily="34" charset="0"/>
              </a:defRPr>
            </a:lvl7pPr>
            <a:lvl8pPr>
              <a:defRPr>
                <a:solidFill>
                  <a:schemeClr val="tx1"/>
                </a:solidFill>
                <a:latin typeface="Calibri" pitchFamily="34" charset="0"/>
                <a:cs typeface="Arial" pitchFamily="34" charset="0"/>
              </a:defRPr>
            </a:lvl8pPr>
            <a:lvl9pPr>
              <a:defRPr>
                <a:solidFill>
                  <a:schemeClr val="tx1"/>
                </a:solidFill>
                <a:latin typeface="Calibri" pitchFamily="34" charset="0"/>
                <a:cs typeface="Arial" pitchFamily="34" charset="0"/>
              </a:defRPr>
            </a:lvl9pPr>
          </a:lstStyle>
          <a:p>
            <a:r>
              <a:rPr lang="ru-RU" sz="1000" dirty="0"/>
              <a:t>Запуск процедуры</a:t>
            </a:r>
          </a:p>
          <a:p>
            <a:r>
              <a:rPr lang="ru-RU" sz="1000" dirty="0"/>
              <a:t>Кнопка «ВНК» </a:t>
            </a:r>
          </a:p>
        </p:txBody>
      </p:sp>
      <p:sp>
        <p:nvSpPr>
          <p:cNvPr id="12" name="Надпись 2"/>
          <p:cNvSpPr txBox="1">
            <a:spLocks noChangeArrowheads="1"/>
          </p:cNvSpPr>
          <p:nvPr/>
        </p:nvSpPr>
        <p:spPr bwMode="auto">
          <a:xfrm>
            <a:off x="4085715" y="3205424"/>
            <a:ext cx="1300201" cy="430157"/>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rot="0" vert="horz" wrap="square" lIns="91440" tIns="45720" rIns="91440" bIns="45720" anchor="t" anchorCtr="0">
            <a:noAutofit/>
          </a:bodyPr>
          <a:lstStyle>
            <a:defPPr>
              <a:defRPr lang="ru-RU"/>
            </a:defPPr>
            <a:lvl1pPr marL="0" marR="0" lvl="0" indent="0" algn="ctr" defTabSz="914400" eaLnBrk="1" fontAlgn="auto" latinLnBrk="0" hangingPunct="1">
              <a:lnSpc>
                <a:spcPct val="115000"/>
              </a:lnSpc>
              <a:spcBef>
                <a:spcPts val="0"/>
              </a:spcBef>
              <a:spcAft>
                <a:spcPts val="0"/>
              </a:spcAft>
              <a:buClrTx/>
              <a:buSzTx/>
              <a:buFontTx/>
              <a:buNone/>
              <a:tabLst/>
              <a:defRPr kumimoji="0" sz="1100" b="0" i="0" u="none" strike="noStrike" kern="0" cap="none" spc="0" normalizeH="0" baseline="0">
                <a:ln>
                  <a:noFill/>
                </a:ln>
                <a:solidFill>
                  <a:srgbClr val="17365D"/>
                </a:solidFill>
                <a:effectLst/>
                <a:uLnTx/>
                <a:uFillTx/>
                <a:latin typeface="Times New Roman"/>
                <a:ea typeface="Calibri"/>
                <a:cs typeface="Times New Roman"/>
              </a:defRPr>
            </a:lvl1pPr>
            <a:lvl2pPr>
              <a:defRPr>
                <a:solidFill>
                  <a:schemeClr val="tx1"/>
                </a:solidFill>
                <a:latin typeface="Calibri" pitchFamily="34" charset="0"/>
                <a:cs typeface="Arial" pitchFamily="34" charset="0"/>
              </a:defRPr>
            </a:lvl2pPr>
            <a:lvl3pPr>
              <a:defRPr>
                <a:solidFill>
                  <a:schemeClr val="tx1"/>
                </a:solidFill>
                <a:latin typeface="Calibri" pitchFamily="34" charset="0"/>
                <a:cs typeface="Arial" pitchFamily="34" charset="0"/>
              </a:defRPr>
            </a:lvl3pPr>
            <a:lvl4pPr>
              <a:defRPr>
                <a:solidFill>
                  <a:schemeClr val="tx1"/>
                </a:solidFill>
                <a:latin typeface="Calibri" pitchFamily="34" charset="0"/>
                <a:cs typeface="Arial" pitchFamily="34" charset="0"/>
              </a:defRPr>
            </a:lvl4pPr>
            <a:lvl5pPr>
              <a:defRPr>
                <a:solidFill>
                  <a:schemeClr val="tx1"/>
                </a:solidFill>
                <a:latin typeface="Calibri" pitchFamily="34" charset="0"/>
                <a:cs typeface="Arial" pitchFamily="34" charset="0"/>
              </a:defRPr>
            </a:lvl5pPr>
            <a:lvl6pPr>
              <a:defRPr>
                <a:solidFill>
                  <a:schemeClr val="tx1"/>
                </a:solidFill>
                <a:latin typeface="Calibri" pitchFamily="34" charset="0"/>
                <a:cs typeface="Arial" pitchFamily="34" charset="0"/>
              </a:defRPr>
            </a:lvl6pPr>
            <a:lvl7pPr>
              <a:defRPr>
                <a:solidFill>
                  <a:schemeClr val="tx1"/>
                </a:solidFill>
                <a:latin typeface="Calibri" pitchFamily="34" charset="0"/>
                <a:cs typeface="Arial" pitchFamily="34" charset="0"/>
              </a:defRPr>
            </a:lvl7pPr>
            <a:lvl8pPr>
              <a:defRPr>
                <a:solidFill>
                  <a:schemeClr val="tx1"/>
                </a:solidFill>
                <a:latin typeface="Calibri" pitchFamily="34" charset="0"/>
                <a:cs typeface="Arial" pitchFamily="34" charset="0"/>
              </a:defRPr>
            </a:lvl8pPr>
            <a:lvl9pPr>
              <a:defRPr>
                <a:solidFill>
                  <a:schemeClr val="tx1"/>
                </a:solidFill>
                <a:latin typeface="Calibri" pitchFamily="34" charset="0"/>
                <a:cs typeface="Arial" pitchFamily="34" charset="0"/>
              </a:defRPr>
            </a:lvl9pPr>
          </a:lstStyle>
          <a:p>
            <a:r>
              <a:rPr lang="ru-RU" sz="1000" dirty="0"/>
              <a:t>Сообщение о запуске процедуры</a:t>
            </a:r>
          </a:p>
        </p:txBody>
      </p:sp>
      <p:sp>
        <p:nvSpPr>
          <p:cNvPr id="13" name="Надпись 2"/>
          <p:cNvSpPr txBox="1">
            <a:spLocks noChangeArrowheads="1"/>
          </p:cNvSpPr>
          <p:nvPr/>
        </p:nvSpPr>
        <p:spPr bwMode="auto">
          <a:xfrm>
            <a:off x="6632402" y="3132396"/>
            <a:ext cx="3255176" cy="776413"/>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rot="0" vert="horz" wrap="square" lIns="91440" tIns="45720" rIns="91440" bIns="45720" anchor="t" anchorCtr="0">
            <a:noAutofit/>
          </a:bodyPr>
          <a:lstStyle>
            <a:defPPr>
              <a:defRPr lang="ru-RU"/>
            </a:defPPr>
            <a:lvl1pPr marL="0" marR="0" lvl="0" indent="0" algn="ctr" defTabSz="914400" eaLnBrk="1" fontAlgn="auto" latinLnBrk="0" hangingPunct="1">
              <a:lnSpc>
                <a:spcPct val="115000"/>
              </a:lnSpc>
              <a:spcBef>
                <a:spcPts val="0"/>
              </a:spcBef>
              <a:spcAft>
                <a:spcPts val="0"/>
              </a:spcAft>
              <a:buClrTx/>
              <a:buSzTx/>
              <a:buFontTx/>
              <a:buNone/>
              <a:tabLst/>
              <a:defRPr kumimoji="0" sz="1100" b="0" i="0" u="none" strike="noStrike" kern="0" cap="none" spc="0" normalizeH="0" baseline="0">
                <a:ln>
                  <a:noFill/>
                </a:ln>
                <a:solidFill>
                  <a:srgbClr val="17365D"/>
                </a:solidFill>
                <a:effectLst/>
                <a:uLnTx/>
                <a:uFillTx/>
                <a:latin typeface="Times New Roman"/>
                <a:ea typeface="Calibri"/>
                <a:cs typeface="Times New Roman"/>
              </a:defRPr>
            </a:lvl1pPr>
            <a:lvl2pPr>
              <a:defRPr>
                <a:solidFill>
                  <a:schemeClr val="tx1"/>
                </a:solidFill>
                <a:latin typeface="Calibri" pitchFamily="34" charset="0"/>
                <a:cs typeface="Arial" pitchFamily="34" charset="0"/>
              </a:defRPr>
            </a:lvl2pPr>
            <a:lvl3pPr>
              <a:defRPr>
                <a:solidFill>
                  <a:schemeClr val="tx1"/>
                </a:solidFill>
                <a:latin typeface="Calibri" pitchFamily="34" charset="0"/>
                <a:cs typeface="Arial" pitchFamily="34" charset="0"/>
              </a:defRPr>
            </a:lvl3pPr>
            <a:lvl4pPr>
              <a:defRPr>
                <a:solidFill>
                  <a:schemeClr val="tx1"/>
                </a:solidFill>
                <a:latin typeface="Calibri" pitchFamily="34" charset="0"/>
                <a:cs typeface="Arial" pitchFamily="34" charset="0"/>
              </a:defRPr>
            </a:lvl4pPr>
            <a:lvl5pPr>
              <a:defRPr>
                <a:solidFill>
                  <a:schemeClr val="tx1"/>
                </a:solidFill>
                <a:latin typeface="Calibri" pitchFamily="34" charset="0"/>
                <a:cs typeface="Arial" pitchFamily="34" charset="0"/>
              </a:defRPr>
            </a:lvl5pPr>
            <a:lvl6pPr>
              <a:defRPr>
                <a:solidFill>
                  <a:schemeClr val="tx1"/>
                </a:solidFill>
                <a:latin typeface="Calibri" pitchFamily="34" charset="0"/>
                <a:cs typeface="Arial" pitchFamily="34" charset="0"/>
              </a:defRPr>
            </a:lvl6pPr>
            <a:lvl7pPr>
              <a:defRPr>
                <a:solidFill>
                  <a:schemeClr val="tx1"/>
                </a:solidFill>
                <a:latin typeface="Calibri" pitchFamily="34" charset="0"/>
                <a:cs typeface="Arial" pitchFamily="34" charset="0"/>
              </a:defRPr>
            </a:lvl7pPr>
            <a:lvl8pPr>
              <a:defRPr>
                <a:solidFill>
                  <a:schemeClr val="tx1"/>
                </a:solidFill>
                <a:latin typeface="Calibri" pitchFamily="34" charset="0"/>
                <a:cs typeface="Arial" pitchFamily="34" charset="0"/>
              </a:defRPr>
            </a:lvl8pPr>
            <a:lvl9pPr>
              <a:defRPr>
                <a:solidFill>
                  <a:schemeClr val="tx1"/>
                </a:solidFill>
                <a:latin typeface="Calibri" pitchFamily="34" charset="0"/>
                <a:cs typeface="Arial" pitchFamily="34" charset="0"/>
              </a:defRPr>
            </a:lvl9pPr>
          </a:lstStyle>
          <a:p>
            <a:r>
              <a:rPr lang="ru-RU" sz="1000" dirty="0"/>
              <a:t>Процедура внешнего контроля реализована для субъектов отчетности с типом ПБС </a:t>
            </a:r>
          </a:p>
          <a:p>
            <a:r>
              <a:rPr lang="ru-RU" sz="1000" dirty="0"/>
              <a:t>(контроль осуществляется для отчетных форм с показателями заголовков 500 и 501).</a:t>
            </a:r>
          </a:p>
        </p:txBody>
      </p:sp>
      <p:sp>
        <p:nvSpPr>
          <p:cNvPr id="3" name="Прямоугольник 2"/>
          <p:cNvSpPr/>
          <p:nvPr/>
        </p:nvSpPr>
        <p:spPr>
          <a:xfrm>
            <a:off x="6632402" y="1416818"/>
            <a:ext cx="3255176" cy="160504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оле 1"/>
          <p:cNvSpPr txBox="1"/>
          <p:nvPr/>
        </p:nvSpPr>
        <p:spPr>
          <a:xfrm>
            <a:off x="6632402" y="1436915"/>
            <a:ext cx="3255176" cy="1514611"/>
          </a:xfrm>
          <a:prstGeom prst="rect">
            <a:avLst/>
          </a:prstGeom>
          <a:noFill/>
          <a:ln>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Bef>
                <a:spcPts val="1000"/>
              </a:spcBef>
              <a:spcAft>
                <a:spcPts val="0"/>
              </a:spcAft>
            </a:pPr>
            <a:r>
              <a:rPr lang="ru-RU" sz="1100" b="1" dirty="0">
                <a:solidFill>
                  <a:schemeClr val="bg1"/>
                </a:solidFill>
                <a:effectLst/>
                <a:latin typeface="Cambria"/>
                <a:ea typeface="Times New Roman"/>
                <a:cs typeface="Times New Roman"/>
              </a:rPr>
              <a:t>Отчет об исполнении бюджета главного распорядителя, распорядителя, получателя бюджетных средств, главного администратора, администратора источников финансирования дефицита бюджета, главного администратора, администратора доходов бюджета (ф.0503127)</a:t>
            </a:r>
          </a:p>
          <a:p>
            <a:pPr>
              <a:lnSpc>
                <a:spcPct val="115000"/>
              </a:lnSpc>
              <a:spcAft>
                <a:spcPts val="1000"/>
              </a:spcAft>
            </a:pPr>
            <a:r>
              <a:rPr lang="ru-RU" sz="1100" dirty="0">
                <a:solidFill>
                  <a:schemeClr val="bg1"/>
                </a:solidFill>
                <a:effectLst/>
                <a:latin typeface="Calibri"/>
                <a:ea typeface="Calibri"/>
                <a:cs typeface="Times New Roman"/>
              </a:rPr>
              <a:t> </a:t>
            </a:r>
          </a:p>
        </p:txBody>
      </p:sp>
    </p:spTree>
    <p:extLst>
      <p:ext uri="{BB962C8B-B14F-4D97-AF65-F5344CB8AC3E}">
        <p14:creationId xmlns:p14="http://schemas.microsoft.com/office/powerpoint/2010/main" val="8421944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57625" y="130949"/>
            <a:ext cx="8096249" cy="117262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algn="ctr"/>
            <a:r>
              <a:rPr lang="ru-RU" altLang="ru-RU" sz="1800" b="1" dirty="0">
                <a:solidFill>
                  <a:srgbClr val="000090"/>
                </a:solidFill>
                <a:latin typeface="Arial" charset="0"/>
              </a:rPr>
              <a:t>Отдельные функциональные возможности </a:t>
            </a:r>
            <a:r>
              <a:rPr lang="ru-RU" altLang="ru-RU" sz="1800" b="1" dirty="0" err="1">
                <a:solidFill>
                  <a:srgbClr val="000090"/>
                </a:solidFill>
                <a:latin typeface="Arial" charset="0"/>
              </a:rPr>
              <a:t>ПУиО</a:t>
            </a:r>
            <a:r>
              <a:rPr lang="ru-RU" altLang="ru-RU" sz="1800" b="1" dirty="0">
                <a:solidFill>
                  <a:srgbClr val="000090"/>
                </a:solidFill>
                <a:latin typeface="Arial" charset="0"/>
              </a:rPr>
              <a:t>.</a:t>
            </a:r>
            <a:br>
              <a:rPr lang="ru-RU" altLang="ru-RU" sz="1800" b="1" dirty="0">
                <a:solidFill>
                  <a:srgbClr val="000090"/>
                </a:solidFill>
                <a:latin typeface="Arial" charset="0"/>
              </a:rPr>
            </a:br>
            <a:r>
              <a:rPr lang="ru-RU" altLang="ru-RU" sz="1800" b="1" dirty="0" smtClean="0">
                <a:solidFill>
                  <a:srgbClr val="000090"/>
                </a:solidFill>
                <a:latin typeface="Arial" charset="0"/>
                <a:sym typeface="Arial" pitchFamily="34" charset="0"/>
              </a:rPr>
              <a:t>Проведение ВНК</a:t>
            </a:r>
            <a:br>
              <a:rPr lang="ru-RU" altLang="ru-RU" sz="1800" b="1" dirty="0" smtClean="0">
                <a:solidFill>
                  <a:srgbClr val="000090"/>
                </a:solidFill>
                <a:latin typeface="Arial" charset="0"/>
                <a:sym typeface="Arial" pitchFamily="34" charset="0"/>
              </a:rPr>
            </a:br>
            <a:r>
              <a:rPr lang="ru-RU" sz="1400" dirty="0">
                <a:solidFill>
                  <a:srgbClr val="000090"/>
                </a:solidFill>
                <a:latin typeface="Arial" charset="0"/>
              </a:rPr>
              <a:t>Сведений об остатках денежных средств учреждения </a:t>
            </a:r>
            <a:r>
              <a:rPr lang="ru-RU" sz="1400" dirty="0">
                <a:solidFill>
                  <a:srgbClr val="000090"/>
                </a:solidFill>
                <a:latin typeface="Arial" charset="0"/>
                <a:hlinkClick r:id="rId3"/>
              </a:rPr>
              <a:t>(ф. 0503779)</a:t>
            </a:r>
            <a:r>
              <a:rPr lang="ru-RU" sz="1400" dirty="0">
                <a:solidFill>
                  <a:srgbClr val="000090"/>
                </a:solidFill>
                <a:latin typeface="Arial" charset="0"/>
              </a:rPr>
              <a:t> с показателями </a:t>
            </a:r>
            <a:r>
              <a:rPr lang="ru-RU" sz="1400" dirty="0">
                <a:solidFill>
                  <a:srgbClr val="000090"/>
                </a:solidFill>
                <a:latin typeface="Arial" charset="0"/>
                <a:hlinkClick r:id="rId4"/>
              </a:rPr>
              <a:t>Расшифровк</a:t>
            </a:r>
            <a:r>
              <a:rPr lang="ru-RU" sz="1400" dirty="0">
                <a:solidFill>
                  <a:srgbClr val="000090"/>
                </a:solidFill>
                <a:latin typeface="Arial" charset="0"/>
              </a:rPr>
              <a:t>и остатков средств к Балансу по операциям кассового обслуживания бюджетных учреждений, автономных учреждений и иных организаций (ф. 0503154) </a:t>
            </a:r>
            <a:r>
              <a:rPr lang="ru-RU" sz="1400" dirty="0" smtClean="0">
                <a:solidFill>
                  <a:srgbClr val="000090"/>
                </a:solidFill>
                <a:latin typeface="Arial" charset="0"/>
              </a:rPr>
              <a:t>ТОФК.</a:t>
            </a:r>
            <a:endParaRPr lang="ru-RU" sz="1400" dirty="0">
              <a:solidFill>
                <a:srgbClr val="000090"/>
              </a:solidFill>
              <a:latin typeface="Arial" charset="0"/>
            </a:endParaRPr>
          </a:p>
        </p:txBody>
      </p:sp>
      <p:sp>
        <p:nvSpPr>
          <p:cNvPr id="4" name="Номер слайда 3"/>
          <p:cNvSpPr>
            <a:spLocks noGrp="1"/>
          </p:cNvSpPr>
          <p:nvPr>
            <p:ph type="sldNum" sz="quarter" idx="12"/>
          </p:nvPr>
        </p:nvSpPr>
        <p:spPr/>
        <p:txBody>
          <a:bodyPr/>
          <a:lstStyle/>
          <a:p>
            <a:pPr>
              <a:defRPr/>
            </a:pPr>
            <a:fld id="{2B8AC401-7FEE-40CB-90EB-28CC8AC77203}" type="slidenum">
              <a:rPr lang="ru-RU" altLang="ru-RU" smtClean="0"/>
              <a:pPr>
                <a:defRPr/>
              </a:pPr>
              <a:t>26</a:t>
            </a:fld>
            <a:endParaRPr lang="ru-RU" altLang="ru-RU"/>
          </a:p>
        </p:txBody>
      </p:sp>
      <p:pic>
        <p:nvPicPr>
          <p:cNvPr id="819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6751" y="1390156"/>
            <a:ext cx="9014116" cy="5020574"/>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a:extLst/>
        </p:spPr>
      </p:pic>
      <p:sp>
        <p:nvSpPr>
          <p:cNvPr id="9" name="Надпись 2"/>
          <p:cNvSpPr txBox="1">
            <a:spLocks noChangeArrowheads="1"/>
          </p:cNvSpPr>
          <p:nvPr/>
        </p:nvSpPr>
        <p:spPr bwMode="auto">
          <a:xfrm>
            <a:off x="1636183" y="3479800"/>
            <a:ext cx="1437217" cy="583137"/>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rot="0" vert="horz" wrap="square" lIns="91440" tIns="45720" rIns="91440" bIns="45720" anchor="ctr" anchorCtr="0">
            <a:noAutofit/>
          </a:bodyPr>
          <a:lstStyle>
            <a:defPPr>
              <a:defRPr lang="ru-RU"/>
            </a:defPPr>
            <a:lvl1pPr marL="0" marR="0" lvl="0" indent="0" algn="ctr" defTabSz="914400" eaLnBrk="1" fontAlgn="auto" latinLnBrk="0" hangingPunct="1">
              <a:lnSpc>
                <a:spcPct val="115000"/>
              </a:lnSpc>
              <a:spcBef>
                <a:spcPts val="0"/>
              </a:spcBef>
              <a:spcAft>
                <a:spcPts val="0"/>
              </a:spcAft>
              <a:buClrTx/>
              <a:buSzTx/>
              <a:buFontTx/>
              <a:buNone/>
              <a:tabLst/>
              <a:defRPr kumimoji="0" sz="1100" b="0" i="0" u="none" strike="noStrike" kern="0" cap="none" spc="0" normalizeH="0" baseline="0">
                <a:ln>
                  <a:noFill/>
                </a:ln>
                <a:solidFill>
                  <a:srgbClr val="17365D"/>
                </a:solidFill>
                <a:effectLst/>
                <a:uLnTx/>
                <a:uFillTx/>
                <a:latin typeface="Times New Roman"/>
                <a:ea typeface="Calibri"/>
                <a:cs typeface="Times New Roman"/>
              </a:defRPr>
            </a:lvl1pPr>
          </a:lstStyle>
          <a:p>
            <a:r>
              <a:rPr lang="ru-RU" sz="1000" dirty="0" smtClean="0"/>
              <a:t>Формирование </a:t>
            </a:r>
            <a:r>
              <a:rPr lang="ru-RU" sz="1000" dirty="0"/>
              <a:t>протокола </a:t>
            </a:r>
          </a:p>
          <a:p>
            <a:r>
              <a:rPr lang="ru-RU" sz="1000" dirty="0"/>
              <a:t>(</a:t>
            </a:r>
            <a:r>
              <a:rPr lang="en-US" sz="1000" dirty="0"/>
              <a:t>Excel</a:t>
            </a:r>
            <a:r>
              <a:rPr lang="ru-RU" sz="1000" dirty="0"/>
              <a:t>)</a:t>
            </a:r>
          </a:p>
        </p:txBody>
      </p:sp>
      <p:sp>
        <p:nvSpPr>
          <p:cNvPr id="11" name="Надпись 2"/>
          <p:cNvSpPr txBox="1">
            <a:spLocks noChangeArrowheads="1"/>
          </p:cNvSpPr>
          <p:nvPr/>
        </p:nvSpPr>
        <p:spPr bwMode="auto">
          <a:xfrm>
            <a:off x="3073400" y="2794846"/>
            <a:ext cx="1426210" cy="262890"/>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rot="0" vert="horz" wrap="square" lIns="91440" tIns="45720" rIns="91440" bIns="45720" anchor="t" anchorCtr="0">
            <a:noAutofit/>
          </a:bodyPr>
          <a:lstStyle/>
          <a:p>
            <a:pPr marL="0" marR="0" lvl="0" indent="0" algn="ctr" defTabSz="914400" eaLnBrk="1" fontAlgn="auto" latinLnBrk="0" hangingPunct="1">
              <a:lnSpc>
                <a:spcPct val="115000"/>
              </a:lnSpc>
              <a:spcBef>
                <a:spcPts val="0"/>
              </a:spcBef>
              <a:spcAft>
                <a:spcPts val="0"/>
              </a:spcAft>
              <a:buClrTx/>
              <a:buSzTx/>
              <a:buFontTx/>
              <a:buNone/>
              <a:tabLst/>
              <a:defRPr/>
            </a:pPr>
            <a:r>
              <a:rPr kumimoji="0" lang="ru-RU" sz="1000" b="0" i="0" u="none" strike="noStrike" kern="0" cap="none" spc="0" normalizeH="0" baseline="0" noProof="0" dirty="0">
                <a:ln>
                  <a:noFill/>
                </a:ln>
                <a:solidFill>
                  <a:srgbClr val="17365D"/>
                </a:solidFill>
                <a:effectLst/>
                <a:uLnTx/>
                <a:uFillTx/>
                <a:latin typeface="Times New Roman"/>
                <a:ea typeface="Calibri"/>
                <a:cs typeface="Times New Roman"/>
              </a:rPr>
              <a:t>Печать протокола</a:t>
            </a:r>
            <a:endParaRPr kumimoji="0" lang="ru-RU" sz="10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13" name="Надпись 2"/>
          <p:cNvSpPr txBox="1">
            <a:spLocks noChangeArrowheads="1"/>
          </p:cNvSpPr>
          <p:nvPr/>
        </p:nvSpPr>
        <p:spPr bwMode="auto">
          <a:xfrm>
            <a:off x="5523019" y="2491316"/>
            <a:ext cx="1224914" cy="869951"/>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rot="0" vert="horz" wrap="square" lIns="91440" tIns="45720" rIns="91440" bIns="45720" anchor="t" anchorCtr="0">
            <a:noAutofit/>
          </a:bodyPr>
          <a:lstStyle>
            <a:defPPr>
              <a:defRPr lang="ru-RU"/>
            </a:defPPr>
            <a:lvl1pPr marL="0" marR="0" lvl="0" indent="0" algn="ctr" defTabSz="914400" eaLnBrk="1" fontAlgn="auto" latinLnBrk="0" hangingPunct="1">
              <a:lnSpc>
                <a:spcPct val="115000"/>
              </a:lnSpc>
              <a:spcBef>
                <a:spcPts val="0"/>
              </a:spcBef>
              <a:spcAft>
                <a:spcPts val="0"/>
              </a:spcAft>
              <a:buClrTx/>
              <a:buSzTx/>
              <a:buFontTx/>
              <a:buNone/>
              <a:tabLst/>
              <a:defRPr kumimoji="0" sz="1100" b="0" i="0" u="none" strike="noStrike" kern="0" cap="none" spc="0" normalizeH="0" baseline="0">
                <a:ln>
                  <a:noFill/>
                </a:ln>
                <a:solidFill>
                  <a:srgbClr val="17365D"/>
                </a:solidFill>
                <a:effectLst/>
                <a:uLnTx/>
                <a:uFillTx/>
                <a:latin typeface="Times New Roman"/>
                <a:ea typeface="Calibri"/>
                <a:cs typeface="Times New Roman"/>
              </a:defRPr>
            </a:lvl1pPr>
          </a:lstStyle>
          <a:p>
            <a:r>
              <a:rPr lang="ru-RU" sz="1000" dirty="0"/>
              <a:t>Запуск процедуры</a:t>
            </a:r>
          </a:p>
          <a:p>
            <a:r>
              <a:rPr lang="ru-RU" sz="1000" dirty="0"/>
              <a:t>Кнопка «ВНК» </a:t>
            </a:r>
            <a:r>
              <a:rPr lang="ru-RU" sz="800" dirty="0"/>
              <a:t>(контроль проводится на отчете учреждения с типом «Первичный»)</a:t>
            </a:r>
          </a:p>
        </p:txBody>
      </p:sp>
      <p:sp>
        <p:nvSpPr>
          <p:cNvPr id="15" name="Надпись 2"/>
          <p:cNvSpPr txBox="1">
            <a:spLocks noChangeArrowheads="1"/>
          </p:cNvSpPr>
          <p:nvPr/>
        </p:nvSpPr>
        <p:spPr bwMode="auto">
          <a:xfrm>
            <a:off x="7148619" y="2926291"/>
            <a:ext cx="1351914" cy="445770"/>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rot="0" vert="horz" wrap="square" lIns="91440" tIns="45720" rIns="91440" bIns="45720" anchor="t" anchorCtr="0">
            <a:noAutofit/>
          </a:bodyPr>
          <a:lstStyle>
            <a:defPPr>
              <a:defRPr lang="ru-RU"/>
            </a:defPPr>
            <a:lvl1pPr marL="0" marR="0" lvl="0" indent="0" algn="ctr" defTabSz="914400" eaLnBrk="1" fontAlgn="auto" latinLnBrk="0" hangingPunct="1">
              <a:lnSpc>
                <a:spcPct val="115000"/>
              </a:lnSpc>
              <a:spcBef>
                <a:spcPts val="0"/>
              </a:spcBef>
              <a:spcAft>
                <a:spcPts val="0"/>
              </a:spcAft>
              <a:buClrTx/>
              <a:buSzTx/>
              <a:buFontTx/>
              <a:buNone/>
              <a:tabLst/>
              <a:defRPr kumimoji="0" sz="1100" b="0" i="0" u="none" strike="noStrike" kern="0" cap="none" spc="0" normalizeH="0" baseline="0">
                <a:ln>
                  <a:noFill/>
                </a:ln>
                <a:solidFill>
                  <a:srgbClr val="17365D"/>
                </a:solidFill>
                <a:effectLst/>
                <a:uLnTx/>
                <a:uFillTx/>
                <a:latin typeface="Times New Roman"/>
                <a:ea typeface="Calibri"/>
                <a:cs typeface="Times New Roman"/>
              </a:defRPr>
            </a:lvl1pPr>
          </a:lstStyle>
          <a:p>
            <a:r>
              <a:rPr lang="ru-RU" sz="1000" dirty="0"/>
              <a:t>Сообщение о запуске </a:t>
            </a:r>
          </a:p>
          <a:p>
            <a:r>
              <a:rPr lang="ru-RU" sz="1000" dirty="0"/>
              <a:t>процедуры</a:t>
            </a:r>
          </a:p>
        </p:txBody>
      </p:sp>
      <p:sp>
        <p:nvSpPr>
          <p:cNvPr id="17" name="Надпись 2"/>
          <p:cNvSpPr txBox="1">
            <a:spLocks noChangeArrowheads="1"/>
          </p:cNvSpPr>
          <p:nvPr/>
        </p:nvSpPr>
        <p:spPr bwMode="auto">
          <a:xfrm>
            <a:off x="7148619" y="3769413"/>
            <a:ext cx="1368849" cy="584835"/>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rot="0" vert="horz" wrap="square" lIns="91440" tIns="45720" rIns="91440" bIns="45720" anchor="t" anchorCtr="0">
            <a:noAutofit/>
          </a:bodyPr>
          <a:lstStyle>
            <a:defPPr>
              <a:defRPr lang="ru-RU"/>
            </a:defPPr>
            <a:lvl1pPr marL="0" marR="0" lvl="0" indent="0" algn="ctr" defTabSz="914400" eaLnBrk="1" fontAlgn="auto" latinLnBrk="0" hangingPunct="1">
              <a:lnSpc>
                <a:spcPct val="115000"/>
              </a:lnSpc>
              <a:spcBef>
                <a:spcPts val="0"/>
              </a:spcBef>
              <a:spcAft>
                <a:spcPts val="0"/>
              </a:spcAft>
              <a:buClrTx/>
              <a:buSzTx/>
              <a:buFontTx/>
              <a:buNone/>
              <a:tabLst/>
              <a:defRPr kumimoji="0" sz="1100" b="0" i="0" u="none" strike="noStrike" kern="0" cap="none" spc="0" normalizeH="0" baseline="0">
                <a:ln>
                  <a:noFill/>
                </a:ln>
                <a:solidFill>
                  <a:srgbClr val="17365D"/>
                </a:solidFill>
                <a:effectLst/>
                <a:uLnTx/>
                <a:uFillTx/>
                <a:latin typeface="Times New Roman"/>
                <a:ea typeface="Calibri"/>
                <a:cs typeface="Times New Roman"/>
              </a:defRPr>
            </a:lvl1pPr>
          </a:lstStyle>
          <a:p>
            <a:r>
              <a:rPr lang="ru-RU" sz="1000" dirty="0"/>
              <a:t>Сообщение о завершении </a:t>
            </a:r>
          </a:p>
          <a:p>
            <a:r>
              <a:rPr lang="ru-RU" sz="1000" dirty="0"/>
              <a:t>процедуры</a:t>
            </a:r>
          </a:p>
        </p:txBody>
      </p:sp>
    </p:spTree>
    <p:extLst>
      <p:ext uri="{BB962C8B-B14F-4D97-AF65-F5344CB8AC3E}">
        <p14:creationId xmlns:p14="http://schemas.microsoft.com/office/powerpoint/2010/main" val="402517184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6EF179C7-30C2-45CE-AE83-42144F90876E}" type="slidenum">
              <a:rPr lang="ru-RU" altLang="ru-RU" smtClean="0"/>
              <a:pPr>
                <a:defRPr/>
              </a:pPr>
              <a:t>27</a:t>
            </a:fld>
            <a:endParaRPr lang="ru-RU" altLang="ru-RU" dirty="0"/>
          </a:p>
        </p:txBody>
      </p:sp>
      <p:sp>
        <p:nvSpPr>
          <p:cNvPr id="3" name="Прямоугольник 2"/>
          <p:cNvSpPr/>
          <p:nvPr/>
        </p:nvSpPr>
        <p:spPr>
          <a:xfrm>
            <a:off x="5204011" y="326489"/>
            <a:ext cx="6653540" cy="590931"/>
          </a:xfrm>
          <a:prstGeom prst="rect">
            <a:avLst/>
          </a:prstGeom>
        </p:spPr>
        <p:txBody>
          <a:bodyPr wrap="square">
            <a:spAutoFit/>
          </a:bodyPr>
          <a:lstStyle/>
          <a:p>
            <a:pPr algn="ctr">
              <a:lnSpc>
                <a:spcPct val="90000"/>
              </a:lnSpc>
              <a:buFont typeface="Arial" pitchFamily="34" charset="0"/>
              <a:buNone/>
            </a:pPr>
            <a:r>
              <a:rPr lang="ru-RU" altLang="ru-RU" b="1" dirty="0">
                <a:solidFill>
                  <a:srgbClr val="000090"/>
                </a:solidFill>
                <a:latin typeface="Arial" charset="0"/>
              </a:rPr>
              <a:t>Отдельные функциональные возможности </a:t>
            </a:r>
            <a:r>
              <a:rPr lang="ru-RU" altLang="ru-RU" b="1" dirty="0" err="1">
                <a:solidFill>
                  <a:srgbClr val="000090"/>
                </a:solidFill>
                <a:latin typeface="Arial" charset="0"/>
              </a:rPr>
              <a:t>ПУиО</a:t>
            </a:r>
            <a:r>
              <a:rPr lang="ru-RU" altLang="ru-RU" b="1" dirty="0">
                <a:solidFill>
                  <a:srgbClr val="000090"/>
                </a:solidFill>
                <a:latin typeface="Arial" charset="0"/>
              </a:rPr>
              <a:t>.</a:t>
            </a:r>
            <a:br>
              <a:rPr lang="ru-RU" altLang="ru-RU" b="1" dirty="0">
                <a:solidFill>
                  <a:srgbClr val="000090"/>
                </a:solidFill>
                <a:latin typeface="Arial" charset="0"/>
              </a:rPr>
            </a:br>
            <a:r>
              <a:rPr lang="ru-RU" altLang="ru-RU" dirty="0" smtClean="0">
                <a:solidFill>
                  <a:srgbClr val="000090"/>
                </a:solidFill>
                <a:latin typeface="Arial" charset="0"/>
              </a:rPr>
              <a:t>Формирование Статистики представления отчетности</a:t>
            </a:r>
            <a:endParaRPr lang="ru-RU" altLang="ru-RU" dirty="0">
              <a:solidFill>
                <a:srgbClr val="000090"/>
              </a:solidFill>
              <a:latin typeface="Times New Roman" pitchFamily="18" charset="0"/>
              <a:sym typeface="Arial" pitchFamily="34" charset="0"/>
            </a:endParaRPr>
          </a:p>
        </p:txBody>
      </p:sp>
      <p:pic>
        <p:nvPicPr>
          <p:cNvPr id="4" name="Рисунок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1225" y="1505885"/>
            <a:ext cx="7756525" cy="132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Прямоугольник 1"/>
          <p:cNvSpPr>
            <a:spLocks noChangeArrowheads="1"/>
          </p:cNvSpPr>
          <p:nvPr/>
        </p:nvSpPr>
        <p:spPr bwMode="auto">
          <a:xfrm>
            <a:off x="911225" y="2977032"/>
            <a:ext cx="81867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b="1">
                <a:solidFill>
                  <a:schemeClr val="bg1"/>
                </a:solidFill>
                <a:latin typeface="Arial" panose="020B0604020202020204" pitchFamily="34" charset="0"/>
                <a:cs typeface="Arial" panose="020B0604020202020204" pitchFamily="34" charset="0"/>
              </a:defRPr>
            </a:lvl1pPr>
            <a:lvl2pPr marL="742950" indent="-285750">
              <a:defRPr sz="2000" b="1">
                <a:solidFill>
                  <a:schemeClr val="bg1"/>
                </a:solidFill>
                <a:latin typeface="Arial" panose="020B0604020202020204" pitchFamily="34" charset="0"/>
                <a:cs typeface="Arial" panose="020B0604020202020204" pitchFamily="34" charset="0"/>
              </a:defRPr>
            </a:lvl2pPr>
            <a:lvl3pPr marL="1143000" indent="-228600">
              <a:defRPr sz="2000" b="1">
                <a:solidFill>
                  <a:schemeClr val="bg1"/>
                </a:solidFill>
                <a:latin typeface="Arial" panose="020B0604020202020204" pitchFamily="34" charset="0"/>
                <a:cs typeface="Arial" panose="020B0604020202020204" pitchFamily="34" charset="0"/>
              </a:defRPr>
            </a:lvl3pPr>
            <a:lvl4pPr marL="1600200" indent="-228600">
              <a:defRPr sz="2000" b="1">
                <a:solidFill>
                  <a:schemeClr val="bg1"/>
                </a:solidFill>
                <a:latin typeface="Arial" panose="020B0604020202020204" pitchFamily="34" charset="0"/>
                <a:cs typeface="Arial" panose="020B0604020202020204" pitchFamily="34" charset="0"/>
              </a:defRPr>
            </a:lvl4pPr>
            <a:lvl5pPr marL="2057400" indent="-228600">
              <a:defRPr sz="2000" b="1">
                <a:solidFill>
                  <a:schemeClr val="bg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b="1">
                <a:solidFill>
                  <a:schemeClr val="bg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b="1">
                <a:solidFill>
                  <a:schemeClr val="bg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b="1">
                <a:solidFill>
                  <a:schemeClr val="bg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b="1">
                <a:solidFill>
                  <a:schemeClr val="bg1"/>
                </a:solidFill>
                <a:latin typeface="Arial" panose="020B0604020202020204" pitchFamily="34" charset="0"/>
                <a:cs typeface="Arial" panose="020B0604020202020204" pitchFamily="34" charset="0"/>
              </a:defRPr>
            </a:lvl9pPr>
          </a:lstStyle>
          <a:p>
            <a:pPr eaLnBrk="1" fontAlgn="auto" hangingPunct="1">
              <a:spcBef>
                <a:spcPts val="0"/>
              </a:spcBef>
              <a:spcAft>
                <a:spcPts val="0"/>
              </a:spcAft>
              <a:defRPr/>
            </a:pPr>
            <a:r>
              <a:rPr lang="ru-RU" altLang="ru-RU" kern="0" dirty="0" smtClean="0">
                <a:solidFill>
                  <a:srgbClr val="605E5D"/>
                </a:solidFill>
                <a:latin typeface="Times New Roman" panose="02020603050405020304" pitchFamily="18" charset="0"/>
                <a:cs typeface="Times New Roman" panose="02020603050405020304" pitchFamily="18" charset="0"/>
              </a:rPr>
              <a:t>Форма Статистики предоставления отчетности</a:t>
            </a:r>
            <a:endParaRPr lang="ru-RU" altLang="ru-RU" kern="0" dirty="0">
              <a:solidFill>
                <a:srgbClr val="FFFFFF"/>
              </a:solidFill>
              <a:latin typeface="Times New Roman" panose="02020603050405020304" pitchFamily="18" charset="0"/>
              <a:cs typeface="Times New Roman" panose="02020603050405020304" pitchFamily="18" charset="0"/>
            </a:endParaRPr>
          </a:p>
        </p:txBody>
      </p:sp>
      <p:pic>
        <p:nvPicPr>
          <p:cNvPr id="6" name="Рисунок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7253" y="3471211"/>
            <a:ext cx="7533528" cy="3086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245253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6EF179C7-30C2-45CE-AE83-42144F90876E}" type="slidenum">
              <a:rPr lang="ru-RU" altLang="ru-RU" smtClean="0"/>
              <a:pPr>
                <a:defRPr/>
              </a:pPr>
              <a:t>28</a:t>
            </a:fld>
            <a:endParaRPr lang="ru-RU" altLang="ru-RU" dirty="0"/>
          </a:p>
        </p:txBody>
      </p:sp>
      <p:sp>
        <p:nvSpPr>
          <p:cNvPr id="3" name="Прямоугольник 2"/>
          <p:cNvSpPr/>
          <p:nvPr/>
        </p:nvSpPr>
        <p:spPr>
          <a:xfrm>
            <a:off x="4208929" y="166393"/>
            <a:ext cx="7826812"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90000"/>
              </a:lnSpc>
              <a:buFont typeface="Arial" pitchFamily="34" charset="0"/>
              <a:buNone/>
            </a:pPr>
            <a:r>
              <a:rPr lang="ru-RU" altLang="ru-RU" b="1" dirty="0">
                <a:solidFill>
                  <a:srgbClr val="000090"/>
                </a:solidFill>
                <a:latin typeface="Arial" charset="0"/>
              </a:rPr>
              <a:t>Отдельные функциональные возможности </a:t>
            </a:r>
            <a:r>
              <a:rPr lang="ru-RU" altLang="ru-RU" b="1" dirty="0" err="1">
                <a:solidFill>
                  <a:srgbClr val="000090"/>
                </a:solidFill>
                <a:latin typeface="Arial" charset="0"/>
              </a:rPr>
              <a:t>ПУиО</a:t>
            </a:r>
            <a:r>
              <a:rPr lang="ru-RU" altLang="ru-RU" b="1" dirty="0">
                <a:solidFill>
                  <a:srgbClr val="000090"/>
                </a:solidFill>
                <a:latin typeface="Arial" charset="0"/>
              </a:rPr>
              <a:t>.</a:t>
            </a:r>
            <a:endParaRPr lang="ru-RU" altLang="ru-RU" b="1" dirty="0">
              <a:solidFill>
                <a:srgbClr val="000090"/>
              </a:solidFill>
              <a:latin typeface="Arial" charset="0"/>
              <a:sym typeface="Arial" pitchFamily="34" charset="0"/>
            </a:endParaRPr>
          </a:p>
          <a:p>
            <a:pPr algn="ctr">
              <a:lnSpc>
                <a:spcPct val="90000"/>
              </a:lnSpc>
              <a:buFont typeface="Arial" pitchFamily="34" charset="0"/>
              <a:buNone/>
            </a:pPr>
            <a:r>
              <a:rPr lang="ru-RU" altLang="ru-RU" dirty="0">
                <a:solidFill>
                  <a:srgbClr val="000090"/>
                </a:solidFill>
                <a:latin typeface="Arial" charset="0"/>
                <a:sym typeface="Arial" pitchFamily="34" charset="0"/>
              </a:rPr>
              <a:t>Особенности настроек формы списка отчетности</a:t>
            </a:r>
          </a:p>
        </p:txBody>
      </p:sp>
      <p:sp>
        <p:nvSpPr>
          <p:cNvPr id="4" name="Прямоугольник 9"/>
          <p:cNvSpPr>
            <a:spLocks noChangeArrowheads="1"/>
          </p:cNvSpPr>
          <p:nvPr/>
        </p:nvSpPr>
        <p:spPr bwMode="auto">
          <a:xfrm>
            <a:off x="1393172" y="1184930"/>
            <a:ext cx="85318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b="1">
                <a:solidFill>
                  <a:schemeClr val="bg1"/>
                </a:solidFill>
                <a:latin typeface="Arial" panose="020B0604020202020204" pitchFamily="34" charset="0"/>
                <a:cs typeface="Arial" panose="020B0604020202020204" pitchFamily="34" charset="0"/>
              </a:defRPr>
            </a:lvl1pPr>
            <a:lvl2pPr marL="742950" indent="-285750">
              <a:defRPr sz="2000" b="1">
                <a:solidFill>
                  <a:schemeClr val="bg1"/>
                </a:solidFill>
                <a:latin typeface="Arial" panose="020B0604020202020204" pitchFamily="34" charset="0"/>
                <a:cs typeface="Arial" panose="020B0604020202020204" pitchFamily="34" charset="0"/>
              </a:defRPr>
            </a:lvl2pPr>
            <a:lvl3pPr marL="1143000" indent="-228600">
              <a:defRPr sz="2000" b="1">
                <a:solidFill>
                  <a:schemeClr val="bg1"/>
                </a:solidFill>
                <a:latin typeface="Arial" panose="020B0604020202020204" pitchFamily="34" charset="0"/>
                <a:cs typeface="Arial" panose="020B0604020202020204" pitchFamily="34" charset="0"/>
              </a:defRPr>
            </a:lvl3pPr>
            <a:lvl4pPr marL="1600200" indent="-228600">
              <a:defRPr sz="2000" b="1">
                <a:solidFill>
                  <a:schemeClr val="bg1"/>
                </a:solidFill>
                <a:latin typeface="Arial" panose="020B0604020202020204" pitchFamily="34" charset="0"/>
                <a:cs typeface="Arial" panose="020B0604020202020204" pitchFamily="34" charset="0"/>
              </a:defRPr>
            </a:lvl4pPr>
            <a:lvl5pPr marL="2057400" indent="-228600">
              <a:defRPr sz="2000" b="1">
                <a:solidFill>
                  <a:schemeClr val="bg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b="1">
                <a:solidFill>
                  <a:schemeClr val="bg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b="1">
                <a:solidFill>
                  <a:schemeClr val="bg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b="1">
                <a:solidFill>
                  <a:schemeClr val="bg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b="1">
                <a:solidFill>
                  <a:schemeClr val="bg1"/>
                </a:solidFill>
                <a:latin typeface="Arial" panose="020B0604020202020204" pitchFamily="34" charset="0"/>
                <a:cs typeface="Arial" panose="020B0604020202020204" pitchFamily="34" charset="0"/>
              </a:defRPr>
            </a:lvl9pPr>
          </a:lstStyle>
          <a:p>
            <a:pPr eaLnBrk="1" fontAlgn="auto" hangingPunct="1">
              <a:spcBef>
                <a:spcPts val="0"/>
              </a:spcBef>
              <a:spcAft>
                <a:spcPts val="0"/>
              </a:spcAft>
              <a:defRPr/>
            </a:pPr>
            <a:r>
              <a:rPr lang="ru-RU" altLang="ru-RU" sz="1800" b="0" kern="0" dirty="0">
                <a:solidFill>
                  <a:schemeClr val="accent5">
                    <a:lumMod val="75000"/>
                  </a:schemeClr>
                </a:solidFill>
                <a:latin typeface="Times New Roman" panose="02020603050405020304" pitchFamily="18" charset="0"/>
                <a:cs typeface="Times New Roman" panose="02020603050405020304" pitchFamily="18" charset="0"/>
              </a:rPr>
              <a:t>Параметры </a:t>
            </a:r>
            <a:r>
              <a:rPr lang="ru-RU" altLang="ru-RU" sz="1800" b="0" kern="0" dirty="0" smtClean="0">
                <a:solidFill>
                  <a:schemeClr val="accent5">
                    <a:lumMod val="75000"/>
                  </a:schemeClr>
                </a:solidFill>
                <a:latin typeface="Times New Roman" panose="02020603050405020304" pitchFamily="18" charset="0"/>
                <a:cs typeface="Times New Roman" panose="02020603050405020304" pitchFamily="18" charset="0"/>
              </a:rPr>
              <a:t>настройки </a:t>
            </a:r>
            <a:r>
              <a:rPr lang="ru-RU" altLang="ru-RU" sz="1800" b="0" kern="0" dirty="0">
                <a:solidFill>
                  <a:schemeClr val="accent5">
                    <a:lumMod val="75000"/>
                  </a:schemeClr>
                </a:solidFill>
                <a:latin typeface="Times New Roman" panose="02020603050405020304" pitchFamily="18" charset="0"/>
                <a:cs typeface="Times New Roman" panose="02020603050405020304" pitchFamily="18" charset="0"/>
              </a:rPr>
              <a:t>клиента. </a:t>
            </a:r>
            <a:r>
              <a:rPr lang="ru-RU" altLang="ru-RU" sz="1800" b="0" kern="0" dirty="0" smtClean="0">
                <a:solidFill>
                  <a:schemeClr val="accent5">
                    <a:lumMod val="75000"/>
                  </a:schemeClr>
                </a:solidFill>
                <a:latin typeface="Times New Roman" panose="02020603050405020304" pitchFamily="18" charset="0"/>
                <a:cs typeface="Times New Roman" panose="02020603050405020304" pitchFamily="18" charset="0"/>
              </a:rPr>
              <a:t>Режим </a:t>
            </a:r>
            <a:r>
              <a:rPr lang="ru-RU" altLang="ru-RU" sz="1800" b="0" kern="0" dirty="0">
                <a:solidFill>
                  <a:schemeClr val="accent5">
                    <a:lumMod val="75000"/>
                  </a:schemeClr>
                </a:solidFill>
                <a:latin typeface="Times New Roman" panose="02020603050405020304" pitchFamily="18" charset="0"/>
                <a:cs typeface="Times New Roman" panose="02020603050405020304" pitchFamily="18" charset="0"/>
              </a:rPr>
              <a:t>отображения панели быстрого просмотра</a:t>
            </a:r>
          </a:p>
        </p:txBody>
      </p:sp>
      <p:pic>
        <p:nvPicPr>
          <p:cNvPr id="6" name="Рисунок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14197" y="1892955"/>
            <a:ext cx="3025775"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Рисунок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95536" y="1873111"/>
            <a:ext cx="2603500" cy="196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Прямоугольник 17"/>
          <p:cNvSpPr>
            <a:spLocks noChangeArrowheads="1"/>
          </p:cNvSpPr>
          <p:nvPr/>
        </p:nvSpPr>
        <p:spPr bwMode="auto">
          <a:xfrm>
            <a:off x="1514197" y="3840773"/>
            <a:ext cx="9566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b="1">
                <a:solidFill>
                  <a:schemeClr val="bg1"/>
                </a:solidFill>
                <a:latin typeface="Arial" panose="020B0604020202020204" pitchFamily="34" charset="0"/>
                <a:cs typeface="Arial" panose="020B0604020202020204" pitchFamily="34" charset="0"/>
              </a:defRPr>
            </a:lvl1pPr>
            <a:lvl2pPr marL="742950" indent="-285750">
              <a:defRPr sz="2000" b="1">
                <a:solidFill>
                  <a:schemeClr val="bg1"/>
                </a:solidFill>
                <a:latin typeface="Arial" panose="020B0604020202020204" pitchFamily="34" charset="0"/>
                <a:cs typeface="Arial" panose="020B0604020202020204" pitchFamily="34" charset="0"/>
              </a:defRPr>
            </a:lvl2pPr>
            <a:lvl3pPr marL="1143000" indent="-228600">
              <a:defRPr sz="2000" b="1">
                <a:solidFill>
                  <a:schemeClr val="bg1"/>
                </a:solidFill>
                <a:latin typeface="Arial" panose="020B0604020202020204" pitchFamily="34" charset="0"/>
                <a:cs typeface="Arial" panose="020B0604020202020204" pitchFamily="34" charset="0"/>
              </a:defRPr>
            </a:lvl3pPr>
            <a:lvl4pPr marL="1600200" indent="-228600">
              <a:defRPr sz="2000" b="1">
                <a:solidFill>
                  <a:schemeClr val="bg1"/>
                </a:solidFill>
                <a:latin typeface="Arial" panose="020B0604020202020204" pitchFamily="34" charset="0"/>
                <a:cs typeface="Arial" panose="020B0604020202020204" pitchFamily="34" charset="0"/>
              </a:defRPr>
            </a:lvl4pPr>
            <a:lvl5pPr marL="2057400" indent="-228600">
              <a:defRPr sz="2000" b="1">
                <a:solidFill>
                  <a:schemeClr val="bg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b="1">
                <a:solidFill>
                  <a:schemeClr val="bg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b="1">
                <a:solidFill>
                  <a:schemeClr val="bg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b="1">
                <a:solidFill>
                  <a:schemeClr val="bg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b="1">
                <a:solidFill>
                  <a:schemeClr val="bg1"/>
                </a:solidFill>
                <a:latin typeface="Arial" panose="020B0604020202020204" pitchFamily="34" charset="0"/>
                <a:cs typeface="Arial" panose="020B0604020202020204" pitchFamily="34" charset="0"/>
              </a:defRPr>
            </a:lvl9pPr>
          </a:lstStyle>
          <a:p>
            <a:pPr eaLnBrk="1" fontAlgn="auto" hangingPunct="1">
              <a:spcBef>
                <a:spcPts val="0"/>
              </a:spcBef>
              <a:spcAft>
                <a:spcPts val="0"/>
              </a:spcAft>
              <a:defRPr/>
            </a:pPr>
            <a:r>
              <a:rPr lang="ru-RU" altLang="ru-RU" b="0" kern="0" dirty="0">
                <a:solidFill>
                  <a:schemeClr val="accent5">
                    <a:lumMod val="75000"/>
                  </a:schemeClr>
                </a:solidFill>
                <a:latin typeface="Times New Roman" panose="02020603050405020304" pitchFamily="18" charset="0"/>
                <a:cs typeface="Times New Roman" panose="02020603050405020304" pitchFamily="18" charset="0"/>
              </a:rPr>
              <a:t>Параметры Настройки клиента. Количество строк в списке</a:t>
            </a:r>
          </a:p>
        </p:txBody>
      </p:sp>
      <p:pic>
        <p:nvPicPr>
          <p:cNvPr id="9" name="Рисунок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514197" y="4370916"/>
            <a:ext cx="3999097" cy="2363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Прямоугольник 9"/>
          <p:cNvSpPr/>
          <p:nvPr/>
        </p:nvSpPr>
        <p:spPr>
          <a:xfrm>
            <a:off x="2151529" y="2259106"/>
            <a:ext cx="1362216" cy="33617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1" name="Прямоугольник 10"/>
          <p:cNvSpPr/>
          <p:nvPr/>
        </p:nvSpPr>
        <p:spPr>
          <a:xfrm>
            <a:off x="6723529" y="3307976"/>
            <a:ext cx="875507"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2" name="Прямоугольник 11"/>
          <p:cNvSpPr/>
          <p:nvPr/>
        </p:nvSpPr>
        <p:spPr>
          <a:xfrm>
            <a:off x="3321424" y="4975412"/>
            <a:ext cx="981635" cy="21515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99011845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776133" y="416762"/>
            <a:ext cx="8305800" cy="84023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algn="ctr"/>
            <a:r>
              <a:rPr lang="ru-RU" sz="1800" b="1" dirty="0">
                <a:solidFill>
                  <a:srgbClr val="000090"/>
                </a:solidFill>
                <a:latin typeface="Times New Roman" pitchFamily="18" charset="0"/>
              </a:rPr>
              <a:t>Обновление сертификата сервера </a:t>
            </a:r>
            <a:r>
              <a:rPr lang="en-US" sz="1800" b="1" dirty="0">
                <a:solidFill>
                  <a:srgbClr val="000090"/>
                </a:solidFill>
                <a:latin typeface="Times New Roman" pitchFamily="18" charset="0"/>
              </a:rPr>
              <a:t>TLS </a:t>
            </a:r>
            <a:r>
              <a:rPr lang="ru-RU" sz="1800" b="1" dirty="0">
                <a:solidFill>
                  <a:srgbClr val="000090"/>
                </a:solidFill>
                <a:latin typeface="Times New Roman" pitchFamily="18" charset="0"/>
              </a:rPr>
              <a:t>на автоматизированном рабочем месте пользователя системы «Электронный бюджет</a:t>
            </a:r>
            <a:r>
              <a:rPr lang="ru-RU" sz="1800" b="1" dirty="0" smtClean="0">
                <a:solidFill>
                  <a:srgbClr val="000090"/>
                </a:solidFill>
                <a:latin typeface="Times New Roman" pitchFamily="18" charset="0"/>
              </a:rPr>
              <a:t>» в соответствии  с письмом Федерального казначейства № 07-04-05/10 – 12601 от 20.06.2018 года.</a:t>
            </a:r>
            <a:endParaRPr lang="ru-RU" sz="1800" b="1" dirty="0">
              <a:solidFill>
                <a:srgbClr val="000090"/>
              </a:solidFill>
              <a:latin typeface="Times New Roman" pitchFamily="18" charset="0"/>
            </a:endParaRPr>
          </a:p>
        </p:txBody>
      </p:sp>
      <p:sp>
        <p:nvSpPr>
          <p:cNvPr id="4" name="Номер слайда 3"/>
          <p:cNvSpPr>
            <a:spLocks noGrp="1"/>
          </p:cNvSpPr>
          <p:nvPr>
            <p:ph type="sldNum" sz="quarter" idx="12"/>
          </p:nvPr>
        </p:nvSpPr>
        <p:spPr/>
        <p:txBody>
          <a:bodyPr/>
          <a:lstStyle/>
          <a:p>
            <a:pPr>
              <a:defRPr/>
            </a:pPr>
            <a:fld id="{2B8AC401-7FEE-40CB-90EB-28CC8AC77203}" type="slidenum">
              <a:rPr lang="ru-RU" altLang="ru-RU" smtClean="0"/>
              <a:pPr>
                <a:defRPr/>
              </a:pPr>
              <a:t>29</a:t>
            </a:fld>
            <a:endParaRPr lang="ru-RU" altLang="ru-RU"/>
          </a:p>
        </p:txBody>
      </p:sp>
      <p:sp>
        <p:nvSpPr>
          <p:cNvPr id="7" name="TextBox 6"/>
          <p:cNvSpPr txBox="1"/>
          <p:nvPr/>
        </p:nvSpPr>
        <p:spPr>
          <a:xfrm>
            <a:off x="897468" y="1289013"/>
            <a:ext cx="9118600" cy="369332"/>
          </a:xfrm>
          <a:prstGeom prst="rect">
            <a:avLst/>
          </a:prstGeom>
          <a:noFill/>
        </p:spPr>
        <p:txBody>
          <a:bodyPr wrap="square" rtlCol="0">
            <a:spAutoFit/>
          </a:bodyPr>
          <a:lstStyle/>
          <a:p>
            <a:pPr marL="742950" lvl="1" indent="-285750">
              <a:spcBef>
                <a:spcPts val="1200"/>
              </a:spcBef>
              <a:spcAft>
                <a:spcPts val="1200"/>
              </a:spcAft>
              <a:buFont typeface="+mj-lt"/>
              <a:buAutoNum type="arabicPeriod"/>
              <a:tabLst>
                <a:tab pos="540385" algn="l"/>
              </a:tabLst>
            </a:pPr>
            <a:r>
              <a:rPr lang="x-none" b="1">
                <a:latin typeface="Times New Roman"/>
                <a:ea typeface="Times New Roman"/>
              </a:rPr>
              <a:t>Копирование </a:t>
            </a:r>
            <a:r>
              <a:rPr lang="ru-RU" b="1" dirty="0">
                <a:latin typeface="Times New Roman"/>
                <a:ea typeface="Times New Roman"/>
              </a:rPr>
              <a:t>нового </a:t>
            </a:r>
            <a:r>
              <a:rPr lang="x-none" b="1">
                <a:latin typeface="Times New Roman"/>
                <a:ea typeface="Times New Roman"/>
              </a:rPr>
              <a:t>сертификата сервера </a:t>
            </a:r>
            <a:r>
              <a:rPr lang="en-US" b="1" dirty="0">
                <a:latin typeface="Times New Roman"/>
                <a:ea typeface="Times New Roman"/>
              </a:rPr>
              <a:t>TLS</a:t>
            </a:r>
            <a:r>
              <a:rPr lang="ru-RU" b="1" dirty="0">
                <a:latin typeface="Times New Roman"/>
                <a:ea typeface="Times New Roman"/>
              </a:rPr>
              <a:t> на АРМ пользователя</a:t>
            </a:r>
            <a:endParaRPr lang="ru-RU" b="1" dirty="0">
              <a:effectLst/>
              <a:latin typeface="Times New Roman"/>
              <a:ea typeface="Times New Roman"/>
            </a:endParaRPr>
          </a:p>
        </p:txBody>
      </p:sp>
      <p:sp>
        <p:nvSpPr>
          <p:cNvPr id="8" name="Прямоугольник 7"/>
          <p:cNvSpPr/>
          <p:nvPr/>
        </p:nvSpPr>
        <p:spPr>
          <a:xfrm>
            <a:off x="7241627" y="2751018"/>
            <a:ext cx="4318000" cy="1463221"/>
          </a:xfrm>
          <a:prstGeom prst="rect">
            <a:avLst/>
          </a:prstGeom>
        </p:spPr>
        <p:txBody>
          <a:bodyPr wrap="square">
            <a:spAutoFit/>
          </a:bodyPr>
          <a:lstStyle/>
          <a:p>
            <a:pPr lvl="0" algn="just">
              <a:lnSpc>
                <a:spcPct val="115000"/>
              </a:lnSpc>
              <a:spcBef>
                <a:spcPts val="600"/>
              </a:spcBef>
              <a:spcAft>
                <a:spcPts val="300"/>
              </a:spcAft>
              <a:tabLst>
                <a:tab pos="540385" algn="l"/>
              </a:tabLst>
            </a:pPr>
            <a:r>
              <a:rPr lang="ru-RU" dirty="0">
                <a:latin typeface="Times New Roman"/>
                <a:ea typeface="Calibri"/>
                <a:cs typeface="Times New Roman"/>
              </a:rPr>
              <a:t>Копирование сертификата сервера </a:t>
            </a:r>
            <a:r>
              <a:rPr lang="en-US" dirty="0">
                <a:latin typeface="Times New Roman"/>
                <a:ea typeface="Calibri"/>
                <a:cs typeface="Times New Roman"/>
              </a:rPr>
              <a:t>TLS</a:t>
            </a:r>
            <a:r>
              <a:rPr lang="ru-RU" dirty="0">
                <a:latin typeface="Times New Roman"/>
                <a:ea typeface="Calibri"/>
                <a:cs typeface="Times New Roman"/>
              </a:rPr>
              <a:t> с официального сайта Федерального казначейства. </a:t>
            </a:r>
            <a:r>
              <a:rPr lang="ru-RU" u="sng" dirty="0">
                <a:solidFill>
                  <a:srgbClr val="0000FF"/>
                </a:solidFill>
                <a:latin typeface="Times New Roman"/>
                <a:ea typeface="Calibri"/>
                <a:cs typeface="Times New Roman"/>
                <a:hlinkClick r:id="rId3"/>
              </a:rPr>
              <a:t>www.roskazna.ru</a:t>
            </a:r>
            <a:endParaRPr lang="ru-RU" dirty="0">
              <a:solidFill>
                <a:prstClr val="black"/>
              </a:solidFill>
              <a:latin typeface="Calibri"/>
              <a:ea typeface="Calibri"/>
              <a:cs typeface="Times New Roman"/>
            </a:endParaRPr>
          </a:p>
          <a:p>
            <a:pPr marL="539750" indent="-269875" algn="ctr">
              <a:lnSpc>
                <a:spcPct val="115000"/>
              </a:lnSpc>
              <a:spcBef>
                <a:spcPts val="600"/>
              </a:spcBef>
              <a:spcAft>
                <a:spcPts val="300"/>
              </a:spcAft>
              <a:tabLst>
                <a:tab pos="540385" algn="l"/>
              </a:tabLst>
            </a:pPr>
            <a:endParaRPr lang="ru-RU" dirty="0">
              <a:effectLst/>
              <a:latin typeface="Calibri"/>
              <a:ea typeface="Calibri"/>
              <a:cs typeface="Times New Roman"/>
            </a:endParaRPr>
          </a:p>
        </p:txBody>
      </p:sp>
      <p:pic>
        <p:nvPicPr>
          <p:cNvPr id="8195"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644072" y="1582958"/>
            <a:ext cx="6366327" cy="44592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Овал 12"/>
          <p:cNvSpPr/>
          <p:nvPr/>
        </p:nvSpPr>
        <p:spPr>
          <a:xfrm>
            <a:off x="4848224" y="2076451"/>
            <a:ext cx="246855" cy="209549"/>
          </a:xfrm>
          <a:prstGeom prst="ellipse">
            <a:avLst/>
          </a:prstGeom>
          <a:noFill/>
          <a:ln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a:t>
            </a:r>
            <a:endParaRPr lang="ru-RU" dirty="0"/>
          </a:p>
        </p:txBody>
      </p:sp>
      <p:sp>
        <p:nvSpPr>
          <p:cNvPr id="14" name="Овал 13"/>
          <p:cNvSpPr/>
          <p:nvPr/>
        </p:nvSpPr>
        <p:spPr>
          <a:xfrm>
            <a:off x="1762124" y="4543426"/>
            <a:ext cx="246855" cy="209549"/>
          </a:xfrm>
          <a:prstGeom prst="ellipse">
            <a:avLst/>
          </a:prstGeom>
          <a:noFill/>
          <a:ln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a:t>
            </a:r>
            <a:endParaRPr lang="ru-RU" dirty="0"/>
          </a:p>
        </p:txBody>
      </p:sp>
      <p:sp>
        <p:nvSpPr>
          <p:cNvPr id="16" name="Овал 15"/>
          <p:cNvSpPr/>
          <p:nvPr/>
        </p:nvSpPr>
        <p:spPr>
          <a:xfrm>
            <a:off x="5905499" y="3273079"/>
            <a:ext cx="246855" cy="209549"/>
          </a:xfrm>
          <a:prstGeom prst="ellipse">
            <a:avLst/>
          </a:prstGeom>
          <a:noFill/>
          <a:ln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a:t>
            </a:r>
            <a:endParaRPr lang="ru-RU" dirty="0"/>
          </a:p>
        </p:txBody>
      </p:sp>
      <p:sp>
        <p:nvSpPr>
          <p:cNvPr id="17" name="Овал 16"/>
          <p:cNvSpPr/>
          <p:nvPr/>
        </p:nvSpPr>
        <p:spPr>
          <a:xfrm>
            <a:off x="2581274" y="5762626"/>
            <a:ext cx="246855" cy="209549"/>
          </a:xfrm>
          <a:prstGeom prst="ellipse">
            <a:avLst/>
          </a:prstGeom>
          <a:noFill/>
          <a:ln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a:t>
            </a:r>
            <a:endParaRPr lang="ru-RU" dirty="0"/>
          </a:p>
        </p:txBody>
      </p:sp>
      <p:sp>
        <p:nvSpPr>
          <p:cNvPr id="9" name="TextBox 8"/>
          <p:cNvSpPr txBox="1"/>
          <p:nvPr/>
        </p:nvSpPr>
        <p:spPr>
          <a:xfrm>
            <a:off x="4848223" y="2047874"/>
            <a:ext cx="246855" cy="261610"/>
          </a:xfrm>
          <a:prstGeom prst="rect">
            <a:avLst/>
          </a:prstGeom>
          <a:noFill/>
        </p:spPr>
        <p:txBody>
          <a:bodyPr wrap="square" rtlCol="0">
            <a:spAutoFit/>
          </a:bodyPr>
          <a:lstStyle/>
          <a:p>
            <a:r>
              <a:rPr lang="ru-RU" sz="1100" b="1" dirty="0" smtClean="0">
                <a:solidFill>
                  <a:srgbClr val="FF0000"/>
                </a:solidFill>
              </a:rPr>
              <a:t>1</a:t>
            </a:r>
            <a:endParaRPr lang="ru-RU" sz="1100" b="1" dirty="0">
              <a:solidFill>
                <a:srgbClr val="FF0000"/>
              </a:solidFill>
            </a:endParaRPr>
          </a:p>
        </p:txBody>
      </p:sp>
      <p:sp>
        <p:nvSpPr>
          <p:cNvPr id="19" name="TextBox 18"/>
          <p:cNvSpPr txBox="1"/>
          <p:nvPr/>
        </p:nvSpPr>
        <p:spPr>
          <a:xfrm>
            <a:off x="5905499" y="3247048"/>
            <a:ext cx="246855" cy="261610"/>
          </a:xfrm>
          <a:prstGeom prst="rect">
            <a:avLst/>
          </a:prstGeom>
          <a:noFill/>
        </p:spPr>
        <p:txBody>
          <a:bodyPr wrap="square" rtlCol="0">
            <a:spAutoFit/>
          </a:bodyPr>
          <a:lstStyle/>
          <a:p>
            <a:r>
              <a:rPr lang="ru-RU" sz="1100" b="1" dirty="0">
                <a:solidFill>
                  <a:srgbClr val="FF0000"/>
                </a:solidFill>
              </a:rPr>
              <a:t>2</a:t>
            </a:r>
          </a:p>
        </p:txBody>
      </p:sp>
      <p:sp>
        <p:nvSpPr>
          <p:cNvPr id="20" name="TextBox 19"/>
          <p:cNvSpPr txBox="1"/>
          <p:nvPr/>
        </p:nvSpPr>
        <p:spPr>
          <a:xfrm>
            <a:off x="1762124" y="4517395"/>
            <a:ext cx="246855" cy="261610"/>
          </a:xfrm>
          <a:prstGeom prst="rect">
            <a:avLst/>
          </a:prstGeom>
          <a:noFill/>
        </p:spPr>
        <p:txBody>
          <a:bodyPr wrap="square" rtlCol="0">
            <a:spAutoFit/>
          </a:bodyPr>
          <a:lstStyle/>
          <a:p>
            <a:r>
              <a:rPr lang="ru-RU" sz="1100" b="1" dirty="0">
                <a:solidFill>
                  <a:srgbClr val="FF0000"/>
                </a:solidFill>
              </a:rPr>
              <a:t>3</a:t>
            </a:r>
          </a:p>
        </p:txBody>
      </p:sp>
      <p:sp>
        <p:nvSpPr>
          <p:cNvPr id="21" name="TextBox 20"/>
          <p:cNvSpPr txBox="1"/>
          <p:nvPr/>
        </p:nvSpPr>
        <p:spPr>
          <a:xfrm>
            <a:off x="2581274" y="5736595"/>
            <a:ext cx="246855" cy="261610"/>
          </a:xfrm>
          <a:prstGeom prst="rect">
            <a:avLst/>
          </a:prstGeom>
          <a:noFill/>
        </p:spPr>
        <p:txBody>
          <a:bodyPr wrap="square" rtlCol="0">
            <a:spAutoFit/>
          </a:bodyPr>
          <a:lstStyle/>
          <a:p>
            <a:r>
              <a:rPr lang="ru-RU" sz="1100" b="1" dirty="0" smtClean="0">
                <a:solidFill>
                  <a:srgbClr val="FF0000"/>
                </a:solidFill>
              </a:rPr>
              <a:t>4</a:t>
            </a:r>
            <a:endParaRPr lang="ru-RU" sz="1100" b="1" dirty="0">
              <a:solidFill>
                <a:srgbClr val="FF0000"/>
              </a:solidFill>
            </a:endParaRPr>
          </a:p>
        </p:txBody>
      </p:sp>
    </p:spTree>
    <p:extLst>
      <p:ext uri="{BB962C8B-B14F-4D97-AF65-F5344CB8AC3E}">
        <p14:creationId xmlns:p14="http://schemas.microsoft.com/office/powerpoint/2010/main" val="24641845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Заголовок 1"/>
          <p:cNvSpPr>
            <a:spLocks noGrp="1"/>
          </p:cNvSpPr>
          <p:nvPr>
            <p:ph type="title"/>
          </p:nvPr>
        </p:nvSpPr>
        <p:spPr>
          <a:xfrm>
            <a:off x="3792662" y="7937"/>
            <a:ext cx="8590494" cy="938658"/>
          </a:xfrm>
        </p:spPr>
        <p:txBody>
          <a:bodyPr/>
          <a:lstStyle/>
          <a:p>
            <a:pPr algn="ctr"/>
            <a:r>
              <a:rPr lang="ru-RU" sz="1950" b="1" dirty="0" smtClean="0">
                <a:solidFill>
                  <a:srgbClr val="000090"/>
                </a:solidFill>
                <a:latin typeface="Times New Roman" pitchFamily="18" charset="0"/>
              </a:rPr>
              <a:t>Реализованный функционал и планы по развити</a:t>
            </a:r>
            <a:r>
              <a:rPr lang="ru-RU" sz="1950" b="1" dirty="0">
                <a:solidFill>
                  <a:srgbClr val="000090"/>
                </a:solidFill>
                <a:latin typeface="Times New Roman" pitchFamily="18" charset="0"/>
              </a:rPr>
              <a:t>ю</a:t>
            </a:r>
            <a:r>
              <a:rPr lang="ru-RU" sz="1950" b="1" dirty="0" smtClean="0">
                <a:solidFill>
                  <a:srgbClr val="000090"/>
                </a:solidFill>
                <a:latin typeface="Times New Roman" pitchFamily="18" charset="0"/>
              </a:rPr>
              <a:t> подсистемы учета и отчетности ГИИС  </a:t>
            </a:r>
            <a:r>
              <a:rPr lang="ru-RU" sz="1950" b="1" dirty="0">
                <a:solidFill>
                  <a:srgbClr val="000090"/>
                </a:solidFill>
                <a:latin typeface="Times New Roman" pitchFamily="18" charset="0"/>
              </a:rPr>
              <a:t>«Электронный бюджет»</a:t>
            </a:r>
            <a:r>
              <a:rPr lang="en-US" sz="1950" b="1" dirty="0">
                <a:solidFill>
                  <a:srgbClr val="000090"/>
                </a:solidFill>
                <a:latin typeface="Times New Roman" pitchFamily="18" charset="0"/>
              </a:rPr>
              <a:t> </a:t>
            </a:r>
            <a:r>
              <a:rPr lang="ru-RU" sz="1950" b="1" dirty="0" smtClean="0">
                <a:solidFill>
                  <a:srgbClr val="000090"/>
                </a:solidFill>
                <a:latin typeface="Times New Roman" pitchFamily="18" charset="0"/>
              </a:rPr>
              <a:t>во </a:t>
            </a:r>
            <a:r>
              <a:rPr lang="en-US" sz="1950" b="1" dirty="0" smtClean="0">
                <a:solidFill>
                  <a:srgbClr val="000090"/>
                </a:solidFill>
                <a:latin typeface="Times New Roman" pitchFamily="18" charset="0"/>
              </a:rPr>
              <a:t>II </a:t>
            </a:r>
            <a:r>
              <a:rPr lang="ru-RU" sz="1950" b="1" dirty="0" smtClean="0">
                <a:solidFill>
                  <a:srgbClr val="000090"/>
                </a:solidFill>
                <a:latin typeface="Times New Roman" pitchFamily="18" charset="0"/>
              </a:rPr>
              <a:t>полугодии</a:t>
            </a:r>
            <a:r>
              <a:rPr lang="en-US" sz="1950" b="1" dirty="0" smtClean="0">
                <a:solidFill>
                  <a:srgbClr val="000090"/>
                </a:solidFill>
                <a:latin typeface="Times New Roman" pitchFamily="18" charset="0"/>
              </a:rPr>
              <a:t> </a:t>
            </a:r>
            <a:r>
              <a:rPr lang="en-US" sz="1950" b="1" dirty="0">
                <a:solidFill>
                  <a:srgbClr val="000090"/>
                </a:solidFill>
                <a:latin typeface="Times New Roman" pitchFamily="18" charset="0"/>
              </a:rPr>
              <a:t>2018 </a:t>
            </a:r>
            <a:r>
              <a:rPr lang="ru-RU" sz="1950" b="1" dirty="0" smtClean="0">
                <a:solidFill>
                  <a:srgbClr val="000090"/>
                </a:solidFill>
                <a:latin typeface="Times New Roman" pitchFamily="18" charset="0"/>
              </a:rPr>
              <a:t>года</a:t>
            </a:r>
            <a:endParaRPr lang="ru-RU" sz="1950" b="1" dirty="0">
              <a:solidFill>
                <a:srgbClr val="000090"/>
              </a:solidFill>
              <a:latin typeface="Times New Roman" pitchFamily="18" charset="0"/>
            </a:endParaRPr>
          </a:p>
        </p:txBody>
      </p:sp>
      <p:sp>
        <p:nvSpPr>
          <p:cNvPr id="133" name="Скругленный прямоугольник 132"/>
          <p:cNvSpPr/>
          <p:nvPr/>
        </p:nvSpPr>
        <p:spPr>
          <a:xfrm>
            <a:off x="973667" y="2385399"/>
            <a:ext cx="4717140" cy="4176268"/>
          </a:xfrm>
          <a:prstGeom prst="roundRect">
            <a:avLst>
              <a:gd name="adj" fmla="val 0"/>
            </a:avLst>
          </a:prstGeom>
          <a:ln w="6350"/>
        </p:spPr>
        <p:style>
          <a:lnRef idx="2">
            <a:schemeClr val="accent5"/>
          </a:lnRef>
          <a:fillRef idx="1">
            <a:schemeClr val="lt1"/>
          </a:fillRef>
          <a:effectRef idx="0">
            <a:schemeClr val="accent5"/>
          </a:effectRef>
          <a:fontRef idx="minor">
            <a:schemeClr val="dk1"/>
          </a:fontRef>
        </p:style>
        <p:txBody>
          <a:bodyPr anchor="ctr"/>
          <a:lstStyle/>
          <a:p>
            <a:pPr algn="ctr" eaLnBrk="1" hangingPunct="1">
              <a:defRPr/>
            </a:pPr>
            <a:endParaRPr lang="ru-RU" sz="900" dirty="0">
              <a:solidFill>
                <a:srgbClr val="002060"/>
              </a:solidFill>
              <a:latin typeface="Times New Roman" panose="02020603050405020304" pitchFamily="18" charset="0"/>
              <a:cs typeface="Times New Roman" panose="02020603050405020304" pitchFamily="18" charset="0"/>
            </a:endParaRPr>
          </a:p>
        </p:txBody>
      </p:sp>
      <p:sp>
        <p:nvSpPr>
          <p:cNvPr id="134" name="Прямоугольник 133"/>
          <p:cNvSpPr/>
          <p:nvPr/>
        </p:nvSpPr>
        <p:spPr>
          <a:xfrm>
            <a:off x="973667" y="2108400"/>
            <a:ext cx="4717141" cy="261610"/>
          </a:xfrm>
          <a:prstGeom prst="rect">
            <a:avLst/>
          </a:prstGeom>
          <a:solidFill>
            <a:schemeClr val="accent5">
              <a:lumMod val="20000"/>
              <a:lumOff val="80000"/>
            </a:schemeClr>
          </a:solidFill>
        </p:spPr>
        <p:style>
          <a:lnRef idx="1">
            <a:schemeClr val="accent1"/>
          </a:lnRef>
          <a:fillRef idx="2">
            <a:schemeClr val="accent1"/>
          </a:fillRef>
          <a:effectRef idx="1">
            <a:schemeClr val="accent1"/>
          </a:effectRef>
          <a:fontRef idx="minor">
            <a:schemeClr val="dk1"/>
          </a:fontRef>
        </p:style>
        <p:txBody>
          <a:bodyPr wrap="square">
            <a:spAutoFit/>
          </a:bodyPr>
          <a:lstStyle/>
          <a:p>
            <a:pPr algn="ctr" eaLnBrk="1" hangingPunct="1"/>
            <a:r>
              <a:rPr lang="ru-RU" sz="1100" b="1" dirty="0" smtClean="0">
                <a:solidFill>
                  <a:srgbClr val="5B9BD5">
                    <a:lumMod val="75000"/>
                  </a:srgbClr>
                </a:solidFill>
                <a:latin typeface="Times New Roman" panose="02020603050405020304" pitchFamily="18" charset="0"/>
                <a:cs typeface="Times New Roman" panose="02020603050405020304" pitchFamily="18" charset="0"/>
              </a:rPr>
              <a:t>ОБЕСПЕЧЕНА ДОРАБОТКА</a:t>
            </a:r>
            <a:r>
              <a:rPr lang="en-US" sz="1100" b="1" dirty="0" smtClean="0">
                <a:solidFill>
                  <a:srgbClr val="5B9BD5">
                    <a:lumMod val="75000"/>
                  </a:srgbClr>
                </a:solidFill>
                <a:latin typeface="Times New Roman" panose="02020603050405020304" pitchFamily="18" charset="0"/>
                <a:cs typeface="Times New Roman" panose="02020603050405020304" pitchFamily="18" charset="0"/>
              </a:rPr>
              <a:t>:</a:t>
            </a:r>
            <a:r>
              <a:rPr lang="ru-RU" sz="1100" b="1" dirty="0" smtClean="0">
                <a:solidFill>
                  <a:srgbClr val="5B9BD5">
                    <a:lumMod val="75000"/>
                  </a:srgbClr>
                </a:solidFill>
                <a:latin typeface="Times New Roman" panose="02020603050405020304" pitchFamily="18" charset="0"/>
                <a:cs typeface="Times New Roman" panose="02020603050405020304" pitchFamily="18" charset="0"/>
              </a:rPr>
              <a:t> </a:t>
            </a:r>
            <a:endParaRPr lang="ru-RU" sz="1100" b="1" dirty="0">
              <a:solidFill>
                <a:srgbClr val="5B9BD5">
                  <a:lumMod val="75000"/>
                </a:srgbClr>
              </a:solidFill>
              <a:latin typeface="Times New Roman" panose="02020603050405020304" pitchFamily="18" charset="0"/>
              <a:cs typeface="Times New Roman" panose="02020603050405020304" pitchFamily="18" charset="0"/>
            </a:endParaRPr>
          </a:p>
        </p:txBody>
      </p:sp>
      <p:sp>
        <p:nvSpPr>
          <p:cNvPr id="9" name="AutoShape 6" descr="ÐÐ°ÑÑÐ¸Ð½ÐºÐ¸ Ð¿Ð¾ Ð·Ð°Ð¿ÑÐ¾ÑÑ Ð¸ÐºÐ¾Ð½ÐºÐ° Ð¿ÐµÑÐµÐ´Ð°ÑÐ° Ð¸Ð½ÑÐ¾ÑÐ¼Ð°ÑÐ¸Ð¸"/>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eaLnBrk="1" hangingPunct="1"/>
            <a:endParaRPr lang="ru-RU">
              <a:solidFill>
                <a:prstClr val="black"/>
              </a:solidFill>
              <a:cs typeface="Arial" charset="0"/>
            </a:endParaRPr>
          </a:p>
        </p:txBody>
      </p:sp>
      <p:sp>
        <p:nvSpPr>
          <p:cNvPr id="10" name="AutoShape 8" descr="ÐÐ°ÑÑÐ¸Ð½ÐºÐ¸ Ð¿Ð¾ Ð·Ð°Ð¿ÑÐ¾ÑÑ Ð¸ÐºÐ¾Ð½ÐºÐ° Ð¿ÐµÑÐµÐ´Ð°ÑÐ° Ð¸Ð½ÑÐ¾ÑÐ¼Ð°ÑÐ¸Ð¸"/>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eaLnBrk="1" hangingPunct="1"/>
            <a:endParaRPr lang="ru-RU">
              <a:solidFill>
                <a:prstClr val="black"/>
              </a:solidFill>
              <a:cs typeface="Arial" charset="0"/>
            </a:endParaRPr>
          </a:p>
        </p:txBody>
      </p:sp>
      <p:sp>
        <p:nvSpPr>
          <p:cNvPr id="11" name="AutoShape 10" descr="ÐÐ°ÑÑÐ¸Ð½ÐºÐ¸ Ð¿Ð¾ Ð·Ð°Ð¿ÑÐ¾ÑÑ Ð¸ÐºÐ¾Ð½ÐºÐ° Ð¿ÐµÑÐµÐ´Ð°ÑÐ° Ð¸Ð½ÑÐ¾ÑÐ¼Ð°ÑÐ¸Ð¸"/>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eaLnBrk="1" hangingPunct="1"/>
            <a:endParaRPr lang="ru-RU">
              <a:solidFill>
                <a:prstClr val="black"/>
              </a:solidFill>
              <a:cs typeface="Arial" charset="0"/>
            </a:endParaRPr>
          </a:p>
        </p:txBody>
      </p:sp>
      <p:grpSp>
        <p:nvGrpSpPr>
          <p:cNvPr id="147" name="Группа 24"/>
          <p:cNvGrpSpPr>
            <a:grpSpLocks/>
          </p:cNvGrpSpPr>
          <p:nvPr/>
        </p:nvGrpSpPr>
        <p:grpSpPr bwMode="auto">
          <a:xfrm>
            <a:off x="3520205" y="2470235"/>
            <a:ext cx="213481" cy="298886"/>
            <a:chOff x="1061265" y="5505185"/>
            <a:chExt cx="741928" cy="989531"/>
          </a:xfrm>
        </p:grpSpPr>
        <p:pic>
          <p:nvPicPr>
            <p:cNvPr id="148" name="Picture 84" descr="C:\Users\3053\Desktop\скачанные файлы.png"/>
            <p:cNvPicPr>
              <a:picLocks noChangeAspect="1" noChangeArrowheads="1"/>
            </p:cNvPicPr>
            <p:nvPr/>
          </p:nvPicPr>
          <p:blipFill>
            <a:blip r:embed="rId3"/>
            <a:srcRect l="13155" t="-1851" r="10480"/>
            <a:stretch>
              <a:fillRect/>
            </a:stretch>
          </p:blipFill>
          <p:spPr bwMode="auto">
            <a:xfrm>
              <a:off x="1061265" y="5505185"/>
              <a:ext cx="741928" cy="989531"/>
            </a:xfrm>
            <a:prstGeom prst="rect">
              <a:avLst/>
            </a:prstGeom>
            <a:noFill/>
            <a:ln w="9525">
              <a:noFill/>
              <a:miter lim="800000"/>
              <a:headEnd/>
              <a:tailEnd/>
            </a:ln>
          </p:spPr>
        </p:pic>
        <p:pic>
          <p:nvPicPr>
            <p:cNvPr id="149" name="Picture 83" descr="C:\Users\3053\Desktop\180px-Roskazna.png"/>
            <p:cNvPicPr>
              <a:picLocks noChangeAspect="1" noChangeArrowheads="1"/>
            </p:cNvPicPr>
            <p:nvPr/>
          </p:nvPicPr>
          <p:blipFill>
            <a:blip r:embed="rId4"/>
            <a:srcRect/>
            <a:stretch>
              <a:fillRect/>
            </a:stretch>
          </p:blipFill>
          <p:spPr bwMode="auto">
            <a:xfrm>
              <a:off x="1234858" y="5734935"/>
              <a:ext cx="248577" cy="275877"/>
            </a:xfrm>
            <a:prstGeom prst="rect">
              <a:avLst/>
            </a:prstGeom>
            <a:noFill/>
            <a:ln w="9525">
              <a:noFill/>
              <a:miter lim="800000"/>
              <a:headEnd/>
              <a:tailEnd/>
            </a:ln>
          </p:spPr>
        </p:pic>
      </p:grpSp>
      <p:sp>
        <p:nvSpPr>
          <p:cNvPr id="61" name="Прямоугольник 60"/>
          <p:cNvSpPr/>
          <p:nvPr/>
        </p:nvSpPr>
        <p:spPr>
          <a:xfrm>
            <a:off x="1500533" y="2422880"/>
            <a:ext cx="1917249" cy="46166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ctr" eaLnBrk="1" hangingPunct="1"/>
            <a:r>
              <a:rPr lang="ru-RU" sz="1200" dirty="0" smtClean="0">
                <a:solidFill>
                  <a:prstClr val="black"/>
                </a:solidFill>
                <a:latin typeface="Times New Roman" panose="02020603050405020304" pitchFamily="18" charset="0"/>
                <a:cs typeface="Times New Roman" panose="02020603050405020304" pitchFamily="18" charset="0"/>
              </a:rPr>
              <a:t>Приказ </a:t>
            </a:r>
            <a:r>
              <a:rPr lang="ru-RU" sz="1200" dirty="0">
                <a:solidFill>
                  <a:prstClr val="black"/>
                </a:solidFill>
                <a:latin typeface="Times New Roman" panose="02020603050405020304" pitchFamily="18" charset="0"/>
                <a:cs typeface="Times New Roman" panose="02020603050405020304" pitchFamily="18" charset="0"/>
              </a:rPr>
              <a:t>Минфина России </a:t>
            </a:r>
          </a:p>
          <a:p>
            <a:pPr algn="ctr" eaLnBrk="1" hangingPunct="1"/>
            <a:r>
              <a:rPr lang="ru-RU" sz="1200" dirty="0">
                <a:solidFill>
                  <a:prstClr val="black"/>
                </a:solidFill>
                <a:latin typeface="Times New Roman" panose="02020603050405020304" pitchFamily="18" charset="0"/>
                <a:cs typeface="Times New Roman" panose="02020603050405020304" pitchFamily="18" charset="0"/>
              </a:rPr>
              <a:t>от </a:t>
            </a:r>
            <a:r>
              <a:rPr lang="ru-RU" sz="1200" dirty="0" smtClean="0">
                <a:solidFill>
                  <a:prstClr val="black"/>
                </a:solidFill>
                <a:latin typeface="Times New Roman" panose="02020603050405020304" pitchFamily="18" charset="0"/>
                <a:cs typeface="Times New Roman" panose="02020603050405020304" pitchFamily="18" charset="0"/>
              </a:rPr>
              <a:t>02.11.2017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176н</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78" name="Прямоугольник 77"/>
          <p:cNvSpPr/>
          <p:nvPr/>
        </p:nvSpPr>
        <p:spPr>
          <a:xfrm>
            <a:off x="1489283" y="2921674"/>
            <a:ext cx="4165887" cy="3046988"/>
          </a:xfrm>
          <a:prstGeom prst="rect">
            <a:avLst/>
          </a:prstGeom>
        </p:spPr>
        <p:txBody>
          <a:bodyPr wrap="square">
            <a:spAutoFit/>
          </a:bodyPr>
          <a:lstStyle/>
          <a:p>
            <a:pPr marL="171450" indent="-108000" algn="just" eaLnBrk="1" hangingPunct="1">
              <a:buFont typeface="Wingdings" panose="05000000000000000000" pitchFamily="2" charset="2"/>
              <a:buChar char="ü"/>
            </a:pPr>
            <a:r>
              <a:rPr lang="ru-RU" sz="1200" dirty="0" smtClean="0">
                <a:solidFill>
                  <a:prstClr val="black"/>
                </a:solidFill>
                <a:latin typeface="Times New Roman" panose="02020603050405020304" pitchFamily="18" charset="0"/>
                <a:cs typeface="Times New Roman" panose="02020603050405020304" pitchFamily="18" charset="0"/>
              </a:rPr>
              <a:t>Реализовано обязательное к заполнению поле «Полномочие субъекта отчетности»;</a:t>
            </a:r>
          </a:p>
          <a:p>
            <a:pPr marL="171450" indent="-108000" algn="just" eaLnBrk="1" hangingPunct="1">
              <a:buFont typeface="Wingdings" panose="05000000000000000000" pitchFamily="2" charset="2"/>
              <a:buChar char="ü"/>
            </a:pPr>
            <a:r>
              <a:rPr lang="ru-RU" sz="1200" dirty="0">
                <a:solidFill>
                  <a:prstClr val="black"/>
                </a:solidFill>
                <a:cs typeface="Arial" charset="0"/>
              </a:rPr>
              <a:t> </a:t>
            </a:r>
            <a:r>
              <a:rPr lang="ru-RU" sz="1200" dirty="0">
                <a:solidFill>
                  <a:prstClr val="black"/>
                </a:solidFill>
                <a:latin typeface="Times New Roman" panose="02020603050405020304" pitchFamily="18" charset="0"/>
                <a:cs typeface="Times New Roman" panose="02020603050405020304" pitchFamily="18" charset="0"/>
              </a:rPr>
              <a:t>Реализована функция автоматического формирования отчетных форм, не содержащих показателей</a:t>
            </a:r>
            <a:r>
              <a:rPr lang="ru-RU" sz="1200" dirty="0" smtClean="0">
                <a:solidFill>
                  <a:prstClr val="black"/>
                </a:solidFill>
                <a:latin typeface="Times New Roman" panose="02020603050405020304" pitchFamily="18" charset="0"/>
                <a:cs typeface="Times New Roman" panose="02020603050405020304" pitchFamily="18" charset="0"/>
              </a:rPr>
              <a:t>;</a:t>
            </a:r>
          </a:p>
          <a:p>
            <a:pPr marL="171450" indent="-108000" algn="just" eaLnBrk="1" hangingPunct="1">
              <a:buFont typeface="Wingdings" panose="05000000000000000000" pitchFamily="2" charset="2"/>
              <a:buChar char="ü"/>
            </a:pPr>
            <a:r>
              <a:rPr lang="ru-RU" sz="1200" dirty="0" smtClean="0">
                <a:solidFill>
                  <a:prstClr val="black"/>
                </a:solidFill>
                <a:latin typeface="Times New Roman" panose="02020603050405020304" pitchFamily="18" charset="0"/>
                <a:cs typeface="Times New Roman" panose="02020603050405020304" pitchFamily="18" charset="0"/>
              </a:rPr>
              <a:t> Реализована возможность отправки в электронном виде Уведомления о принятии отчетности с наличием </a:t>
            </a:r>
            <a:r>
              <a:rPr lang="ru-RU" sz="1200" dirty="0">
                <a:solidFill>
                  <a:prstClr val="black"/>
                </a:solidFill>
                <a:latin typeface="Times New Roman" panose="02020603050405020304" pitchFamily="18" charset="0"/>
                <a:cs typeface="Times New Roman" panose="02020603050405020304" pitchFamily="18" charset="0"/>
              </a:rPr>
              <a:t>электронной </a:t>
            </a:r>
            <a:r>
              <a:rPr lang="ru-RU" sz="1200" dirty="0" smtClean="0">
                <a:solidFill>
                  <a:prstClr val="black"/>
                </a:solidFill>
                <a:latin typeface="Times New Roman" panose="02020603050405020304" pitchFamily="18" charset="0"/>
                <a:cs typeface="Times New Roman" panose="02020603050405020304" pitchFamily="18" charset="0"/>
              </a:rPr>
              <a:t>подписи </a:t>
            </a:r>
            <a:r>
              <a:rPr lang="ru-RU" sz="1200" dirty="0">
                <a:solidFill>
                  <a:prstClr val="black"/>
                </a:solidFill>
                <a:latin typeface="Times New Roman" panose="02020603050405020304" pitchFamily="18" charset="0"/>
                <a:cs typeface="Times New Roman" panose="02020603050405020304" pitchFamily="18" charset="0"/>
              </a:rPr>
              <a:t>и элементов визуализации регистрационных данных;</a:t>
            </a:r>
            <a:endParaRPr lang="ru-RU" sz="1200" dirty="0" smtClean="0">
              <a:solidFill>
                <a:prstClr val="black"/>
              </a:solidFill>
              <a:latin typeface="Times New Roman" panose="02020603050405020304" pitchFamily="18" charset="0"/>
              <a:cs typeface="Times New Roman" panose="02020603050405020304" pitchFamily="18" charset="0"/>
            </a:endParaRPr>
          </a:p>
          <a:p>
            <a:pPr marL="171450" lvl="0" indent="-108000" algn="just" eaLnBrk="1" hangingPunct="1">
              <a:buFont typeface="Wingdings" panose="05000000000000000000" pitchFamily="2" charset="2"/>
              <a:buChar char="ü"/>
            </a:pPr>
            <a:r>
              <a:rPr lang="ru-RU" sz="1200" dirty="0" smtClean="0">
                <a:solidFill>
                  <a:prstClr val="black"/>
                </a:solidFill>
                <a:latin typeface="Times New Roman" panose="02020603050405020304" pitchFamily="18" charset="0"/>
                <a:cs typeface="Times New Roman" panose="02020603050405020304" pitchFamily="18" charset="0"/>
              </a:rPr>
              <a:t> Реализовано формирование </a:t>
            </a:r>
            <a:r>
              <a:rPr lang="ru-RU" sz="1200" dirty="0">
                <a:solidFill>
                  <a:prstClr val="black"/>
                </a:solidFill>
                <a:latin typeface="Times New Roman" panose="02020603050405020304" pitchFamily="18" charset="0"/>
                <a:cs typeface="Times New Roman" panose="02020603050405020304" pitchFamily="18" charset="0"/>
              </a:rPr>
              <a:t>сведений о принятых обязательствах по объектам капитального строительства, включенным в федеральную адресную инвестиционную программу (ф. 0503128  ФАИП</a:t>
            </a:r>
            <a:r>
              <a:rPr lang="ru-RU" sz="1200" dirty="0" smtClean="0">
                <a:solidFill>
                  <a:prstClr val="black"/>
                </a:solidFill>
                <a:latin typeface="Times New Roman" panose="02020603050405020304" pitchFamily="18" charset="0"/>
                <a:cs typeface="Times New Roman" panose="02020603050405020304" pitchFamily="18" charset="0"/>
              </a:rPr>
              <a:t>)</a:t>
            </a:r>
          </a:p>
          <a:p>
            <a:pPr marL="171450" indent="-108000" algn="just" eaLnBrk="1" hangingPunct="1">
              <a:buFont typeface="Wingdings" panose="05000000000000000000" pitchFamily="2" charset="2"/>
              <a:buChar char="ü"/>
            </a:pPr>
            <a:r>
              <a:rPr lang="ru-RU" sz="1200" dirty="0" smtClean="0">
                <a:solidFill>
                  <a:prstClr val="black"/>
                </a:solidFill>
                <a:latin typeface="Times New Roman" panose="02020603050405020304" pitchFamily="18" charset="0"/>
                <a:cs typeface="Times New Roman" panose="02020603050405020304" pitchFamily="18" charset="0"/>
              </a:rPr>
              <a:t> Реализован функционал настройки блокировки загрузки сводных отчетов;</a:t>
            </a:r>
          </a:p>
          <a:p>
            <a:pPr marL="171450" indent="-108000" algn="just" eaLnBrk="1" hangingPunct="1">
              <a:buFont typeface="Wingdings" panose="05000000000000000000" pitchFamily="2" charset="2"/>
              <a:buChar char="ü"/>
            </a:pPr>
            <a:r>
              <a:rPr lang="ru-RU" sz="1200" dirty="0" smtClean="0">
                <a:solidFill>
                  <a:prstClr val="black"/>
                </a:solidFill>
                <a:latin typeface="Times New Roman" panose="02020603050405020304" pitchFamily="18" charset="0"/>
                <a:cs typeface="Times New Roman" panose="02020603050405020304" pitchFamily="18" charset="0"/>
              </a:rPr>
              <a:t> Реализован функционал проверки на </a:t>
            </a:r>
            <a:r>
              <a:rPr lang="ru-RU" sz="1200" dirty="0" smtClean="0">
                <a:latin typeface="Times New Roman" panose="02020603050405020304" pitchFamily="18" charset="0"/>
                <a:cs typeface="Times New Roman" panose="02020603050405020304" pitchFamily="18" charset="0"/>
              </a:rPr>
              <a:t>контрольные соотношения с уровнем «Блокирующий».</a:t>
            </a:r>
            <a:endParaRPr lang="ru-RU" sz="1200"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5056" y="2881446"/>
            <a:ext cx="454228" cy="454228"/>
          </a:xfrm>
          <a:prstGeom prst="rect">
            <a:avLst/>
          </a:prstGeom>
        </p:spPr>
      </p:pic>
      <p:sp>
        <p:nvSpPr>
          <p:cNvPr id="70" name="Прямоугольник 69"/>
          <p:cNvSpPr/>
          <p:nvPr/>
        </p:nvSpPr>
        <p:spPr>
          <a:xfrm>
            <a:off x="3790479" y="2419780"/>
            <a:ext cx="1852122" cy="46166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ctr" eaLnBrk="1" hangingPunct="1"/>
            <a:r>
              <a:rPr lang="ru-RU" sz="1200" dirty="0" smtClean="0">
                <a:solidFill>
                  <a:prstClr val="black"/>
                </a:solidFill>
                <a:latin typeface="Times New Roman" panose="02020603050405020304" pitchFamily="18" charset="0"/>
                <a:cs typeface="Times New Roman" panose="02020603050405020304" pitchFamily="18" charset="0"/>
              </a:rPr>
              <a:t>Приказ Минфина России </a:t>
            </a:r>
          </a:p>
          <a:p>
            <a:pPr algn="ctr" eaLnBrk="1" hangingPunct="1"/>
            <a:r>
              <a:rPr lang="ru-RU" sz="1200" dirty="0" smtClean="0">
                <a:solidFill>
                  <a:prstClr val="black"/>
                </a:solidFill>
                <a:latin typeface="Times New Roman" panose="02020603050405020304" pitchFamily="18" charset="0"/>
                <a:cs typeface="Times New Roman" panose="02020603050405020304" pitchFamily="18" charset="0"/>
              </a:rPr>
              <a:t>от 14.11.2017 № 189н</a:t>
            </a:r>
          </a:p>
        </p:txBody>
      </p:sp>
      <p:sp>
        <p:nvSpPr>
          <p:cNvPr id="13" name="Прямоугольник 12"/>
          <p:cNvSpPr/>
          <p:nvPr/>
        </p:nvSpPr>
        <p:spPr>
          <a:xfrm>
            <a:off x="973667" y="1528434"/>
            <a:ext cx="4717140" cy="548982"/>
          </a:xfrm>
          <a:prstGeom prst="rect">
            <a:avLst/>
          </a:prstGeom>
          <a:gradFill>
            <a:gsLst>
              <a:gs pos="0">
                <a:schemeClr val="accent2">
                  <a:lumMod val="75000"/>
                </a:schemeClr>
              </a:gs>
              <a:gs pos="100000">
                <a:schemeClr val="accent3">
                  <a:lumMod val="105000"/>
                  <a:satMod val="103000"/>
                  <a:tint val="73000"/>
                </a:schemeClr>
              </a:gs>
              <a:gs pos="100000">
                <a:schemeClr val="accent3">
                  <a:lumMod val="105000"/>
                  <a:satMod val="109000"/>
                  <a:tint val="81000"/>
                </a:schemeClr>
              </a:gs>
            </a:gsLst>
          </a:gradFill>
        </p:spPr>
        <p:style>
          <a:lnRef idx="1">
            <a:schemeClr val="accent3"/>
          </a:lnRef>
          <a:fillRef idx="2">
            <a:schemeClr val="accent3"/>
          </a:fillRef>
          <a:effectRef idx="1">
            <a:schemeClr val="accent3"/>
          </a:effectRef>
          <a:fontRef idx="minor">
            <a:schemeClr val="dk1"/>
          </a:fontRef>
        </p:style>
        <p:txBody>
          <a:bodyPr rtlCol="0" anchor="ctr"/>
          <a:lstStyle/>
          <a:p>
            <a:pPr algn="ctr" eaLnBrk="1" hangingPunct="1"/>
            <a:endParaRPr lang="ru-RU">
              <a:solidFill>
                <a:prstClr val="black"/>
              </a:solidFill>
            </a:endParaRPr>
          </a:p>
        </p:txBody>
      </p:sp>
      <p:sp>
        <p:nvSpPr>
          <p:cNvPr id="85" name="Прямоугольник 84"/>
          <p:cNvSpPr/>
          <p:nvPr/>
        </p:nvSpPr>
        <p:spPr>
          <a:xfrm>
            <a:off x="1761067" y="1564035"/>
            <a:ext cx="3932257" cy="523220"/>
          </a:xfrm>
          <a:prstGeom prst="rect">
            <a:avLst/>
          </a:prstGeom>
        </p:spPr>
        <p:txBody>
          <a:bodyPr wrap="square">
            <a:spAutoFit/>
          </a:bodyPr>
          <a:lstStyle/>
          <a:p>
            <a:pPr algn="ctr" eaLnBrk="1" hangingPunct="1"/>
            <a:r>
              <a:rPr lang="ru-RU" altLang="ru-RU" sz="1400" b="1" dirty="0" smtClean="0">
                <a:solidFill>
                  <a:prstClr val="black"/>
                </a:solidFill>
                <a:latin typeface="Times New Roman" pitchFamily="18" charset="0"/>
                <a:cs typeface="Times New Roman" pitchFamily="18" charset="0"/>
              </a:rPr>
              <a:t>РЕАЛИЗОВАННЫЙ ФУНКЦИОНАЛ </a:t>
            </a:r>
            <a:r>
              <a:rPr lang="ru-RU" altLang="ru-RU" sz="1400" b="1" dirty="0" err="1" smtClean="0">
                <a:solidFill>
                  <a:prstClr val="black"/>
                </a:solidFill>
                <a:latin typeface="Times New Roman" pitchFamily="18" charset="0"/>
                <a:cs typeface="Times New Roman" pitchFamily="18" charset="0"/>
              </a:rPr>
              <a:t>ПУиО</a:t>
            </a:r>
            <a:endParaRPr lang="en-US" altLang="ru-RU" sz="1400" b="1" dirty="0" smtClean="0">
              <a:solidFill>
                <a:prstClr val="black"/>
              </a:solidFill>
              <a:latin typeface="Times New Roman" pitchFamily="18" charset="0"/>
              <a:cs typeface="Times New Roman" pitchFamily="18" charset="0"/>
            </a:endParaRPr>
          </a:p>
          <a:p>
            <a:pPr algn="ctr" eaLnBrk="1" hangingPunct="1"/>
            <a:r>
              <a:rPr lang="ru-RU" altLang="ru-RU" sz="1400" b="1" dirty="0" smtClean="0">
                <a:solidFill>
                  <a:prstClr val="black"/>
                </a:solidFill>
                <a:latin typeface="Times New Roman" pitchFamily="18" charset="0"/>
                <a:cs typeface="Times New Roman" pitchFamily="18" charset="0"/>
              </a:rPr>
              <a:t>В </a:t>
            </a:r>
            <a:r>
              <a:rPr lang="en-US" altLang="ru-RU" sz="1400" b="1" dirty="0" smtClean="0">
                <a:solidFill>
                  <a:prstClr val="black"/>
                </a:solidFill>
                <a:latin typeface="Times New Roman" pitchFamily="18" charset="0"/>
                <a:cs typeface="Times New Roman" pitchFamily="18" charset="0"/>
              </a:rPr>
              <a:t>I</a:t>
            </a:r>
            <a:r>
              <a:rPr lang="ru-RU" altLang="ru-RU" sz="1400" b="1" dirty="0" smtClean="0">
                <a:solidFill>
                  <a:prstClr val="black"/>
                </a:solidFill>
                <a:latin typeface="Times New Roman" pitchFamily="18" charset="0"/>
                <a:cs typeface="Times New Roman" pitchFamily="18" charset="0"/>
              </a:rPr>
              <a:t> ПОЛУГОДИИ 2018 ГОДА</a:t>
            </a:r>
          </a:p>
        </p:txBody>
      </p:sp>
      <p:sp>
        <p:nvSpPr>
          <p:cNvPr id="92" name="Скругленный прямоугольник 91"/>
          <p:cNvSpPr/>
          <p:nvPr/>
        </p:nvSpPr>
        <p:spPr>
          <a:xfrm>
            <a:off x="6142643" y="2370009"/>
            <a:ext cx="4703157" cy="4191657"/>
          </a:xfrm>
          <a:prstGeom prst="roundRect">
            <a:avLst>
              <a:gd name="adj" fmla="val 0"/>
            </a:avLst>
          </a:prstGeom>
          <a:ln w="6350"/>
        </p:spPr>
        <p:style>
          <a:lnRef idx="2">
            <a:schemeClr val="accent5"/>
          </a:lnRef>
          <a:fillRef idx="1">
            <a:schemeClr val="lt1"/>
          </a:fillRef>
          <a:effectRef idx="0">
            <a:schemeClr val="accent5"/>
          </a:effectRef>
          <a:fontRef idx="minor">
            <a:schemeClr val="dk1"/>
          </a:fontRef>
        </p:style>
        <p:txBody>
          <a:bodyPr anchor="ctr"/>
          <a:lstStyle/>
          <a:p>
            <a:pPr algn="ctr" eaLnBrk="1" hangingPunct="1">
              <a:defRPr/>
            </a:pPr>
            <a:endParaRPr lang="ru-RU" sz="900" dirty="0">
              <a:solidFill>
                <a:srgbClr val="002060"/>
              </a:solidFill>
              <a:latin typeface="Times New Roman" panose="02020603050405020304" pitchFamily="18" charset="0"/>
              <a:cs typeface="Times New Roman" panose="02020603050405020304" pitchFamily="18" charset="0"/>
            </a:endParaRPr>
          </a:p>
        </p:txBody>
      </p:sp>
      <p:sp>
        <p:nvSpPr>
          <p:cNvPr id="93" name="Прямоугольник 92"/>
          <p:cNvSpPr/>
          <p:nvPr/>
        </p:nvSpPr>
        <p:spPr>
          <a:xfrm>
            <a:off x="6149488" y="2108400"/>
            <a:ext cx="4696312" cy="261610"/>
          </a:xfrm>
          <a:prstGeom prst="rect">
            <a:avLst/>
          </a:prstGeom>
          <a:solidFill>
            <a:schemeClr val="accent5">
              <a:lumMod val="20000"/>
              <a:lumOff val="80000"/>
            </a:schemeClr>
          </a:solidFill>
        </p:spPr>
        <p:style>
          <a:lnRef idx="1">
            <a:schemeClr val="accent1"/>
          </a:lnRef>
          <a:fillRef idx="2">
            <a:schemeClr val="accent1"/>
          </a:fillRef>
          <a:effectRef idx="1">
            <a:schemeClr val="accent1"/>
          </a:effectRef>
          <a:fontRef idx="minor">
            <a:schemeClr val="dk1"/>
          </a:fontRef>
        </p:style>
        <p:txBody>
          <a:bodyPr wrap="square">
            <a:spAutoFit/>
          </a:bodyPr>
          <a:lstStyle/>
          <a:p>
            <a:pPr algn="ctr" eaLnBrk="1" hangingPunct="1"/>
            <a:r>
              <a:rPr lang="ru-RU" sz="1100" b="1" dirty="0" smtClean="0">
                <a:solidFill>
                  <a:srgbClr val="5B9BD5">
                    <a:lumMod val="75000"/>
                  </a:srgbClr>
                </a:solidFill>
                <a:latin typeface="Times New Roman" panose="02020603050405020304" pitchFamily="18" charset="0"/>
                <a:cs typeface="Times New Roman" panose="02020603050405020304" pitchFamily="18" charset="0"/>
              </a:rPr>
              <a:t>ЗАПЛАНИРОВАНА РАЗРАБОТКА</a:t>
            </a:r>
            <a:r>
              <a:rPr lang="en-US" sz="1100" b="1" dirty="0" smtClean="0">
                <a:solidFill>
                  <a:srgbClr val="5B9BD5">
                    <a:lumMod val="75000"/>
                  </a:srgbClr>
                </a:solidFill>
                <a:latin typeface="Times New Roman" panose="02020603050405020304" pitchFamily="18" charset="0"/>
                <a:cs typeface="Times New Roman" panose="02020603050405020304" pitchFamily="18" charset="0"/>
              </a:rPr>
              <a:t>:</a:t>
            </a:r>
            <a:endParaRPr lang="ru-RU" sz="1100" b="1" dirty="0">
              <a:solidFill>
                <a:srgbClr val="5B9BD5">
                  <a:lumMod val="75000"/>
                </a:srgbClr>
              </a:solidFill>
              <a:latin typeface="Times New Roman" panose="02020603050405020304" pitchFamily="18" charset="0"/>
              <a:cs typeface="Times New Roman" panose="02020603050405020304" pitchFamily="18" charset="0"/>
            </a:endParaRPr>
          </a:p>
        </p:txBody>
      </p:sp>
      <p:sp>
        <p:nvSpPr>
          <p:cNvPr id="102" name="Прямоугольник 101"/>
          <p:cNvSpPr/>
          <p:nvPr/>
        </p:nvSpPr>
        <p:spPr>
          <a:xfrm>
            <a:off x="6950027" y="2461908"/>
            <a:ext cx="3367627" cy="3785652"/>
          </a:xfrm>
          <a:prstGeom prst="rect">
            <a:avLst/>
          </a:prstGeom>
        </p:spPr>
        <p:txBody>
          <a:bodyPr wrap="square">
            <a:spAutoFit/>
          </a:bodyPr>
          <a:lstStyle/>
          <a:p>
            <a:pPr marL="63450" algn="just" eaLnBrk="1" hangingPunct="1"/>
            <a:endParaRPr lang="ru-RU" sz="1200" dirty="0" smtClean="0">
              <a:solidFill>
                <a:prstClr val="black"/>
              </a:solidFill>
              <a:latin typeface="Times New Roman" panose="02020603050405020304" pitchFamily="18" charset="0"/>
              <a:cs typeface="Times New Roman" panose="02020603050405020304" pitchFamily="18" charset="0"/>
            </a:endParaRPr>
          </a:p>
          <a:p>
            <a:pPr marL="171450" indent="-108000" algn="just" eaLnBrk="1" hangingPunct="1">
              <a:buFont typeface="Wingdings" panose="05000000000000000000" pitchFamily="2" charset="2"/>
              <a:buChar char="ü"/>
            </a:pP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Реализация </a:t>
            </a:r>
            <a:r>
              <a:rPr lang="ru-RU" sz="1200" dirty="0">
                <a:solidFill>
                  <a:prstClr val="black"/>
                </a:solidFill>
                <a:latin typeface="Times New Roman" panose="02020603050405020304" pitchFamily="18" charset="0"/>
                <a:cs typeface="Times New Roman" panose="02020603050405020304" pitchFamily="18" charset="0"/>
              </a:rPr>
              <a:t>функции подписания бюджетной (бухгалтерской) отчетности одним ответственным лицом за </a:t>
            </a:r>
            <a:r>
              <a:rPr lang="ru-RU" sz="1200" dirty="0" smtClean="0">
                <a:solidFill>
                  <a:prstClr val="black"/>
                </a:solidFill>
                <a:latin typeface="Times New Roman" panose="02020603050405020304" pitchFamily="18" charset="0"/>
                <a:cs typeface="Times New Roman" panose="02020603050405020304" pitchFamily="18" charset="0"/>
              </a:rPr>
              <a:t>несколько полномочий;</a:t>
            </a:r>
          </a:p>
          <a:p>
            <a:pPr marL="171450" indent="-108000" algn="just" eaLnBrk="1" hangingPunct="1">
              <a:buFont typeface="Wingdings" panose="05000000000000000000" pitchFamily="2" charset="2"/>
              <a:buChar char="ü"/>
            </a:pPr>
            <a:endParaRPr lang="ru-RU" sz="1200" dirty="0">
              <a:solidFill>
                <a:prstClr val="black"/>
              </a:solidFill>
              <a:latin typeface="Times New Roman" panose="02020603050405020304" pitchFamily="18" charset="0"/>
              <a:cs typeface="Times New Roman" panose="02020603050405020304" pitchFamily="18" charset="0"/>
            </a:endParaRPr>
          </a:p>
          <a:p>
            <a:pPr marL="171450" indent="-108000" algn="just" eaLnBrk="1" hangingPunct="1">
              <a:buFont typeface="Wingdings" panose="05000000000000000000" pitchFamily="2" charset="2"/>
              <a:buChar char="ü"/>
            </a:pPr>
            <a:r>
              <a:rPr lang="ru-RU" sz="1200" dirty="0" smtClean="0">
                <a:solidFill>
                  <a:prstClr val="black"/>
                </a:solidFill>
                <a:latin typeface="Times New Roman" panose="02020603050405020304" pitchFamily="18" charset="0"/>
                <a:cs typeface="Times New Roman" panose="02020603050405020304" pitchFamily="18" charset="0"/>
              </a:rPr>
              <a:t>  Разработка </a:t>
            </a:r>
            <a:r>
              <a:rPr lang="ru-RU" sz="1200" dirty="0">
                <a:solidFill>
                  <a:prstClr val="black"/>
                </a:solidFill>
                <a:latin typeface="Times New Roman" panose="02020603050405020304" pitchFamily="18" charset="0"/>
                <a:cs typeface="Times New Roman" panose="02020603050405020304" pitchFamily="18" charset="0"/>
              </a:rPr>
              <a:t>сервиса </a:t>
            </a:r>
            <a:r>
              <a:rPr lang="ru-RU" sz="1200" dirty="0" smtClean="0">
                <a:solidFill>
                  <a:prstClr val="black"/>
                </a:solidFill>
                <a:latin typeface="Times New Roman" panose="02020603050405020304" pitchFamily="18" charset="0"/>
                <a:cs typeface="Times New Roman" panose="02020603050405020304" pitchFamily="18" charset="0"/>
              </a:rPr>
              <a:t>мониторинга по </a:t>
            </a:r>
            <a:r>
              <a:rPr lang="ru-RU" sz="1200" dirty="0">
                <a:solidFill>
                  <a:prstClr val="black"/>
                </a:solidFill>
                <a:latin typeface="Times New Roman" panose="02020603050405020304" pitchFamily="18" charset="0"/>
                <a:cs typeface="Times New Roman" panose="02020603050405020304" pitchFamily="18" charset="0"/>
              </a:rPr>
              <a:t>формированию срезов оперативных статистических данных; </a:t>
            </a:r>
            <a:endParaRPr lang="ru-RU" sz="1200" dirty="0" smtClean="0">
              <a:solidFill>
                <a:prstClr val="black"/>
              </a:solidFill>
              <a:latin typeface="Times New Roman" panose="02020603050405020304" pitchFamily="18" charset="0"/>
              <a:cs typeface="Times New Roman" panose="02020603050405020304" pitchFamily="18" charset="0"/>
            </a:endParaRPr>
          </a:p>
          <a:p>
            <a:pPr marL="171450" indent="-108000" algn="just" eaLnBrk="1" hangingPunct="1">
              <a:buFont typeface="Wingdings" panose="05000000000000000000" pitchFamily="2" charset="2"/>
              <a:buChar char="ü"/>
            </a:pPr>
            <a:endParaRPr lang="ru-RU" sz="1200" dirty="0">
              <a:solidFill>
                <a:prstClr val="black"/>
              </a:solidFill>
              <a:latin typeface="Times New Roman" panose="02020603050405020304" pitchFamily="18" charset="0"/>
              <a:cs typeface="Times New Roman" panose="02020603050405020304" pitchFamily="18" charset="0"/>
            </a:endParaRPr>
          </a:p>
          <a:p>
            <a:pPr marL="171450" indent="-108000" algn="just" eaLnBrk="1" hangingPunct="1">
              <a:buFont typeface="Wingdings" panose="05000000000000000000" pitchFamily="2" charset="2"/>
              <a:buChar char="ü"/>
            </a:pPr>
            <a:r>
              <a:rPr lang="ru-RU" sz="1200" dirty="0" smtClean="0">
                <a:solidFill>
                  <a:prstClr val="black"/>
                </a:solidFill>
                <a:latin typeface="Times New Roman" panose="02020603050405020304" pitchFamily="18" charset="0"/>
                <a:cs typeface="Times New Roman" panose="02020603050405020304" pitchFamily="18" charset="0"/>
              </a:rPr>
              <a:t>  Разработка </a:t>
            </a:r>
            <a:r>
              <a:rPr lang="ru-RU" sz="1200" dirty="0">
                <a:solidFill>
                  <a:prstClr val="black"/>
                </a:solidFill>
                <a:latin typeface="Times New Roman" panose="02020603050405020304" pitchFamily="18" charset="0"/>
                <a:cs typeface="Times New Roman" panose="02020603050405020304" pitchFamily="18" charset="0"/>
              </a:rPr>
              <a:t>и реализация в ПУиО ГИИС ЭБ функционала по формированию реорганизационной отчетности</a:t>
            </a:r>
            <a:r>
              <a:rPr lang="ru-RU" sz="1200" dirty="0" smtClean="0">
                <a:solidFill>
                  <a:prstClr val="black"/>
                </a:solidFill>
                <a:latin typeface="Times New Roman" panose="02020603050405020304" pitchFamily="18" charset="0"/>
                <a:cs typeface="Times New Roman" panose="02020603050405020304" pitchFamily="18" charset="0"/>
              </a:rPr>
              <a:t>;</a:t>
            </a:r>
          </a:p>
          <a:p>
            <a:pPr marL="63450" algn="just" eaLnBrk="1" hangingPunct="1"/>
            <a:endParaRPr lang="ru-RU" sz="1200" dirty="0" smtClean="0">
              <a:solidFill>
                <a:prstClr val="black"/>
              </a:solidFill>
              <a:latin typeface="Times New Roman" panose="02020603050405020304" pitchFamily="18" charset="0"/>
              <a:cs typeface="Times New Roman" panose="02020603050405020304" pitchFamily="18" charset="0"/>
            </a:endParaRPr>
          </a:p>
          <a:p>
            <a:pPr marL="171450" indent="-108000" algn="just" eaLnBrk="1" hangingPunct="1">
              <a:buFont typeface="Wingdings" panose="05000000000000000000" pitchFamily="2" charset="2"/>
              <a:buChar char="ü"/>
            </a:pP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Реализация формирования отдельных  отчетных форм путем предзаполнения показателей, содержащихся в информационных системах  Федерального казначейства.</a:t>
            </a:r>
          </a:p>
          <a:p>
            <a:pPr marL="171450" indent="-108000" algn="just" eaLnBrk="1" hangingPunct="1">
              <a:buFont typeface="Wingdings" panose="05000000000000000000" pitchFamily="2" charset="2"/>
              <a:buChar char="ü"/>
            </a:pPr>
            <a:endParaRPr lang="ru-RU" sz="1200" dirty="0" smtClean="0">
              <a:solidFill>
                <a:prstClr val="black"/>
              </a:solidFill>
              <a:latin typeface="Times New Roman" panose="02020603050405020304" pitchFamily="18" charset="0"/>
              <a:cs typeface="Times New Roman" panose="02020603050405020304" pitchFamily="18" charset="0"/>
            </a:endParaRPr>
          </a:p>
        </p:txBody>
      </p:sp>
      <p:sp>
        <p:nvSpPr>
          <p:cNvPr id="114" name="Прямоугольник 113"/>
          <p:cNvSpPr/>
          <p:nvPr/>
        </p:nvSpPr>
        <p:spPr>
          <a:xfrm>
            <a:off x="6149489" y="1518909"/>
            <a:ext cx="4227619" cy="307777"/>
          </a:xfrm>
          <a:prstGeom prst="rect">
            <a:avLst/>
          </a:prstGeom>
        </p:spPr>
        <p:txBody>
          <a:bodyPr wrap="square">
            <a:spAutoFit/>
          </a:bodyPr>
          <a:lstStyle/>
          <a:p>
            <a:pPr algn="ctr" eaLnBrk="1" hangingPunct="1"/>
            <a:endParaRPr lang="ru-RU" sz="1400" b="1">
              <a:solidFill>
                <a:prstClr val="black"/>
              </a:solidFill>
              <a:latin typeface="Times New Roman" pitchFamily="18" charset="0"/>
              <a:cs typeface="Times New Roman" pitchFamily="18" charset="0"/>
            </a:endParaRPr>
          </a:p>
        </p:txBody>
      </p:sp>
      <p:sp>
        <p:nvSpPr>
          <p:cNvPr id="115" name="Прямоугольник 114"/>
          <p:cNvSpPr/>
          <p:nvPr/>
        </p:nvSpPr>
        <p:spPr>
          <a:xfrm>
            <a:off x="6142643" y="1545300"/>
            <a:ext cx="4703156" cy="541955"/>
          </a:xfrm>
          <a:prstGeom prst="rect">
            <a:avLst/>
          </a:prstGeom>
          <a:gradFill>
            <a:gsLst>
              <a:gs pos="0">
                <a:schemeClr val="accent2">
                  <a:lumMod val="75000"/>
                </a:schemeClr>
              </a:gs>
              <a:gs pos="100000">
                <a:schemeClr val="accent3">
                  <a:lumMod val="105000"/>
                  <a:satMod val="103000"/>
                  <a:tint val="73000"/>
                </a:schemeClr>
              </a:gs>
              <a:gs pos="100000">
                <a:schemeClr val="accent3">
                  <a:lumMod val="105000"/>
                  <a:satMod val="109000"/>
                  <a:tint val="81000"/>
                </a:schemeClr>
              </a:gs>
            </a:gsLst>
          </a:gradFill>
        </p:spPr>
        <p:style>
          <a:lnRef idx="1">
            <a:schemeClr val="accent3"/>
          </a:lnRef>
          <a:fillRef idx="2">
            <a:schemeClr val="accent3"/>
          </a:fillRef>
          <a:effectRef idx="1">
            <a:schemeClr val="accent3"/>
          </a:effectRef>
          <a:fontRef idx="minor">
            <a:schemeClr val="dk1"/>
          </a:fontRef>
        </p:style>
        <p:txBody>
          <a:bodyPr rtlCol="0" anchor="ctr"/>
          <a:lstStyle/>
          <a:p>
            <a:pPr algn="ctr" eaLnBrk="1" hangingPunct="1"/>
            <a:r>
              <a:rPr lang="ru-RU" altLang="ru-RU" sz="1400" b="1" dirty="0">
                <a:solidFill>
                  <a:prstClr val="black"/>
                </a:solidFill>
                <a:latin typeface="Times New Roman" panose="02020603050405020304" pitchFamily="18" charset="0"/>
                <a:cs typeface="Times New Roman" panose="02020603050405020304" pitchFamily="18" charset="0"/>
              </a:rPr>
              <a:t>ПЛАНЫ ПО РАЗВИТИЮ ПУиО</a:t>
            </a:r>
            <a:endParaRPr lang="en-US" altLang="ru-RU" sz="1400" b="1" dirty="0">
              <a:solidFill>
                <a:prstClr val="black"/>
              </a:solidFill>
              <a:latin typeface="Times New Roman" panose="02020603050405020304" pitchFamily="18" charset="0"/>
              <a:cs typeface="Times New Roman" panose="02020603050405020304" pitchFamily="18" charset="0"/>
            </a:endParaRPr>
          </a:p>
          <a:p>
            <a:pPr algn="ctr" eaLnBrk="1" hangingPunct="1"/>
            <a:r>
              <a:rPr lang="ru-RU" altLang="ru-RU" sz="1400" b="1" dirty="0" smtClean="0">
                <a:solidFill>
                  <a:prstClr val="black"/>
                </a:solidFill>
                <a:latin typeface="Times New Roman" panose="02020603050405020304" pitchFamily="18" charset="0"/>
                <a:cs typeface="Times New Roman" panose="02020603050405020304" pitchFamily="18" charset="0"/>
              </a:rPr>
              <a:t>ВО </a:t>
            </a:r>
            <a:r>
              <a:rPr lang="en-US" altLang="ru-RU" sz="1400" b="1" dirty="0">
                <a:solidFill>
                  <a:prstClr val="black"/>
                </a:solidFill>
                <a:latin typeface="Times New Roman" panose="02020603050405020304" pitchFamily="18" charset="0"/>
                <a:cs typeface="Times New Roman" panose="02020603050405020304" pitchFamily="18" charset="0"/>
              </a:rPr>
              <a:t>II</a:t>
            </a:r>
            <a:r>
              <a:rPr lang="ru-RU" altLang="ru-RU" sz="1400" b="1" dirty="0">
                <a:solidFill>
                  <a:prstClr val="black"/>
                </a:solidFill>
                <a:latin typeface="Times New Roman" panose="02020603050405020304" pitchFamily="18" charset="0"/>
                <a:cs typeface="Times New Roman" panose="02020603050405020304" pitchFamily="18" charset="0"/>
              </a:rPr>
              <a:t> ПОЛУГОДИИ 2018 ГОДА</a:t>
            </a:r>
          </a:p>
        </p:txBody>
      </p:sp>
      <p:pic>
        <p:nvPicPr>
          <p:cNvPr id="14" name="Рисунок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22800" y="2507674"/>
            <a:ext cx="846336" cy="828000"/>
          </a:xfrm>
          <a:prstGeom prst="rect">
            <a:avLst/>
          </a:prstGeom>
        </p:spPr>
      </p:pic>
      <p:pic>
        <p:nvPicPr>
          <p:cNvPr id="15" name="Рисунок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37051" y="5881963"/>
            <a:ext cx="761205" cy="542729"/>
          </a:xfrm>
          <a:prstGeom prst="rect">
            <a:avLst/>
          </a:prstGeom>
        </p:spPr>
      </p:pic>
      <p:sp>
        <p:nvSpPr>
          <p:cNvPr id="2" name="Номер слайда 1"/>
          <p:cNvSpPr>
            <a:spLocks noGrp="1"/>
          </p:cNvSpPr>
          <p:nvPr>
            <p:ph type="sldNum" sz="quarter" idx="12"/>
          </p:nvPr>
        </p:nvSpPr>
        <p:spPr/>
        <p:txBody>
          <a:bodyPr/>
          <a:lstStyle/>
          <a:p>
            <a:pPr>
              <a:defRPr/>
            </a:pPr>
            <a:fld id="{4166674B-DCE7-4520-AF16-1383368E829B}" type="slidenum">
              <a:rPr lang="ru-RU" altLang="ru-RU" smtClean="0"/>
              <a:pPr>
                <a:defRPr/>
              </a:pPr>
              <a:t>3</a:t>
            </a:fld>
            <a:endParaRPr lang="ru-RU" altLang="ru-RU" dirty="0"/>
          </a:p>
        </p:txBody>
      </p:sp>
    </p:spTree>
    <p:extLst>
      <p:ext uri="{BB962C8B-B14F-4D97-AF65-F5344CB8AC3E}">
        <p14:creationId xmlns:p14="http://schemas.microsoft.com/office/powerpoint/2010/main" val="165290581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2B8AC401-7FEE-40CB-90EB-28CC8AC77203}" type="slidenum">
              <a:rPr lang="ru-RU" altLang="ru-RU" smtClean="0"/>
              <a:pPr>
                <a:defRPr/>
              </a:pPr>
              <a:t>30</a:t>
            </a:fld>
            <a:endParaRPr lang="ru-RU" altLang="ru-RU"/>
          </a:p>
        </p:txBody>
      </p:sp>
      <p:pic>
        <p:nvPicPr>
          <p:cNvPr id="5" name="Объект 4"/>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941735" y="1896529"/>
            <a:ext cx="3589866" cy="4036483"/>
          </a:xfrm>
          <a:prstGeom prst="rect">
            <a:avLst/>
          </a:prstGeom>
          <a:noFill/>
          <a:ln>
            <a:noFill/>
          </a:ln>
        </p:spPr>
      </p:pic>
      <p:pic>
        <p:nvPicPr>
          <p:cNvPr id="6" name="Рисунок 5"/>
          <p:cNvPicPr/>
          <p:nvPr/>
        </p:nvPicPr>
        <p:blipFill>
          <a:blip r:embed="rId4">
            <a:extLst>
              <a:ext uri="{28A0092B-C50C-407E-A947-70E740481C1C}">
                <a14:useLocalDpi xmlns:a14="http://schemas.microsoft.com/office/drawing/2010/main" val="0"/>
              </a:ext>
            </a:extLst>
          </a:blip>
          <a:srcRect/>
          <a:stretch>
            <a:fillRect/>
          </a:stretch>
        </p:blipFill>
        <p:spPr bwMode="auto">
          <a:xfrm>
            <a:off x="2209800" y="1888067"/>
            <a:ext cx="3699933" cy="4044945"/>
          </a:xfrm>
          <a:prstGeom prst="rect">
            <a:avLst/>
          </a:prstGeom>
          <a:noFill/>
          <a:ln>
            <a:noFill/>
          </a:ln>
        </p:spPr>
      </p:pic>
      <p:sp>
        <p:nvSpPr>
          <p:cNvPr id="7" name="TextBox 6"/>
          <p:cNvSpPr txBox="1"/>
          <p:nvPr/>
        </p:nvSpPr>
        <p:spPr>
          <a:xfrm>
            <a:off x="694266" y="1430867"/>
            <a:ext cx="8509000" cy="369332"/>
          </a:xfrm>
          <a:prstGeom prst="rect">
            <a:avLst/>
          </a:prstGeom>
          <a:noFill/>
        </p:spPr>
        <p:txBody>
          <a:bodyPr wrap="square" rtlCol="0">
            <a:spAutoFit/>
          </a:bodyPr>
          <a:lstStyle/>
          <a:p>
            <a:pPr lvl="1">
              <a:spcBef>
                <a:spcPts val="1200"/>
              </a:spcBef>
              <a:spcAft>
                <a:spcPts val="1200"/>
              </a:spcAft>
              <a:tabLst>
                <a:tab pos="540385" algn="l"/>
              </a:tabLst>
            </a:pPr>
            <a:r>
              <a:rPr lang="ru-RU" b="1" dirty="0" smtClean="0">
                <a:latin typeface="Times New Roman"/>
                <a:ea typeface="Times New Roman"/>
              </a:rPr>
              <a:t>2. Замена</a:t>
            </a:r>
            <a:r>
              <a:rPr lang="x-none" b="1" smtClean="0">
                <a:latin typeface="Times New Roman"/>
                <a:ea typeface="Times New Roman"/>
              </a:rPr>
              <a:t> </a:t>
            </a:r>
            <a:r>
              <a:rPr lang="x-none" b="1">
                <a:latin typeface="Times New Roman"/>
                <a:ea typeface="Times New Roman"/>
              </a:rPr>
              <a:t>сертификата сервера </a:t>
            </a:r>
            <a:r>
              <a:rPr lang="en-US" b="1" dirty="0">
                <a:latin typeface="Times New Roman"/>
                <a:ea typeface="Times New Roman"/>
              </a:rPr>
              <a:t>TLS</a:t>
            </a:r>
            <a:r>
              <a:rPr lang="ru-RU" b="1" dirty="0">
                <a:latin typeface="Times New Roman"/>
                <a:ea typeface="Times New Roman"/>
              </a:rPr>
              <a:t> в ПО «Континент </a:t>
            </a:r>
            <a:r>
              <a:rPr lang="en-US" b="1" dirty="0">
                <a:latin typeface="Times New Roman"/>
                <a:ea typeface="Times New Roman"/>
              </a:rPr>
              <a:t>TLS </a:t>
            </a:r>
            <a:r>
              <a:rPr lang="ru-RU" b="1" dirty="0">
                <a:latin typeface="Times New Roman"/>
                <a:ea typeface="Times New Roman"/>
              </a:rPr>
              <a:t>Клиент»</a:t>
            </a:r>
            <a:endParaRPr lang="ru-RU" b="1" dirty="0">
              <a:effectLst/>
              <a:latin typeface="Times New Roman"/>
              <a:ea typeface="Times New Roman"/>
            </a:endParaRPr>
          </a:p>
        </p:txBody>
      </p:sp>
      <p:sp>
        <p:nvSpPr>
          <p:cNvPr id="8" name="Заголовок 1"/>
          <p:cNvSpPr>
            <a:spLocks noGrp="1"/>
          </p:cNvSpPr>
          <p:nvPr>
            <p:ph type="title"/>
          </p:nvPr>
        </p:nvSpPr>
        <p:spPr>
          <a:xfrm>
            <a:off x="2412999" y="509397"/>
            <a:ext cx="8949267" cy="590931"/>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algn="r"/>
            <a:r>
              <a:rPr lang="ru-RU" sz="1800" b="1" dirty="0">
                <a:solidFill>
                  <a:srgbClr val="000090"/>
                </a:solidFill>
                <a:latin typeface="Times New Roman" pitchFamily="18" charset="0"/>
              </a:rPr>
              <a:t>Обновление сертификата сервера </a:t>
            </a:r>
            <a:r>
              <a:rPr lang="en-US" sz="1800" b="1" dirty="0">
                <a:solidFill>
                  <a:srgbClr val="000090"/>
                </a:solidFill>
                <a:latin typeface="Times New Roman" pitchFamily="18" charset="0"/>
              </a:rPr>
              <a:t>TLS </a:t>
            </a:r>
            <a:r>
              <a:rPr lang="ru-RU" sz="1800" b="1" dirty="0">
                <a:solidFill>
                  <a:srgbClr val="000090"/>
                </a:solidFill>
                <a:latin typeface="Times New Roman" pitchFamily="18" charset="0"/>
              </a:rPr>
              <a:t>на автоматизированном рабочем месте пользователя системы «Электронный бюджет»</a:t>
            </a:r>
          </a:p>
        </p:txBody>
      </p:sp>
      <p:sp>
        <p:nvSpPr>
          <p:cNvPr id="9" name="TextBox 8"/>
          <p:cNvSpPr txBox="1"/>
          <p:nvPr/>
        </p:nvSpPr>
        <p:spPr>
          <a:xfrm>
            <a:off x="778934" y="2065867"/>
            <a:ext cx="1490134" cy="2062103"/>
          </a:xfrm>
          <a:prstGeom prst="rect">
            <a:avLst/>
          </a:prstGeom>
          <a:noFill/>
        </p:spPr>
        <p:txBody>
          <a:bodyPr wrap="square" rtlCol="0">
            <a:spAutoFit/>
          </a:bodyPr>
          <a:lstStyle/>
          <a:p>
            <a:r>
              <a:rPr lang="ru-RU" sz="1600" dirty="0" smtClean="0"/>
              <a:t>Выбор </a:t>
            </a:r>
            <a:r>
              <a:rPr lang="ru-RU" sz="1600" dirty="0"/>
              <a:t>сертификата в диалоге «Континент </a:t>
            </a:r>
            <a:r>
              <a:rPr lang="en-US" sz="1600" dirty="0"/>
              <a:t>TLS </a:t>
            </a:r>
            <a:r>
              <a:rPr lang="ru-RU" sz="1600" dirty="0"/>
              <a:t>Клиент: настройка сервиса</a:t>
            </a:r>
            <a:r>
              <a:rPr lang="ru-RU" sz="1600" dirty="0" smtClean="0"/>
              <a:t>».</a:t>
            </a:r>
          </a:p>
          <a:p>
            <a:pPr marL="285750" lvl="0" indent="-285750">
              <a:buFontTx/>
              <a:buChar char="-"/>
            </a:pPr>
            <a:endParaRPr lang="ru-RU" sz="1600" dirty="0"/>
          </a:p>
        </p:txBody>
      </p:sp>
      <p:sp>
        <p:nvSpPr>
          <p:cNvPr id="12" name="TextBox 11"/>
          <p:cNvSpPr txBox="1"/>
          <p:nvPr/>
        </p:nvSpPr>
        <p:spPr>
          <a:xfrm>
            <a:off x="6180666" y="2062882"/>
            <a:ext cx="1778000" cy="1815882"/>
          </a:xfrm>
          <a:prstGeom prst="rect">
            <a:avLst/>
          </a:prstGeom>
          <a:noFill/>
        </p:spPr>
        <p:txBody>
          <a:bodyPr wrap="square" rtlCol="0">
            <a:spAutoFit/>
          </a:bodyPr>
          <a:lstStyle>
            <a:defPPr>
              <a:defRPr lang="ru-RU"/>
            </a:defPPr>
            <a:lvl1pPr marL="285750" indent="-285750">
              <a:buFontTx/>
              <a:buChar char="-"/>
              <a:defRPr sz="1600"/>
            </a:lvl1pPr>
          </a:lstStyle>
          <a:p>
            <a:pPr marL="0" indent="0">
              <a:buNone/>
            </a:pPr>
            <a:r>
              <a:rPr lang="ru-RU" dirty="0" smtClean="0"/>
              <a:t>Сохранение </a:t>
            </a:r>
            <a:r>
              <a:rPr lang="ru-RU" dirty="0"/>
              <a:t>изменений в диалоге «Континент </a:t>
            </a:r>
            <a:r>
              <a:rPr lang="en-US" dirty="0"/>
              <a:t>TLS </a:t>
            </a:r>
            <a:r>
              <a:rPr lang="ru-RU" dirty="0"/>
              <a:t>Клиент: настройка сервиса».</a:t>
            </a:r>
          </a:p>
        </p:txBody>
      </p:sp>
      <p:pic>
        <p:nvPicPr>
          <p:cNvPr id="13" name="Picture 8" descr="C:\Users\3256\Desktop\Презентации\Картинки\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8293" y="2062882"/>
            <a:ext cx="541542" cy="477098"/>
          </a:xfrm>
          <a:prstGeom prst="rect">
            <a:avLst/>
          </a:prstGeom>
          <a:noFill/>
          <a:scene3d>
            <a:camera prst="orthographicFront">
              <a:rot lat="0" lon="0" rev="15900000"/>
            </a:camera>
            <a:lightRig rig="threePt" dir="t"/>
          </a:scene3d>
          <a:extLst>
            <a:ext uri="{909E8E84-426E-40DD-AFC4-6F175D3DCCD1}">
              <a14:hiddenFill xmlns:a14="http://schemas.microsoft.com/office/drawing/2010/main">
                <a:solidFill>
                  <a:srgbClr val="FFFFFF"/>
                </a:solidFill>
              </a14:hiddenFill>
            </a:ext>
          </a:extLst>
        </p:spPr>
      </p:pic>
      <p:pic>
        <p:nvPicPr>
          <p:cNvPr id="10" name="Picture 8" descr="C:\Users\3256\Desktop\Презентации\Картинки\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99493" y="3467305"/>
            <a:ext cx="541542" cy="477098"/>
          </a:xfrm>
          <a:prstGeom prst="rect">
            <a:avLst/>
          </a:prstGeom>
          <a:noFill/>
          <a:scene3d>
            <a:camera prst="orthographicFront">
              <a:rot lat="0" lon="0" rev="15900000"/>
            </a:camera>
            <a:lightRig rig="threePt" dir="t"/>
          </a:scene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250899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 name="Прямоугольник 197"/>
          <p:cNvSpPr/>
          <p:nvPr/>
        </p:nvSpPr>
        <p:spPr>
          <a:xfrm>
            <a:off x="5520652" y="1004612"/>
            <a:ext cx="5961303" cy="547931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2" name="Прямоугольник 1"/>
          <p:cNvSpPr/>
          <p:nvPr/>
        </p:nvSpPr>
        <p:spPr>
          <a:xfrm>
            <a:off x="422962" y="2025366"/>
            <a:ext cx="4430375" cy="4459539"/>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99" name="Freeform 8"/>
          <p:cNvSpPr/>
          <p:nvPr/>
        </p:nvSpPr>
        <p:spPr>
          <a:xfrm>
            <a:off x="5680321" y="5559733"/>
            <a:ext cx="544513" cy="539746"/>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4">
              <a:lumMod val="75000"/>
            </a:schemeClr>
          </a:solidFill>
          <a:ln w="38100">
            <a:solidFill>
              <a:schemeClr val="accent4">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06379" tIns="106379" rIns="106379" bIns="106379" spcCol="1270" anchor="ctr"/>
          <a:lstStyle/>
          <a:p>
            <a:pPr algn="ctr" defTabSz="666750">
              <a:lnSpc>
                <a:spcPct val="90000"/>
              </a:lnSpc>
              <a:spcAft>
                <a:spcPct val="35000"/>
              </a:spcAft>
              <a:defRPr/>
            </a:pPr>
            <a:endParaRPr lang="en-US" sz="2400" dirty="0">
              <a:solidFill>
                <a:prstClr val="white"/>
              </a:solidFill>
            </a:endParaRPr>
          </a:p>
        </p:txBody>
      </p:sp>
      <p:sp>
        <p:nvSpPr>
          <p:cNvPr id="197" name="Freeform 8"/>
          <p:cNvSpPr/>
          <p:nvPr/>
        </p:nvSpPr>
        <p:spPr>
          <a:xfrm>
            <a:off x="5651784" y="4153069"/>
            <a:ext cx="544513" cy="53974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bg2">
              <a:lumMod val="75000"/>
            </a:schemeClr>
          </a:solidFill>
          <a:ln w="38100">
            <a:solidFill>
              <a:schemeClr val="bg2">
                <a:lumMod val="2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06379" tIns="106379" rIns="106379" bIns="106379" spcCol="1270" anchor="ctr"/>
          <a:lstStyle/>
          <a:p>
            <a:pPr algn="ctr" defTabSz="666750">
              <a:lnSpc>
                <a:spcPct val="90000"/>
              </a:lnSpc>
              <a:spcAft>
                <a:spcPct val="35000"/>
              </a:spcAft>
              <a:defRPr/>
            </a:pPr>
            <a:endParaRPr lang="en-US" sz="2400" dirty="0">
              <a:solidFill>
                <a:prstClr val="white"/>
              </a:solidFill>
            </a:endParaRPr>
          </a:p>
        </p:txBody>
      </p:sp>
      <p:sp>
        <p:nvSpPr>
          <p:cNvPr id="195" name="Freeform 8"/>
          <p:cNvSpPr/>
          <p:nvPr/>
        </p:nvSpPr>
        <p:spPr>
          <a:xfrm>
            <a:off x="5651784" y="2842808"/>
            <a:ext cx="544513" cy="539746"/>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6">
              <a:lumMod val="75000"/>
            </a:schemeClr>
          </a:solidFill>
          <a:ln w="38100">
            <a:solidFill>
              <a:schemeClr val="accent6">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06379" tIns="106379" rIns="106379" bIns="106379" spcCol="1270" anchor="ctr"/>
          <a:lstStyle/>
          <a:p>
            <a:pPr algn="ctr" defTabSz="666750">
              <a:lnSpc>
                <a:spcPct val="90000"/>
              </a:lnSpc>
              <a:spcAft>
                <a:spcPct val="35000"/>
              </a:spcAft>
              <a:defRPr/>
            </a:pPr>
            <a:endParaRPr lang="en-US" sz="2400" dirty="0">
              <a:solidFill>
                <a:prstClr val="white"/>
              </a:solidFill>
            </a:endParaRPr>
          </a:p>
        </p:txBody>
      </p:sp>
      <p:sp>
        <p:nvSpPr>
          <p:cNvPr id="196" name="Freeform 8"/>
          <p:cNvSpPr/>
          <p:nvPr/>
        </p:nvSpPr>
        <p:spPr>
          <a:xfrm>
            <a:off x="5642259" y="3507102"/>
            <a:ext cx="543321" cy="53974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1">
              <a:lumMod val="60000"/>
              <a:lumOff val="40000"/>
            </a:schemeClr>
          </a:solidFill>
          <a:ln w="38100">
            <a:solidFill>
              <a:schemeClr val="accent1">
                <a:lumMod val="7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06379" tIns="106379" rIns="106379" bIns="106379" spcCol="1270" anchor="ctr"/>
          <a:lstStyle/>
          <a:p>
            <a:pPr algn="ctr" defTabSz="666750">
              <a:lnSpc>
                <a:spcPct val="90000"/>
              </a:lnSpc>
              <a:spcAft>
                <a:spcPct val="35000"/>
              </a:spcAft>
              <a:defRPr/>
            </a:pPr>
            <a:endParaRPr lang="en-US" sz="2400" dirty="0">
              <a:solidFill>
                <a:prstClr val="white"/>
              </a:solidFill>
            </a:endParaRPr>
          </a:p>
        </p:txBody>
      </p:sp>
      <p:sp>
        <p:nvSpPr>
          <p:cNvPr id="6150" name="Номер слайда 3"/>
          <p:cNvSpPr>
            <a:spLocks noGrp="1"/>
          </p:cNvSpPr>
          <p:nvPr>
            <p:ph type="sldNum" sz="quarter" idx="12"/>
          </p:nvPr>
        </p:nvSpPr>
        <p:spPr bwMode="auto">
          <a:xfrm>
            <a:off x="11645900" y="6434138"/>
            <a:ext cx="3587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fld id="{109048BE-3566-41D7-AB57-D1D55E1FDBB3}" type="slidenum">
              <a:rPr lang="ru-RU" altLang="ru-RU" sz="1200" smtClean="0">
                <a:solidFill>
                  <a:srgbClr val="898989"/>
                </a:solidFill>
              </a:rPr>
              <a:pPr>
                <a:lnSpc>
                  <a:spcPct val="100000"/>
                </a:lnSpc>
                <a:spcBef>
                  <a:spcPct val="0"/>
                </a:spcBef>
                <a:buFontTx/>
                <a:buNone/>
              </a:pPr>
              <a:t>31</a:t>
            </a:fld>
            <a:endParaRPr lang="ru-RU" altLang="ru-RU" sz="1200" smtClean="0">
              <a:solidFill>
                <a:srgbClr val="898989"/>
              </a:solidFill>
            </a:endParaRPr>
          </a:p>
        </p:txBody>
      </p:sp>
      <p:sp>
        <p:nvSpPr>
          <p:cNvPr id="6151" name="Прямоугольник 6"/>
          <p:cNvSpPr>
            <a:spLocks noChangeArrowheads="1"/>
          </p:cNvSpPr>
          <p:nvPr/>
        </p:nvSpPr>
        <p:spPr bwMode="auto">
          <a:xfrm>
            <a:off x="4448176" y="171450"/>
            <a:ext cx="7410449"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90000"/>
              </a:lnSpc>
              <a:buFont typeface="Arial" pitchFamily="34" charset="0"/>
              <a:buNone/>
            </a:pPr>
            <a:r>
              <a:rPr lang="ru-RU" altLang="ru-RU" b="1" dirty="0">
                <a:solidFill>
                  <a:srgbClr val="000090"/>
                </a:solidFill>
                <a:latin typeface="Times New Roman" pitchFamily="18" charset="0"/>
                <a:ea typeface="+mj-ea"/>
                <a:cs typeface="+mj-cs"/>
                <a:sym typeface="Arial" pitchFamily="34" charset="0"/>
              </a:rPr>
              <a:t>ИНФОРМАЦИЯ О ПОДСИСТЕМЕ УЧЕТА И ОТЧЕТНОСТИ ГИИС «ЭЛЕКТРОННЫЙ БЮДЖЕТ»</a:t>
            </a:r>
            <a:endParaRPr lang="ru-RU" altLang="ru-RU" b="1" dirty="0">
              <a:solidFill>
                <a:srgbClr val="000090"/>
              </a:solidFill>
              <a:latin typeface="Times New Roman" pitchFamily="18" charset="0"/>
              <a:ea typeface="+mj-ea"/>
              <a:cs typeface="+mj-cs"/>
            </a:endParaRPr>
          </a:p>
          <a:p>
            <a:pPr algn="r" eaLnBrk="1" hangingPunct="1">
              <a:buFont typeface="Arial" pitchFamily="34" charset="0"/>
              <a:buNone/>
            </a:pPr>
            <a:r>
              <a:rPr lang="ru-RU" altLang="ru-RU" b="1" dirty="0" smtClean="0">
                <a:solidFill>
                  <a:srgbClr val="0070C0"/>
                </a:solidFill>
                <a:latin typeface="Arial" panose="020B0604020202020204" pitchFamily="34" charset="0"/>
                <a:sym typeface="Arial" pitchFamily="34" charset="0"/>
              </a:rPr>
              <a:t> </a:t>
            </a:r>
            <a:endParaRPr lang="ru-RU" altLang="ru-RU" b="1" dirty="0">
              <a:solidFill>
                <a:srgbClr val="0070C0"/>
              </a:solidFill>
              <a:latin typeface="Arial" panose="020B0604020202020204" pitchFamily="34" charset="0"/>
              <a:sym typeface="Arial" pitchFamily="34" charset="0"/>
            </a:endParaRPr>
          </a:p>
        </p:txBody>
      </p:sp>
      <p:sp>
        <p:nvSpPr>
          <p:cNvPr id="6153" name="Text Placeholder 3"/>
          <p:cNvSpPr txBox="1">
            <a:spLocks/>
          </p:cNvSpPr>
          <p:nvPr/>
        </p:nvSpPr>
        <p:spPr bwMode="auto">
          <a:xfrm>
            <a:off x="6327265" y="5337164"/>
            <a:ext cx="5019608"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marL="285750" indent="-285750">
              <a:lnSpc>
                <a:spcPct val="100000"/>
              </a:lnSpc>
              <a:spcBef>
                <a:spcPct val="0"/>
              </a:spcBef>
              <a:spcAft>
                <a:spcPts val="0"/>
              </a:spcAft>
              <a:buFontTx/>
              <a:buChar char="-"/>
            </a:pPr>
            <a:r>
              <a:rPr lang="ru-RU" altLang="ru-RU" sz="1600" dirty="0" smtClean="0">
                <a:solidFill>
                  <a:srgbClr val="00576E"/>
                </a:solidFill>
                <a:cs typeface="Calibri" pitchFamily="34" charset="0"/>
              </a:rPr>
              <a:t>форма заявки на подключение к ПУиО</a:t>
            </a:r>
          </a:p>
          <a:p>
            <a:pPr marL="285750" indent="-285750">
              <a:lnSpc>
                <a:spcPct val="100000"/>
              </a:lnSpc>
              <a:spcBef>
                <a:spcPct val="0"/>
              </a:spcBef>
              <a:spcAft>
                <a:spcPts val="0"/>
              </a:spcAft>
              <a:buFontTx/>
              <a:buChar char="-"/>
            </a:pPr>
            <a:r>
              <a:rPr lang="ru-RU" altLang="ru-RU" sz="1600" dirty="0" smtClean="0">
                <a:solidFill>
                  <a:srgbClr val="00576E"/>
                </a:solidFill>
                <a:cs typeface="Calibri" pitchFamily="34" charset="0"/>
              </a:rPr>
              <a:t>письма Минфина России</a:t>
            </a:r>
          </a:p>
          <a:p>
            <a:pPr marL="285750" indent="-285750">
              <a:lnSpc>
                <a:spcPct val="100000"/>
              </a:lnSpc>
              <a:spcBef>
                <a:spcPct val="0"/>
              </a:spcBef>
              <a:spcAft>
                <a:spcPts val="0"/>
              </a:spcAft>
              <a:buFontTx/>
              <a:buChar char="-"/>
            </a:pPr>
            <a:r>
              <a:rPr lang="ru-RU" altLang="ru-RU" sz="1600" dirty="0" smtClean="0">
                <a:solidFill>
                  <a:srgbClr val="00576E"/>
                </a:solidFill>
                <a:cs typeface="Calibri" pitchFamily="34" charset="0"/>
              </a:rPr>
              <a:t>схема подключения организаций к ГИИС ЭБ</a:t>
            </a:r>
          </a:p>
          <a:p>
            <a:pPr marL="285750" indent="-285750">
              <a:lnSpc>
                <a:spcPct val="100000"/>
              </a:lnSpc>
              <a:spcBef>
                <a:spcPct val="0"/>
              </a:spcBef>
              <a:spcAft>
                <a:spcPts val="0"/>
              </a:spcAft>
              <a:buFontTx/>
              <a:buChar char="-"/>
            </a:pPr>
            <a:r>
              <a:rPr lang="ru-RU" altLang="ru-RU" sz="1600" dirty="0" smtClean="0">
                <a:solidFill>
                  <a:srgbClr val="00576E"/>
                </a:solidFill>
                <a:cs typeface="Calibri" pitchFamily="34" charset="0"/>
              </a:rPr>
              <a:t>руководство регистратора ГИИС ЭБ</a:t>
            </a:r>
          </a:p>
        </p:txBody>
      </p:sp>
      <p:sp>
        <p:nvSpPr>
          <p:cNvPr id="6154" name="Text Placeholder 3"/>
          <p:cNvSpPr txBox="1">
            <a:spLocks/>
          </p:cNvSpPr>
          <p:nvPr/>
        </p:nvSpPr>
        <p:spPr bwMode="auto">
          <a:xfrm>
            <a:off x="6327265" y="2196575"/>
            <a:ext cx="400208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spcAft>
                <a:spcPts val="600"/>
              </a:spcAft>
              <a:buFontTx/>
              <a:buNone/>
            </a:pPr>
            <a:r>
              <a:rPr lang="ru-RU" altLang="ru-RU" sz="1800" dirty="0">
                <a:solidFill>
                  <a:srgbClr val="C58D01"/>
                </a:solidFill>
                <a:cs typeface="Calibri" pitchFamily="34" charset="0"/>
              </a:rPr>
              <a:t>руководство пользователя подсистемы учета и отчетности</a:t>
            </a:r>
          </a:p>
        </p:txBody>
      </p:sp>
      <p:sp>
        <p:nvSpPr>
          <p:cNvPr id="6155" name="Text Placeholder 3"/>
          <p:cNvSpPr txBox="1">
            <a:spLocks/>
          </p:cNvSpPr>
          <p:nvPr/>
        </p:nvSpPr>
        <p:spPr bwMode="auto">
          <a:xfrm>
            <a:off x="6327265" y="2973732"/>
            <a:ext cx="38433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spcAft>
                <a:spcPts val="600"/>
              </a:spcAft>
              <a:buFontTx/>
              <a:buNone/>
            </a:pPr>
            <a:r>
              <a:rPr lang="ru-RU" altLang="ru-RU" sz="1800" dirty="0">
                <a:solidFill>
                  <a:srgbClr val="0D5A50"/>
                </a:solidFill>
                <a:cs typeface="Calibri" pitchFamily="34" charset="0"/>
              </a:rPr>
              <a:t>обучающие видеоролики</a:t>
            </a:r>
          </a:p>
        </p:txBody>
      </p:sp>
      <p:sp>
        <p:nvSpPr>
          <p:cNvPr id="6156" name="Footer Text"/>
          <p:cNvSpPr txBox="1">
            <a:spLocks noChangeArrowheads="1"/>
          </p:cNvSpPr>
          <p:nvPr/>
        </p:nvSpPr>
        <p:spPr bwMode="auto">
          <a:xfrm>
            <a:off x="605332" y="2146269"/>
            <a:ext cx="400208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gn="ctr">
              <a:lnSpc>
                <a:spcPct val="100000"/>
              </a:lnSpc>
              <a:spcBef>
                <a:spcPct val="0"/>
              </a:spcBef>
              <a:buFontTx/>
              <a:buNone/>
            </a:pPr>
            <a:r>
              <a:rPr lang="ru-RU" altLang="ru-RU" sz="1800" b="1" dirty="0">
                <a:solidFill>
                  <a:srgbClr val="00192F"/>
                </a:solidFill>
                <a:cs typeface="Calibri" pitchFamily="34" charset="0"/>
              </a:rPr>
              <a:t> Мониторинг и поддержка со стороны ТОФК</a:t>
            </a:r>
          </a:p>
        </p:txBody>
      </p:sp>
      <p:sp>
        <p:nvSpPr>
          <p:cNvPr id="42" name="Freeform 8"/>
          <p:cNvSpPr/>
          <p:nvPr/>
        </p:nvSpPr>
        <p:spPr>
          <a:xfrm>
            <a:off x="5654959" y="2184861"/>
            <a:ext cx="543321" cy="53974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3"/>
          </a:solidFill>
          <a:ln w="38100">
            <a:solidFill>
              <a:schemeClr val="accent3">
                <a:lumMod val="7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06379" tIns="106379" rIns="106379" bIns="106379" spcCol="1270" anchor="ctr"/>
          <a:lstStyle/>
          <a:p>
            <a:pPr algn="ctr" defTabSz="666750">
              <a:lnSpc>
                <a:spcPct val="90000"/>
              </a:lnSpc>
              <a:spcAft>
                <a:spcPct val="35000"/>
              </a:spcAft>
              <a:defRPr/>
            </a:pPr>
            <a:endParaRPr lang="en-US" sz="2400" dirty="0">
              <a:solidFill>
                <a:prstClr val="white"/>
              </a:solidFill>
            </a:endParaRPr>
          </a:p>
        </p:txBody>
      </p:sp>
      <p:grpSp>
        <p:nvGrpSpPr>
          <p:cNvPr id="6158" name="Group 83"/>
          <p:cNvGrpSpPr>
            <a:grpSpLocks/>
          </p:cNvGrpSpPr>
          <p:nvPr/>
        </p:nvGrpSpPr>
        <p:grpSpPr bwMode="auto">
          <a:xfrm>
            <a:off x="1527311" y="2804071"/>
            <a:ext cx="2032000" cy="1970897"/>
            <a:chOff x="3298548" y="782264"/>
            <a:chExt cx="2385425" cy="2385425"/>
          </a:xfrm>
        </p:grpSpPr>
        <p:sp>
          <p:nvSpPr>
            <p:cNvPr id="112" name="Oval 5"/>
            <p:cNvSpPr>
              <a:spLocks noChangeArrowheads="1"/>
            </p:cNvSpPr>
            <p:nvPr/>
          </p:nvSpPr>
          <p:spPr bwMode="auto">
            <a:xfrm>
              <a:off x="3298548" y="782264"/>
              <a:ext cx="2385425" cy="2385425"/>
            </a:xfrm>
            <a:prstGeom prst="ellipse">
              <a:avLst/>
            </a:prstGeom>
            <a:solidFill>
              <a:schemeClr val="accent1">
                <a:lumMod val="75000"/>
              </a:schemeClr>
            </a:solidFill>
            <a:ln w="9525">
              <a:solidFill>
                <a:schemeClr val="bg1"/>
              </a:solidFill>
              <a:round/>
              <a:headEnd/>
              <a:tailEnd/>
            </a:ln>
            <a:extLst/>
          </p:spPr>
          <p:txBody>
            <a:bodyPr lIns="68580" tIns="34290" rIns="68580" bIns="34290"/>
            <a:lstStyle/>
            <a:p>
              <a:pPr>
                <a:defRPr/>
              </a:pPr>
              <a:endParaRPr lang="en-US" sz="1350">
                <a:solidFill>
                  <a:prstClr val="black"/>
                </a:solidFill>
              </a:endParaRPr>
            </a:p>
          </p:txBody>
        </p:sp>
        <p:sp>
          <p:nvSpPr>
            <p:cNvPr id="113" name="Freeform 6"/>
            <p:cNvSpPr>
              <a:spLocks noEditPoints="1"/>
            </p:cNvSpPr>
            <p:nvPr/>
          </p:nvSpPr>
          <p:spPr bwMode="auto">
            <a:xfrm>
              <a:off x="4865938" y="1196094"/>
              <a:ext cx="596738" cy="596357"/>
            </a:xfrm>
            <a:custGeom>
              <a:avLst/>
              <a:gdLst>
                <a:gd name="T0" fmla="*/ 97 w 233"/>
                <a:gd name="T1" fmla="*/ 213 h 233"/>
                <a:gd name="T2" fmla="*/ 70 w 233"/>
                <a:gd name="T3" fmla="*/ 224 h 233"/>
                <a:gd name="T4" fmla="*/ 52 w 233"/>
                <a:gd name="T5" fmla="*/ 191 h 233"/>
                <a:gd name="T6" fmla="*/ 22 w 233"/>
                <a:gd name="T7" fmla="*/ 186 h 233"/>
                <a:gd name="T8" fmla="*/ 23 w 233"/>
                <a:gd name="T9" fmla="*/ 149 h 233"/>
                <a:gd name="T10" fmla="*/ 0 w 233"/>
                <a:gd name="T11" fmla="*/ 106 h 233"/>
                <a:gd name="T12" fmla="*/ 12 w 233"/>
                <a:gd name="T13" fmla="*/ 82 h 233"/>
                <a:gd name="T14" fmla="*/ 28 w 233"/>
                <a:gd name="T15" fmla="*/ 45 h 233"/>
                <a:gd name="T16" fmla="*/ 44 w 233"/>
                <a:gd name="T17" fmla="*/ 34 h 233"/>
                <a:gd name="T18" fmla="*/ 72 w 233"/>
                <a:gd name="T19" fmla="*/ 10 h 233"/>
                <a:gd name="T20" fmla="*/ 95 w 233"/>
                <a:gd name="T21" fmla="*/ 9 h 233"/>
                <a:gd name="T22" fmla="*/ 135 w 233"/>
                <a:gd name="T23" fmla="*/ 20 h 233"/>
                <a:gd name="T24" fmla="*/ 163 w 233"/>
                <a:gd name="T25" fmla="*/ 10 h 233"/>
                <a:gd name="T26" fmla="*/ 189 w 233"/>
                <a:gd name="T27" fmla="*/ 50 h 233"/>
                <a:gd name="T28" fmla="*/ 222 w 233"/>
                <a:gd name="T29" fmla="*/ 68 h 233"/>
                <a:gd name="T30" fmla="*/ 224 w 233"/>
                <a:gd name="T31" fmla="*/ 95 h 233"/>
                <a:gd name="T32" fmla="*/ 224 w 233"/>
                <a:gd name="T33" fmla="*/ 136 h 233"/>
                <a:gd name="T34" fmla="*/ 224 w 233"/>
                <a:gd name="T35" fmla="*/ 164 h 233"/>
                <a:gd name="T36" fmla="*/ 190 w 233"/>
                <a:gd name="T37" fmla="*/ 181 h 233"/>
                <a:gd name="T38" fmla="*/ 166 w 233"/>
                <a:gd name="T39" fmla="*/ 223 h 233"/>
                <a:gd name="T40" fmla="*/ 138 w 233"/>
                <a:gd name="T41" fmla="*/ 213 h 233"/>
                <a:gd name="T42" fmla="*/ 87 w 233"/>
                <a:gd name="T43" fmla="*/ 205 h 233"/>
                <a:gd name="T44" fmla="*/ 106 w 233"/>
                <a:gd name="T45" fmla="*/ 227 h 233"/>
                <a:gd name="T46" fmla="*/ 135 w 233"/>
                <a:gd name="T47" fmla="*/ 208 h 233"/>
                <a:gd name="T48" fmla="*/ 163 w 233"/>
                <a:gd name="T49" fmla="*/ 218 h 233"/>
                <a:gd name="T50" fmla="*/ 178 w 233"/>
                <a:gd name="T51" fmla="*/ 186 h 233"/>
                <a:gd name="T52" fmla="*/ 207 w 233"/>
                <a:gd name="T53" fmla="*/ 181 h 233"/>
                <a:gd name="T54" fmla="*/ 204 w 233"/>
                <a:gd name="T55" fmla="*/ 146 h 233"/>
                <a:gd name="T56" fmla="*/ 227 w 233"/>
                <a:gd name="T57" fmla="*/ 127 h 233"/>
                <a:gd name="T58" fmla="*/ 208 w 233"/>
                <a:gd name="T59" fmla="*/ 101 h 233"/>
                <a:gd name="T60" fmla="*/ 216 w 233"/>
                <a:gd name="T61" fmla="*/ 75 h 233"/>
                <a:gd name="T62" fmla="*/ 188 w 233"/>
                <a:gd name="T63" fmla="*/ 57 h 233"/>
                <a:gd name="T64" fmla="*/ 182 w 233"/>
                <a:gd name="T65" fmla="*/ 30 h 233"/>
                <a:gd name="T66" fmla="*/ 148 w 233"/>
                <a:gd name="T67" fmla="*/ 30 h 233"/>
                <a:gd name="T68" fmla="*/ 130 w 233"/>
                <a:gd name="T69" fmla="*/ 9 h 233"/>
                <a:gd name="T70" fmla="*/ 100 w 233"/>
                <a:gd name="T71" fmla="*/ 25 h 233"/>
                <a:gd name="T72" fmla="*/ 74 w 233"/>
                <a:gd name="T73" fmla="*/ 17 h 233"/>
                <a:gd name="T74" fmla="*/ 49 w 233"/>
                <a:gd name="T75" fmla="*/ 32 h 233"/>
                <a:gd name="T76" fmla="*/ 44 w 233"/>
                <a:gd name="T77" fmla="*/ 59 h 233"/>
                <a:gd name="T78" fmla="*/ 14 w 233"/>
                <a:gd name="T79" fmla="*/ 75 h 233"/>
                <a:gd name="T80" fmla="*/ 25 w 233"/>
                <a:gd name="T81" fmla="*/ 101 h 233"/>
                <a:gd name="T82" fmla="*/ 6 w 233"/>
                <a:gd name="T83" fmla="*/ 130 h 233"/>
                <a:gd name="T84" fmla="*/ 29 w 233"/>
                <a:gd name="T85" fmla="*/ 149 h 233"/>
                <a:gd name="T86" fmla="*/ 15 w 233"/>
                <a:gd name="T87" fmla="*/ 163 h 233"/>
                <a:gd name="T88" fmla="*/ 47 w 233"/>
                <a:gd name="T89" fmla="*/ 178 h 233"/>
                <a:gd name="T90" fmla="*/ 51 w 233"/>
                <a:gd name="T91" fmla="*/ 206 h 233"/>
                <a:gd name="T92" fmla="*/ 85 w 233"/>
                <a:gd name="T93" fmla="*/ 204 h 233"/>
                <a:gd name="T94" fmla="*/ 180 w 233"/>
                <a:gd name="T95" fmla="*/ 117 h 233"/>
                <a:gd name="T96" fmla="*/ 116 w 233"/>
                <a:gd name="T97" fmla="*/ 174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3" h="233">
                  <a:moveTo>
                    <a:pt x="129" y="233"/>
                  </a:moveTo>
                  <a:cubicBezTo>
                    <a:pt x="106" y="233"/>
                    <a:pt x="106" y="233"/>
                    <a:pt x="106" y="233"/>
                  </a:cubicBezTo>
                  <a:cubicBezTo>
                    <a:pt x="101" y="233"/>
                    <a:pt x="97" y="229"/>
                    <a:pt x="97" y="224"/>
                  </a:cubicBezTo>
                  <a:cubicBezTo>
                    <a:pt x="97" y="213"/>
                    <a:pt x="97" y="213"/>
                    <a:pt x="97" y="213"/>
                  </a:cubicBezTo>
                  <a:cubicBezTo>
                    <a:pt x="94" y="213"/>
                    <a:pt x="91" y="212"/>
                    <a:pt x="87" y="211"/>
                  </a:cubicBezTo>
                  <a:cubicBezTo>
                    <a:pt x="81" y="221"/>
                    <a:pt x="81" y="221"/>
                    <a:pt x="81" y="221"/>
                  </a:cubicBezTo>
                  <a:cubicBezTo>
                    <a:pt x="80" y="223"/>
                    <a:pt x="77" y="225"/>
                    <a:pt x="74" y="225"/>
                  </a:cubicBezTo>
                  <a:cubicBezTo>
                    <a:pt x="72" y="225"/>
                    <a:pt x="71" y="225"/>
                    <a:pt x="70" y="224"/>
                  </a:cubicBezTo>
                  <a:cubicBezTo>
                    <a:pt x="49" y="212"/>
                    <a:pt x="49" y="212"/>
                    <a:pt x="49" y="212"/>
                  </a:cubicBezTo>
                  <a:cubicBezTo>
                    <a:pt x="47" y="211"/>
                    <a:pt x="46" y="209"/>
                    <a:pt x="45" y="207"/>
                  </a:cubicBezTo>
                  <a:cubicBezTo>
                    <a:pt x="45" y="205"/>
                    <a:pt x="45" y="202"/>
                    <a:pt x="46" y="200"/>
                  </a:cubicBezTo>
                  <a:cubicBezTo>
                    <a:pt x="52" y="191"/>
                    <a:pt x="52" y="191"/>
                    <a:pt x="52" y="191"/>
                  </a:cubicBezTo>
                  <a:cubicBezTo>
                    <a:pt x="49" y="189"/>
                    <a:pt x="47" y="186"/>
                    <a:pt x="44" y="183"/>
                  </a:cubicBezTo>
                  <a:cubicBezTo>
                    <a:pt x="34" y="189"/>
                    <a:pt x="34" y="189"/>
                    <a:pt x="34" y="189"/>
                  </a:cubicBezTo>
                  <a:cubicBezTo>
                    <a:pt x="33" y="190"/>
                    <a:pt x="31" y="190"/>
                    <a:pt x="30" y="190"/>
                  </a:cubicBezTo>
                  <a:cubicBezTo>
                    <a:pt x="27" y="190"/>
                    <a:pt x="24" y="189"/>
                    <a:pt x="22" y="186"/>
                  </a:cubicBezTo>
                  <a:cubicBezTo>
                    <a:pt x="11" y="166"/>
                    <a:pt x="11" y="166"/>
                    <a:pt x="11" y="166"/>
                  </a:cubicBezTo>
                  <a:cubicBezTo>
                    <a:pt x="9" y="164"/>
                    <a:pt x="9" y="162"/>
                    <a:pt x="10" y="159"/>
                  </a:cubicBezTo>
                  <a:cubicBezTo>
                    <a:pt x="10" y="157"/>
                    <a:pt x="12" y="155"/>
                    <a:pt x="14" y="154"/>
                  </a:cubicBezTo>
                  <a:cubicBezTo>
                    <a:pt x="23" y="149"/>
                    <a:pt x="23" y="149"/>
                    <a:pt x="23" y="149"/>
                  </a:cubicBezTo>
                  <a:cubicBezTo>
                    <a:pt x="22" y="145"/>
                    <a:pt x="21" y="142"/>
                    <a:pt x="20" y="138"/>
                  </a:cubicBezTo>
                  <a:cubicBezTo>
                    <a:pt x="9" y="138"/>
                    <a:pt x="9" y="138"/>
                    <a:pt x="9" y="138"/>
                  </a:cubicBezTo>
                  <a:cubicBezTo>
                    <a:pt x="4" y="138"/>
                    <a:pt x="0" y="134"/>
                    <a:pt x="0" y="130"/>
                  </a:cubicBezTo>
                  <a:cubicBezTo>
                    <a:pt x="0" y="106"/>
                    <a:pt x="0" y="106"/>
                    <a:pt x="0" y="106"/>
                  </a:cubicBezTo>
                  <a:cubicBezTo>
                    <a:pt x="0" y="102"/>
                    <a:pt x="4" y="98"/>
                    <a:pt x="9" y="98"/>
                  </a:cubicBezTo>
                  <a:cubicBezTo>
                    <a:pt x="20" y="98"/>
                    <a:pt x="20" y="98"/>
                    <a:pt x="20" y="98"/>
                  </a:cubicBezTo>
                  <a:cubicBezTo>
                    <a:pt x="21" y="94"/>
                    <a:pt x="21" y="91"/>
                    <a:pt x="23" y="87"/>
                  </a:cubicBezTo>
                  <a:cubicBezTo>
                    <a:pt x="12" y="82"/>
                    <a:pt x="12" y="82"/>
                    <a:pt x="12" y="82"/>
                  </a:cubicBezTo>
                  <a:cubicBezTo>
                    <a:pt x="10" y="80"/>
                    <a:pt x="9" y="79"/>
                    <a:pt x="8" y="76"/>
                  </a:cubicBezTo>
                  <a:cubicBezTo>
                    <a:pt x="8" y="74"/>
                    <a:pt x="8" y="72"/>
                    <a:pt x="9" y="70"/>
                  </a:cubicBezTo>
                  <a:cubicBezTo>
                    <a:pt x="21" y="50"/>
                    <a:pt x="21" y="50"/>
                    <a:pt x="21" y="50"/>
                  </a:cubicBezTo>
                  <a:cubicBezTo>
                    <a:pt x="22" y="47"/>
                    <a:pt x="25" y="45"/>
                    <a:pt x="28" y="45"/>
                  </a:cubicBezTo>
                  <a:cubicBezTo>
                    <a:pt x="30" y="45"/>
                    <a:pt x="31" y="46"/>
                    <a:pt x="33" y="46"/>
                  </a:cubicBezTo>
                  <a:cubicBezTo>
                    <a:pt x="42" y="52"/>
                    <a:pt x="42" y="52"/>
                    <a:pt x="42" y="52"/>
                  </a:cubicBezTo>
                  <a:cubicBezTo>
                    <a:pt x="45" y="49"/>
                    <a:pt x="47" y="47"/>
                    <a:pt x="50" y="44"/>
                  </a:cubicBezTo>
                  <a:cubicBezTo>
                    <a:pt x="44" y="34"/>
                    <a:pt x="44" y="34"/>
                    <a:pt x="44" y="34"/>
                  </a:cubicBezTo>
                  <a:cubicBezTo>
                    <a:pt x="43" y="32"/>
                    <a:pt x="42" y="30"/>
                    <a:pt x="43" y="28"/>
                  </a:cubicBezTo>
                  <a:cubicBezTo>
                    <a:pt x="44" y="26"/>
                    <a:pt x="45" y="24"/>
                    <a:pt x="47" y="23"/>
                  </a:cubicBezTo>
                  <a:cubicBezTo>
                    <a:pt x="67" y="11"/>
                    <a:pt x="67" y="11"/>
                    <a:pt x="67" y="11"/>
                  </a:cubicBezTo>
                  <a:cubicBezTo>
                    <a:pt x="69" y="10"/>
                    <a:pt x="70" y="10"/>
                    <a:pt x="72" y="10"/>
                  </a:cubicBezTo>
                  <a:cubicBezTo>
                    <a:pt x="75" y="10"/>
                    <a:pt x="78" y="11"/>
                    <a:pt x="79" y="14"/>
                  </a:cubicBezTo>
                  <a:cubicBezTo>
                    <a:pt x="85" y="24"/>
                    <a:pt x="85" y="24"/>
                    <a:pt x="85" y="24"/>
                  </a:cubicBezTo>
                  <a:cubicBezTo>
                    <a:pt x="88" y="23"/>
                    <a:pt x="91" y="22"/>
                    <a:pt x="95" y="21"/>
                  </a:cubicBezTo>
                  <a:cubicBezTo>
                    <a:pt x="95" y="9"/>
                    <a:pt x="95" y="9"/>
                    <a:pt x="95" y="9"/>
                  </a:cubicBezTo>
                  <a:cubicBezTo>
                    <a:pt x="95" y="4"/>
                    <a:pt x="99" y="0"/>
                    <a:pt x="103" y="0"/>
                  </a:cubicBezTo>
                  <a:cubicBezTo>
                    <a:pt x="127" y="0"/>
                    <a:pt x="127" y="0"/>
                    <a:pt x="127" y="0"/>
                  </a:cubicBezTo>
                  <a:cubicBezTo>
                    <a:pt x="132" y="0"/>
                    <a:pt x="135" y="4"/>
                    <a:pt x="135" y="9"/>
                  </a:cubicBezTo>
                  <a:cubicBezTo>
                    <a:pt x="135" y="20"/>
                    <a:pt x="135" y="20"/>
                    <a:pt x="135" y="20"/>
                  </a:cubicBezTo>
                  <a:cubicBezTo>
                    <a:pt x="139" y="21"/>
                    <a:pt x="142" y="22"/>
                    <a:pt x="146" y="23"/>
                  </a:cubicBezTo>
                  <a:cubicBezTo>
                    <a:pt x="152" y="13"/>
                    <a:pt x="152" y="13"/>
                    <a:pt x="152" y="13"/>
                  </a:cubicBezTo>
                  <a:cubicBezTo>
                    <a:pt x="153" y="10"/>
                    <a:pt x="156" y="8"/>
                    <a:pt x="159" y="8"/>
                  </a:cubicBezTo>
                  <a:cubicBezTo>
                    <a:pt x="161" y="8"/>
                    <a:pt x="162" y="9"/>
                    <a:pt x="163" y="10"/>
                  </a:cubicBezTo>
                  <a:cubicBezTo>
                    <a:pt x="184" y="21"/>
                    <a:pt x="184" y="21"/>
                    <a:pt x="184" y="21"/>
                  </a:cubicBezTo>
                  <a:cubicBezTo>
                    <a:pt x="188" y="24"/>
                    <a:pt x="189" y="29"/>
                    <a:pt x="187" y="33"/>
                  </a:cubicBezTo>
                  <a:cubicBezTo>
                    <a:pt x="181" y="43"/>
                    <a:pt x="181" y="43"/>
                    <a:pt x="181" y="43"/>
                  </a:cubicBezTo>
                  <a:cubicBezTo>
                    <a:pt x="184" y="45"/>
                    <a:pt x="186" y="47"/>
                    <a:pt x="189" y="50"/>
                  </a:cubicBezTo>
                  <a:cubicBezTo>
                    <a:pt x="199" y="44"/>
                    <a:pt x="199" y="44"/>
                    <a:pt x="199" y="44"/>
                  </a:cubicBezTo>
                  <a:cubicBezTo>
                    <a:pt x="200" y="43"/>
                    <a:pt x="202" y="43"/>
                    <a:pt x="203" y="43"/>
                  </a:cubicBezTo>
                  <a:cubicBezTo>
                    <a:pt x="206" y="43"/>
                    <a:pt x="209" y="45"/>
                    <a:pt x="211" y="47"/>
                  </a:cubicBezTo>
                  <a:cubicBezTo>
                    <a:pt x="222" y="68"/>
                    <a:pt x="222" y="68"/>
                    <a:pt x="222" y="68"/>
                  </a:cubicBezTo>
                  <a:cubicBezTo>
                    <a:pt x="225" y="72"/>
                    <a:pt x="223" y="77"/>
                    <a:pt x="219" y="79"/>
                  </a:cubicBezTo>
                  <a:cubicBezTo>
                    <a:pt x="210" y="85"/>
                    <a:pt x="210" y="85"/>
                    <a:pt x="210" y="85"/>
                  </a:cubicBezTo>
                  <a:cubicBezTo>
                    <a:pt x="211" y="88"/>
                    <a:pt x="212" y="92"/>
                    <a:pt x="212" y="95"/>
                  </a:cubicBezTo>
                  <a:cubicBezTo>
                    <a:pt x="224" y="95"/>
                    <a:pt x="224" y="95"/>
                    <a:pt x="224" y="95"/>
                  </a:cubicBezTo>
                  <a:cubicBezTo>
                    <a:pt x="226" y="95"/>
                    <a:pt x="229" y="96"/>
                    <a:pt x="230" y="98"/>
                  </a:cubicBezTo>
                  <a:cubicBezTo>
                    <a:pt x="232" y="99"/>
                    <a:pt x="233" y="101"/>
                    <a:pt x="233" y="104"/>
                  </a:cubicBezTo>
                  <a:cubicBezTo>
                    <a:pt x="233" y="127"/>
                    <a:pt x="233" y="127"/>
                    <a:pt x="233" y="127"/>
                  </a:cubicBezTo>
                  <a:cubicBezTo>
                    <a:pt x="233" y="132"/>
                    <a:pt x="229" y="136"/>
                    <a:pt x="224" y="136"/>
                  </a:cubicBezTo>
                  <a:cubicBezTo>
                    <a:pt x="213" y="136"/>
                    <a:pt x="213" y="136"/>
                    <a:pt x="213" y="136"/>
                  </a:cubicBezTo>
                  <a:cubicBezTo>
                    <a:pt x="212" y="139"/>
                    <a:pt x="211" y="143"/>
                    <a:pt x="210" y="146"/>
                  </a:cubicBezTo>
                  <a:cubicBezTo>
                    <a:pt x="220" y="152"/>
                    <a:pt x="220" y="152"/>
                    <a:pt x="220" y="152"/>
                  </a:cubicBezTo>
                  <a:cubicBezTo>
                    <a:pt x="225" y="154"/>
                    <a:pt x="226" y="160"/>
                    <a:pt x="224" y="164"/>
                  </a:cubicBezTo>
                  <a:cubicBezTo>
                    <a:pt x="212" y="184"/>
                    <a:pt x="212" y="184"/>
                    <a:pt x="212" y="184"/>
                  </a:cubicBezTo>
                  <a:cubicBezTo>
                    <a:pt x="210" y="187"/>
                    <a:pt x="207" y="188"/>
                    <a:pt x="204" y="188"/>
                  </a:cubicBezTo>
                  <a:cubicBezTo>
                    <a:pt x="203" y="188"/>
                    <a:pt x="201" y="188"/>
                    <a:pt x="200" y="187"/>
                  </a:cubicBezTo>
                  <a:cubicBezTo>
                    <a:pt x="190" y="181"/>
                    <a:pt x="190" y="181"/>
                    <a:pt x="190" y="181"/>
                  </a:cubicBezTo>
                  <a:cubicBezTo>
                    <a:pt x="188" y="184"/>
                    <a:pt x="186" y="187"/>
                    <a:pt x="183" y="189"/>
                  </a:cubicBezTo>
                  <a:cubicBezTo>
                    <a:pt x="189" y="199"/>
                    <a:pt x="189" y="199"/>
                    <a:pt x="189" y="199"/>
                  </a:cubicBezTo>
                  <a:cubicBezTo>
                    <a:pt x="191" y="203"/>
                    <a:pt x="190" y="209"/>
                    <a:pt x="186" y="211"/>
                  </a:cubicBezTo>
                  <a:cubicBezTo>
                    <a:pt x="166" y="223"/>
                    <a:pt x="166" y="223"/>
                    <a:pt x="166" y="223"/>
                  </a:cubicBezTo>
                  <a:cubicBezTo>
                    <a:pt x="164" y="223"/>
                    <a:pt x="163" y="224"/>
                    <a:pt x="161" y="224"/>
                  </a:cubicBezTo>
                  <a:cubicBezTo>
                    <a:pt x="158" y="224"/>
                    <a:pt x="155" y="222"/>
                    <a:pt x="154" y="219"/>
                  </a:cubicBezTo>
                  <a:cubicBezTo>
                    <a:pt x="148" y="210"/>
                    <a:pt x="148" y="210"/>
                    <a:pt x="148" y="210"/>
                  </a:cubicBezTo>
                  <a:cubicBezTo>
                    <a:pt x="145" y="211"/>
                    <a:pt x="142" y="212"/>
                    <a:pt x="138" y="213"/>
                  </a:cubicBezTo>
                  <a:cubicBezTo>
                    <a:pt x="138" y="224"/>
                    <a:pt x="138" y="224"/>
                    <a:pt x="138" y="224"/>
                  </a:cubicBezTo>
                  <a:cubicBezTo>
                    <a:pt x="138" y="229"/>
                    <a:pt x="134" y="233"/>
                    <a:pt x="129" y="233"/>
                  </a:cubicBezTo>
                  <a:moveTo>
                    <a:pt x="85" y="204"/>
                  </a:moveTo>
                  <a:cubicBezTo>
                    <a:pt x="87" y="205"/>
                    <a:pt x="87" y="205"/>
                    <a:pt x="87" y="205"/>
                  </a:cubicBezTo>
                  <a:cubicBezTo>
                    <a:pt x="91" y="206"/>
                    <a:pt x="96" y="207"/>
                    <a:pt x="101" y="208"/>
                  </a:cubicBezTo>
                  <a:cubicBezTo>
                    <a:pt x="103" y="208"/>
                    <a:pt x="103" y="208"/>
                    <a:pt x="103" y="208"/>
                  </a:cubicBezTo>
                  <a:cubicBezTo>
                    <a:pt x="103" y="224"/>
                    <a:pt x="103" y="224"/>
                    <a:pt x="103" y="224"/>
                  </a:cubicBezTo>
                  <a:cubicBezTo>
                    <a:pt x="103" y="226"/>
                    <a:pt x="104" y="227"/>
                    <a:pt x="106" y="227"/>
                  </a:cubicBezTo>
                  <a:cubicBezTo>
                    <a:pt x="129" y="227"/>
                    <a:pt x="129" y="227"/>
                    <a:pt x="129" y="227"/>
                  </a:cubicBezTo>
                  <a:cubicBezTo>
                    <a:pt x="131" y="227"/>
                    <a:pt x="132" y="226"/>
                    <a:pt x="132" y="224"/>
                  </a:cubicBezTo>
                  <a:cubicBezTo>
                    <a:pt x="132" y="208"/>
                    <a:pt x="132" y="208"/>
                    <a:pt x="132" y="208"/>
                  </a:cubicBezTo>
                  <a:cubicBezTo>
                    <a:pt x="135" y="208"/>
                    <a:pt x="135" y="208"/>
                    <a:pt x="135" y="208"/>
                  </a:cubicBezTo>
                  <a:cubicBezTo>
                    <a:pt x="139" y="207"/>
                    <a:pt x="144" y="205"/>
                    <a:pt x="149" y="204"/>
                  </a:cubicBezTo>
                  <a:cubicBezTo>
                    <a:pt x="151" y="203"/>
                    <a:pt x="151" y="203"/>
                    <a:pt x="151" y="203"/>
                  </a:cubicBezTo>
                  <a:cubicBezTo>
                    <a:pt x="159" y="217"/>
                    <a:pt x="159" y="217"/>
                    <a:pt x="159" y="217"/>
                  </a:cubicBezTo>
                  <a:cubicBezTo>
                    <a:pt x="159" y="218"/>
                    <a:pt x="161" y="219"/>
                    <a:pt x="163" y="218"/>
                  </a:cubicBezTo>
                  <a:cubicBezTo>
                    <a:pt x="183" y="206"/>
                    <a:pt x="183" y="206"/>
                    <a:pt x="183" y="206"/>
                  </a:cubicBezTo>
                  <a:cubicBezTo>
                    <a:pt x="184" y="205"/>
                    <a:pt x="185" y="203"/>
                    <a:pt x="184" y="202"/>
                  </a:cubicBezTo>
                  <a:cubicBezTo>
                    <a:pt x="176" y="188"/>
                    <a:pt x="176" y="188"/>
                    <a:pt x="176" y="188"/>
                  </a:cubicBezTo>
                  <a:cubicBezTo>
                    <a:pt x="178" y="186"/>
                    <a:pt x="178" y="186"/>
                    <a:pt x="178" y="186"/>
                  </a:cubicBezTo>
                  <a:cubicBezTo>
                    <a:pt x="181" y="183"/>
                    <a:pt x="185" y="180"/>
                    <a:pt x="188" y="176"/>
                  </a:cubicBezTo>
                  <a:cubicBezTo>
                    <a:pt x="189" y="174"/>
                    <a:pt x="189" y="174"/>
                    <a:pt x="189" y="174"/>
                  </a:cubicBezTo>
                  <a:cubicBezTo>
                    <a:pt x="203" y="182"/>
                    <a:pt x="203" y="182"/>
                    <a:pt x="203" y="182"/>
                  </a:cubicBezTo>
                  <a:cubicBezTo>
                    <a:pt x="204" y="183"/>
                    <a:pt x="206" y="182"/>
                    <a:pt x="207" y="181"/>
                  </a:cubicBezTo>
                  <a:cubicBezTo>
                    <a:pt x="219" y="161"/>
                    <a:pt x="219" y="161"/>
                    <a:pt x="219" y="161"/>
                  </a:cubicBezTo>
                  <a:cubicBezTo>
                    <a:pt x="220" y="159"/>
                    <a:pt x="219" y="158"/>
                    <a:pt x="218" y="157"/>
                  </a:cubicBezTo>
                  <a:cubicBezTo>
                    <a:pt x="204" y="149"/>
                    <a:pt x="204" y="149"/>
                    <a:pt x="204" y="149"/>
                  </a:cubicBezTo>
                  <a:cubicBezTo>
                    <a:pt x="204" y="146"/>
                    <a:pt x="204" y="146"/>
                    <a:pt x="204" y="146"/>
                  </a:cubicBezTo>
                  <a:cubicBezTo>
                    <a:pt x="206" y="142"/>
                    <a:pt x="207" y="137"/>
                    <a:pt x="208" y="132"/>
                  </a:cubicBezTo>
                  <a:cubicBezTo>
                    <a:pt x="208" y="130"/>
                    <a:pt x="208" y="130"/>
                    <a:pt x="208" y="130"/>
                  </a:cubicBezTo>
                  <a:cubicBezTo>
                    <a:pt x="224" y="130"/>
                    <a:pt x="224" y="130"/>
                    <a:pt x="224" y="130"/>
                  </a:cubicBezTo>
                  <a:cubicBezTo>
                    <a:pt x="226" y="130"/>
                    <a:pt x="227" y="129"/>
                    <a:pt x="227" y="127"/>
                  </a:cubicBezTo>
                  <a:cubicBezTo>
                    <a:pt x="227" y="104"/>
                    <a:pt x="227" y="104"/>
                    <a:pt x="227" y="104"/>
                  </a:cubicBezTo>
                  <a:cubicBezTo>
                    <a:pt x="227" y="103"/>
                    <a:pt x="227" y="102"/>
                    <a:pt x="226" y="102"/>
                  </a:cubicBezTo>
                  <a:cubicBezTo>
                    <a:pt x="226" y="101"/>
                    <a:pt x="225" y="101"/>
                    <a:pt x="224" y="101"/>
                  </a:cubicBezTo>
                  <a:cubicBezTo>
                    <a:pt x="208" y="101"/>
                    <a:pt x="208" y="101"/>
                    <a:pt x="208" y="101"/>
                  </a:cubicBezTo>
                  <a:cubicBezTo>
                    <a:pt x="207" y="98"/>
                    <a:pt x="207" y="98"/>
                    <a:pt x="207" y="98"/>
                  </a:cubicBezTo>
                  <a:cubicBezTo>
                    <a:pt x="206" y="94"/>
                    <a:pt x="205" y="89"/>
                    <a:pt x="203" y="85"/>
                  </a:cubicBezTo>
                  <a:cubicBezTo>
                    <a:pt x="203" y="82"/>
                    <a:pt x="203" y="82"/>
                    <a:pt x="203" y="82"/>
                  </a:cubicBezTo>
                  <a:cubicBezTo>
                    <a:pt x="216" y="75"/>
                    <a:pt x="216" y="75"/>
                    <a:pt x="216" y="75"/>
                  </a:cubicBezTo>
                  <a:cubicBezTo>
                    <a:pt x="218" y="74"/>
                    <a:pt x="218" y="72"/>
                    <a:pt x="217" y="70"/>
                  </a:cubicBezTo>
                  <a:cubicBezTo>
                    <a:pt x="206" y="50"/>
                    <a:pt x="206" y="50"/>
                    <a:pt x="206" y="50"/>
                  </a:cubicBezTo>
                  <a:cubicBezTo>
                    <a:pt x="205" y="49"/>
                    <a:pt x="203" y="48"/>
                    <a:pt x="202" y="49"/>
                  </a:cubicBezTo>
                  <a:cubicBezTo>
                    <a:pt x="188" y="57"/>
                    <a:pt x="188" y="57"/>
                    <a:pt x="188" y="57"/>
                  </a:cubicBezTo>
                  <a:cubicBezTo>
                    <a:pt x="186" y="55"/>
                    <a:pt x="186" y="55"/>
                    <a:pt x="186" y="55"/>
                  </a:cubicBezTo>
                  <a:cubicBezTo>
                    <a:pt x="183" y="52"/>
                    <a:pt x="179" y="49"/>
                    <a:pt x="176" y="45"/>
                  </a:cubicBezTo>
                  <a:cubicBezTo>
                    <a:pt x="174" y="44"/>
                    <a:pt x="174" y="44"/>
                    <a:pt x="174" y="44"/>
                  </a:cubicBezTo>
                  <a:cubicBezTo>
                    <a:pt x="182" y="30"/>
                    <a:pt x="182" y="30"/>
                    <a:pt x="182" y="30"/>
                  </a:cubicBezTo>
                  <a:cubicBezTo>
                    <a:pt x="183" y="29"/>
                    <a:pt x="182" y="27"/>
                    <a:pt x="181" y="26"/>
                  </a:cubicBezTo>
                  <a:cubicBezTo>
                    <a:pt x="161" y="14"/>
                    <a:pt x="161" y="14"/>
                    <a:pt x="161" y="14"/>
                  </a:cubicBezTo>
                  <a:cubicBezTo>
                    <a:pt x="159" y="14"/>
                    <a:pt x="157" y="14"/>
                    <a:pt x="156" y="16"/>
                  </a:cubicBezTo>
                  <a:cubicBezTo>
                    <a:pt x="148" y="30"/>
                    <a:pt x="148" y="30"/>
                    <a:pt x="148" y="30"/>
                  </a:cubicBezTo>
                  <a:cubicBezTo>
                    <a:pt x="146" y="29"/>
                    <a:pt x="146" y="29"/>
                    <a:pt x="146" y="29"/>
                  </a:cubicBezTo>
                  <a:cubicBezTo>
                    <a:pt x="142" y="27"/>
                    <a:pt x="137" y="26"/>
                    <a:pt x="132" y="25"/>
                  </a:cubicBezTo>
                  <a:cubicBezTo>
                    <a:pt x="130" y="25"/>
                    <a:pt x="130" y="25"/>
                    <a:pt x="130" y="25"/>
                  </a:cubicBezTo>
                  <a:cubicBezTo>
                    <a:pt x="130" y="9"/>
                    <a:pt x="130" y="9"/>
                    <a:pt x="130" y="9"/>
                  </a:cubicBezTo>
                  <a:cubicBezTo>
                    <a:pt x="130" y="7"/>
                    <a:pt x="128" y="6"/>
                    <a:pt x="127" y="6"/>
                  </a:cubicBezTo>
                  <a:cubicBezTo>
                    <a:pt x="103" y="6"/>
                    <a:pt x="103" y="6"/>
                    <a:pt x="103" y="6"/>
                  </a:cubicBezTo>
                  <a:cubicBezTo>
                    <a:pt x="102" y="6"/>
                    <a:pt x="100" y="7"/>
                    <a:pt x="100" y="9"/>
                  </a:cubicBezTo>
                  <a:cubicBezTo>
                    <a:pt x="100" y="25"/>
                    <a:pt x="100" y="25"/>
                    <a:pt x="100" y="25"/>
                  </a:cubicBezTo>
                  <a:cubicBezTo>
                    <a:pt x="98" y="26"/>
                    <a:pt x="98" y="26"/>
                    <a:pt x="98" y="26"/>
                  </a:cubicBezTo>
                  <a:cubicBezTo>
                    <a:pt x="93" y="27"/>
                    <a:pt x="89" y="28"/>
                    <a:pt x="84" y="30"/>
                  </a:cubicBezTo>
                  <a:cubicBezTo>
                    <a:pt x="82" y="31"/>
                    <a:pt x="82" y="31"/>
                    <a:pt x="82" y="31"/>
                  </a:cubicBezTo>
                  <a:cubicBezTo>
                    <a:pt x="74" y="17"/>
                    <a:pt x="74" y="17"/>
                    <a:pt x="74" y="17"/>
                  </a:cubicBezTo>
                  <a:cubicBezTo>
                    <a:pt x="73" y="15"/>
                    <a:pt x="72" y="15"/>
                    <a:pt x="70" y="16"/>
                  </a:cubicBezTo>
                  <a:cubicBezTo>
                    <a:pt x="50" y="27"/>
                    <a:pt x="50" y="27"/>
                    <a:pt x="50" y="27"/>
                  </a:cubicBezTo>
                  <a:cubicBezTo>
                    <a:pt x="49" y="28"/>
                    <a:pt x="49" y="28"/>
                    <a:pt x="48" y="29"/>
                  </a:cubicBezTo>
                  <a:cubicBezTo>
                    <a:pt x="48" y="30"/>
                    <a:pt x="48" y="31"/>
                    <a:pt x="49" y="32"/>
                  </a:cubicBezTo>
                  <a:cubicBezTo>
                    <a:pt x="57" y="46"/>
                    <a:pt x="57" y="46"/>
                    <a:pt x="57" y="46"/>
                  </a:cubicBezTo>
                  <a:cubicBezTo>
                    <a:pt x="55" y="47"/>
                    <a:pt x="55" y="47"/>
                    <a:pt x="55" y="47"/>
                  </a:cubicBezTo>
                  <a:cubicBezTo>
                    <a:pt x="51" y="50"/>
                    <a:pt x="48" y="54"/>
                    <a:pt x="45" y="57"/>
                  </a:cubicBezTo>
                  <a:cubicBezTo>
                    <a:pt x="44" y="59"/>
                    <a:pt x="44" y="59"/>
                    <a:pt x="44" y="59"/>
                  </a:cubicBezTo>
                  <a:cubicBezTo>
                    <a:pt x="30" y="51"/>
                    <a:pt x="30" y="51"/>
                    <a:pt x="30" y="51"/>
                  </a:cubicBezTo>
                  <a:cubicBezTo>
                    <a:pt x="29" y="51"/>
                    <a:pt x="27" y="51"/>
                    <a:pt x="26" y="52"/>
                  </a:cubicBezTo>
                  <a:cubicBezTo>
                    <a:pt x="14" y="73"/>
                    <a:pt x="14" y="73"/>
                    <a:pt x="14" y="73"/>
                  </a:cubicBezTo>
                  <a:cubicBezTo>
                    <a:pt x="14" y="73"/>
                    <a:pt x="14" y="74"/>
                    <a:pt x="14" y="75"/>
                  </a:cubicBezTo>
                  <a:cubicBezTo>
                    <a:pt x="14" y="76"/>
                    <a:pt x="15" y="76"/>
                    <a:pt x="15" y="77"/>
                  </a:cubicBezTo>
                  <a:cubicBezTo>
                    <a:pt x="29" y="85"/>
                    <a:pt x="29" y="85"/>
                    <a:pt x="29" y="85"/>
                  </a:cubicBezTo>
                  <a:cubicBezTo>
                    <a:pt x="29" y="87"/>
                    <a:pt x="29" y="87"/>
                    <a:pt x="29" y="87"/>
                  </a:cubicBezTo>
                  <a:cubicBezTo>
                    <a:pt x="27" y="92"/>
                    <a:pt x="26" y="96"/>
                    <a:pt x="25" y="101"/>
                  </a:cubicBezTo>
                  <a:cubicBezTo>
                    <a:pt x="25" y="103"/>
                    <a:pt x="25" y="103"/>
                    <a:pt x="25" y="103"/>
                  </a:cubicBezTo>
                  <a:cubicBezTo>
                    <a:pt x="9" y="103"/>
                    <a:pt x="9" y="103"/>
                    <a:pt x="9" y="103"/>
                  </a:cubicBezTo>
                  <a:cubicBezTo>
                    <a:pt x="7" y="103"/>
                    <a:pt x="6" y="105"/>
                    <a:pt x="6" y="106"/>
                  </a:cubicBezTo>
                  <a:cubicBezTo>
                    <a:pt x="6" y="130"/>
                    <a:pt x="6" y="130"/>
                    <a:pt x="6" y="130"/>
                  </a:cubicBezTo>
                  <a:cubicBezTo>
                    <a:pt x="6" y="131"/>
                    <a:pt x="7" y="133"/>
                    <a:pt x="9" y="133"/>
                  </a:cubicBezTo>
                  <a:cubicBezTo>
                    <a:pt x="25" y="133"/>
                    <a:pt x="25" y="133"/>
                    <a:pt x="25" y="133"/>
                  </a:cubicBezTo>
                  <a:cubicBezTo>
                    <a:pt x="26" y="135"/>
                    <a:pt x="26" y="135"/>
                    <a:pt x="26" y="135"/>
                  </a:cubicBezTo>
                  <a:cubicBezTo>
                    <a:pt x="26" y="140"/>
                    <a:pt x="28" y="144"/>
                    <a:pt x="29" y="149"/>
                  </a:cubicBezTo>
                  <a:cubicBezTo>
                    <a:pt x="30" y="151"/>
                    <a:pt x="30" y="151"/>
                    <a:pt x="30" y="151"/>
                  </a:cubicBezTo>
                  <a:cubicBezTo>
                    <a:pt x="17" y="159"/>
                    <a:pt x="17" y="159"/>
                    <a:pt x="17" y="159"/>
                  </a:cubicBezTo>
                  <a:cubicBezTo>
                    <a:pt x="16" y="159"/>
                    <a:pt x="15" y="160"/>
                    <a:pt x="15" y="161"/>
                  </a:cubicBezTo>
                  <a:cubicBezTo>
                    <a:pt x="15" y="162"/>
                    <a:pt x="15" y="162"/>
                    <a:pt x="15" y="163"/>
                  </a:cubicBezTo>
                  <a:cubicBezTo>
                    <a:pt x="27" y="183"/>
                    <a:pt x="27" y="183"/>
                    <a:pt x="27" y="183"/>
                  </a:cubicBezTo>
                  <a:cubicBezTo>
                    <a:pt x="28" y="185"/>
                    <a:pt x="30" y="185"/>
                    <a:pt x="31" y="184"/>
                  </a:cubicBezTo>
                  <a:cubicBezTo>
                    <a:pt x="45" y="176"/>
                    <a:pt x="45" y="176"/>
                    <a:pt x="45" y="176"/>
                  </a:cubicBezTo>
                  <a:cubicBezTo>
                    <a:pt x="47" y="178"/>
                    <a:pt x="47" y="178"/>
                    <a:pt x="47" y="178"/>
                  </a:cubicBezTo>
                  <a:cubicBezTo>
                    <a:pt x="50" y="182"/>
                    <a:pt x="54" y="185"/>
                    <a:pt x="57" y="188"/>
                  </a:cubicBezTo>
                  <a:cubicBezTo>
                    <a:pt x="59" y="190"/>
                    <a:pt x="59" y="190"/>
                    <a:pt x="59" y="190"/>
                  </a:cubicBezTo>
                  <a:cubicBezTo>
                    <a:pt x="51" y="203"/>
                    <a:pt x="51" y="203"/>
                    <a:pt x="51" y="203"/>
                  </a:cubicBezTo>
                  <a:cubicBezTo>
                    <a:pt x="51" y="204"/>
                    <a:pt x="51" y="205"/>
                    <a:pt x="51" y="206"/>
                  </a:cubicBezTo>
                  <a:cubicBezTo>
                    <a:pt x="51" y="206"/>
                    <a:pt x="51" y="207"/>
                    <a:pt x="52" y="207"/>
                  </a:cubicBezTo>
                  <a:cubicBezTo>
                    <a:pt x="72" y="219"/>
                    <a:pt x="72" y="219"/>
                    <a:pt x="72" y="219"/>
                  </a:cubicBezTo>
                  <a:cubicBezTo>
                    <a:pt x="74" y="220"/>
                    <a:pt x="76" y="219"/>
                    <a:pt x="76" y="218"/>
                  </a:cubicBezTo>
                  <a:cubicBezTo>
                    <a:pt x="85" y="204"/>
                    <a:pt x="85" y="204"/>
                    <a:pt x="85" y="204"/>
                  </a:cubicBezTo>
                  <a:moveTo>
                    <a:pt x="116" y="180"/>
                  </a:moveTo>
                  <a:cubicBezTo>
                    <a:pt x="81" y="180"/>
                    <a:pt x="53" y="152"/>
                    <a:pt x="53" y="117"/>
                  </a:cubicBezTo>
                  <a:cubicBezTo>
                    <a:pt x="53" y="82"/>
                    <a:pt x="81" y="53"/>
                    <a:pt x="116" y="53"/>
                  </a:cubicBezTo>
                  <a:cubicBezTo>
                    <a:pt x="151" y="53"/>
                    <a:pt x="180" y="82"/>
                    <a:pt x="180" y="117"/>
                  </a:cubicBezTo>
                  <a:cubicBezTo>
                    <a:pt x="180" y="152"/>
                    <a:pt x="151" y="180"/>
                    <a:pt x="116" y="180"/>
                  </a:cubicBezTo>
                  <a:moveTo>
                    <a:pt x="116" y="59"/>
                  </a:moveTo>
                  <a:cubicBezTo>
                    <a:pt x="85" y="59"/>
                    <a:pt x="59" y="85"/>
                    <a:pt x="59" y="117"/>
                  </a:cubicBezTo>
                  <a:cubicBezTo>
                    <a:pt x="59" y="149"/>
                    <a:pt x="85" y="174"/>
                    <a:pt x="116" y="174"/>
                  </a:cubicBezTo>
                  <a:cubicBezTo>
                    <a:pt x="148" y="174"/>
                    <a:pt x="174" y="149"/>
                    <a:pt x="174" y="117"/>
                  </a:cubicBezTo>
                  <a:cubicBezTo>
                    <a:pt x="174" y="85"/>
                    <a:pt x="148" y="59"/>
                    <a:pt x="116" y="59"/>
                  </a:cubicBezTo>
                </a:path>
              </a:pathLst>
            </a:custGeom>
            <a:solidFill>
              <a:srgbClr val="5FBCD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14" name="Freeform 7"/>
            <p:cNvSpPr>
              <a:spLocks noEditPoints="1"/>
            </p:cNvSpPr>
            <p:nvPr/>
          </p:nvSpPr>
          <p:spPr bwMode="auto">
            <a:xfrm>
              <a:off x="5343634" y="1054479"/>
              <a:ext cx="262504" cy="262775"/>
            </a:xfrm>
            <a:custGeom>
              <a:avLst/>
              <a:gdLst>
                <a:gd name="T0" fmla="*/ 40 w 103"/>
                <a:gd name="T1" fmla="*/ 97 h 103"/>
                <a:gd name="T2" fmla="*/ 35 w 103"/>
                <a:gd name="T3" fmla="*/ 86 h 103"/>
                <a:gd name="T4" fmla="*/ 20 w 103"/>
                <a:gd name="T5" fmla="*/ 92 h 103"/>
                <a:gd name="T6" fmla="*/ 11 w 103"/>
                <a:gd name="T7" fmla="*/ 75 h 103"/>
                <a:gd name="T8" fmla="*/ 16 w 103"/>
                <a:gd name="T9" fmla="*/ 64 h 103"/>
                <a:gd name="T10" fmla="*/ 0 w 103"/>
                <a:gd name="T11" fmla="*/ 57 h 103"/>
                <a:gd name="T12" fmla="*/ 14 w 103"/>
                <a:gd name="T13" fmla="*/ 40 h 103"/>
                <a:gd name="T14" fmla="*/ 17 w 103"/>
                <a:gd name="T15" fmla="*/ 33 h 103"/>
                <a:gd name="T16" fmla="*/ 11 w 103"/>
                <a:gd name="T17" fmla="*/ 19 h 103"/>
                <a:gd name="T18" fmla="*/ 33 w 103"/>
                <a:gd name="T19" fmla="*/ 16 h 103"/>
                <a:gd name="T20" fmla="*/ 39 w 103"/>
                <a:gd name="T21" fmla="*/ 15 h 103"/>
                <a:gd name="T22" fmla="*/ 46 w 103"/>
                <a:gd name="T23" fmla="*/ 0 h 103"/>
                <a:gd name="T24" fmla="*/ 64 w 103"/>
                <a:gd name="T25" fmla="*/ 13 h 103"/>
                <a:gd name="T26" fmla="*/ 70 w 103"/>
                <a:gd name="T27" fmla="*/ 16 h 103"/>
                <a:gd name="T28" fmla="*/ 92 w 103"/>
                <a:gd name="T29" fmla="*/ 19 h 103"/>
                <a:gd name="T30" fmla="*/ 87 w 103"/>
                <a:gd name="T31" fmla="*/ 33 h 103"/>
                <a:gd name="T32" fmla="*/ 90 w 103"/>
                <a:gd name="T33" fmla="*/ 40 h 103"/>
                <a:gd name="T34" fmla="*/ 103 w 103"/>
                <a:gd name="T35" fmla="*/ 57 h 103"/>
                <a:gd name="T36" fmla="*/ 88 w 103"/>
                <a:gd name="T37" fmla="*/ 64 h 103"/>
                <a:gd name="T38" fmla="*/ 92 w 103"/>
                <a:gd name="T39" fmla="*/ 75 h 103"/>
                <a:gd name="T40" fmla="*/ 84 w 103"/>
                <a:gd name="T41" fmla="*/ 92 h 103"/>
                <a:gd name="T42" fmla="*/ 69 w 103"/>
                <a:gd name="T43" fmla="*/ 86 h 103"/>
                <a:gd name="T44" fmla="*/ 64 w 103"/>
                <a:gd name="T45" fmla="*/ 97 h 103"/>
                <a:gd name="T46" fmla="*/ 38 w 103"/>
                <a:gd name="T47" fmla="*/ 81 h 103"/>
                <a:gd name="T48" fmla="*/ 46 w 103"/>
                <a:gd name="T49" fmla="*/ 97 h 103"/>
                <a:gd name="T50" fmla="*/ 58 w 103"/>
                <a:gd name="T51" fmla="*/ 97 h 103"/>
                <a:gd name="T52" fmla="*/ 66 w 103"/>
                <a:gd name="T53" fmla="*/ 81 h 103"/>
                <a:gd name="T54" fmla="*/ 80 w 103"/>
                <a:gd name="T55" fmla="*/ 88 h 103"/>
                <a:gd name="T56" fmla="*/ 88 w 103"/>
                <a:gd name="T57" fmla="*/ 80 h 103"/>
                <a:gd name="T58" fmla="*/ 82 w 103"/>
                <a:gd name="T59" fmla="*/ 66 h 103"/>
                <a:gd name="T60" fmla="*/ 97 w 103"/>
                <a:gd name="T61" fmla="*/ 58 h 103"/>
                <a:gd name="T62" fmla="*/ 97 w 103"/>
                <a:gd name="T63" fmla="*/ 45 h 103"/>
                <a:gd name="T64" fmla="*/ 82 w 103"/>
                <a:gd name="T65" fmla="*/ 37 h 103"/>
                <a:gd name="T66" fmla="*/ 88 w 103"/>
                <a:gd name="T67" fmla="*/ 24 h 103"/>
                <a:gd name="T68" fmla="*/ 80 w 103"/>
                <a:gd name="T69" fmla="*/ 15 h 103"/>
                <a:gd name="T70" fmla="*/ 63 w 103"/>
                <a:gd name="T71" fmla="*/ 20 h 103"/>
                <a:gd name="T72" fmla="*/ 58 w 103"/>
                <a:gd name="T73" fmla="*/ 6 h 103"/>
                <a:gd name="T74" fmla="*/ 46 w 103"/>
                <a:gd name="T75" fmla="*/ 13 h 103"/>
                <a:gd name="T76" fmla="*/ 35 w 103"/>
                <a:gd name="T77" fmla="*/ 22 h 103"/>
                <a:gd name="T78" fmla="*/ 24 w 103"/>
                <a:gd name="T79" fmla="*/ 15 h 103"/>
                <a:gd name="T80" fmla="*/ 15 w 103"/>
                <a:gd name="T81" fmla="*/ 24 h 103"/>
                <a:gd name="T82" fmla="*/ 21 w 103"/>
                <a:gd name="T83" fmla="*/ 40 h 103"/>
                <a:gd name="T84" fmla="*/ 6 w 103"/>
                <a:gd name="T85" fmla="*/ 46 h 103"/>
                <a:gd name="T86" fmla="*/ 14 w 103"/>
                <a:gd name="T87" fmla="*/ 58 h 103"/>
                <a:gd name="T88" fmla="*/ 21 w 103"/>
                <a:gd name="T89" fmla="*/ 74 h 103"/>
                <a:gd name="T90" fmla="*/ 24 w 103"/>
                <a:gd name="T91" fmla="*/ 88 h 103"/>
                <a:gd name="T92" fmla="*/ 35 w 103"/>
                <a:gd name="T93" fmla="*/ 81 h 103"/>
                <a:gd name="T94" fmla="*/ 52 w 103"/>
                <a:gd name="T95" fmla="*/ 33 h 103"/>
                <a:gd name="T96" fmla="*/ 52 w 103"/>
                <a:gd name="T97" fmla="*/ 39 h 103"/>
                <a:gd name="T98" fmla="*/ 64 w 103"/>
                <a:gd name="T99" fmla="*/ 5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3" h="103">
                  <a:moveTo>
                    <a:pt x="58" y="103"/>
                  </a:moveTo>
                  <a:cubicBezTo>
                    <a:pt x="46" y="103"/>
                    <a:pt x="46" y="103"/>
                    <a:pt x="46" y="103"/>
                  </a:cubicBezTo>
                  <a:cubicBezTo>
                    <a:pt x="43" y="103"/>
                    <a:pt x="40" y="100"/>
                    <a:pt x="40" y="97"/>
                  </a:cubicBezTo>
                  <a:cubicBezTo>
                    <a:pt x="40" y="89"/>
                    <a:pt x="40" y="89"/>
                    <a:pt x="40" y="89"/>
                  </a:cubicBezTo>
                  <a:cubicBezTo>
                    <a:pt x="40" y="89"/>
                    <a:pt x="40" y="88"/>
                    <a:pt x="39" y="88"/>
                  </a:cubicBezTo>
                  <a:cubicBezTo>
                    <a:pt x="35" y="86"/>
                    <a:pt x="35" y="86"/>
                    <a:pt x="35" y="86"/>
                  </a:cubicBezTo>
                  <a:cubicBezTo>
                    <a:pt x="35" y="86"/>
                    <a:pt x="34" y="86"/>
                    <a:pt x="33" y="87"/>
                  </a:cubicBezTo>
                  <a:cubicBezTo>
                    <a:pt x="28" y="92"/>
                    <a:pt x="28" y="92"/>
                    <a:pt x="28" y="92"/>
                  </a:cubicBezTo>
                  <a:cubicBezTo>
                    <a:pt x="26" y="94"/>
                    <a:pt x="22" y="94"/>
                    <a:pt x="20" y="92"/>
                  </a:cubicBezTo>
                  <a:cubicBezTo>
                    <a:pt x="11" y="84"/>
                    <a:pt x="11" y="84"/>
                    <a:pt x="11" y="84"/>
                  </a:cubicBezTo>
                  <a:cubicBezTo>
                    <a:pt x="10" y="83"/>
                    <a:pt x="10" y="81"/>
                    <a:pt x="10" y="79"/>
                  </a:cubicBezTo>
                  <a:cubicBezTo>
                    <a:pt x="10" y="78"/>
                    <a:pt x="10" y="76"/>
                    <a:pt x="11" y="75"/>
                  </a:cubicBezTo>
                  <a:cubicBezTo>
                    <a:pt x="17" y="70"/>
                    <a:pt x="17" y="70"/>
                    <a:pt x="17" y="70"/>
                  </a:cubicBezTo>
                  <a:cubicBezTo>
                    <a:pt x="17" y="70"/>
                    <a:pt x="17" y="69"/>
                    <a:pt x="17" y="68"/>
                  </a:cubicBezTo>
                  <a:cubicBezTo>
                    <a:pt x="16" y="64"/>
                    <a:pt x="16" y="64"/>
                    <a:pt x="16" y="64"/>
                  </a:cubicBezTo>
                  <a:cubicBezTo>
                    <a:pt x="15" y="64"/>
                    <a:pt x="15" y="63"/>
                    <a:pt x="14" y="63"/>
                  </a:cubicBezTo>
                  <a:cubicBezTo>
                    <a:pt x="6" y="63"/>
                    <a:pt x="6" y="63"/>
                    <a:pt x="6" y="63"/>
                  </a:cubicBezTo>
                  <a:cubicBezTo>
                    <a:pt x="3" y="63"/>
                    <a:pt x="0" y="60"/>
                    <a:pt x="0" y="57"/>
                  </a:cubicBezTo>
                  <a:cubicBezTo>
                    <a:pt x="0" y="46"/>
                    <a:pt x="0" y="46"/>
                    <a:pt x="0" y="46"/>
                  </a:cubicBezTo>
                  <a:cubicBezTo>
                    <a:pt x="0" y="42"/>
                    <a:pt x="3" y="40"/>
                    <a:pt x="6" y="40"/>
                  </a:cubicBezTo>
                  <a:cubicBezTo>
                    <a:pt x="14" y="40"/>
                    <a:pt x="14" y="40"/>
                    <a:pt x="14" y="40"/>
                  </a:cubicBezTo>
                  <a:cubicBezTo>
                    <a:pt x="15" y="40"/>
                    <a:pt x="15" y="39"/>
                    <a:pt x="16" y="38"/>
                  </a:cubicBezTo>
                  <a:cubicBezTo>
                    <a:pt x="17" y="35"/>
                    <a:pt x="17" y="35"/>
                    <a:pt x="17" y="35"/>
                  </a:cubicBezTo>
                  <a:cubicBezTo>
                    <a:pt x="17" y="34"/>
                    <a:pt x="17" y="33"/>
                    <a:pt x="17" y="33"/>
                  </a:cubicBezTo>
                  <a:cubicBezTo>
                    <a:pt x="11" y="28"/>
                    <a:pt x="11" y="28"/>
                    <a:pt x="11" y="28"/>
                  </a:cubicBezTo>
                  <a:cubicBezTo>
                    <a:pt x="10" y="26"/>
                    <a:pt x="10" y="25"/>
                    <a:pt x="10" y="23"/>
                  </a:cubicBezTo>
                  <a:cubicBezTo>
                    <a:pt x="10" y="22"/>
                    <a:pt x="10" y="20"/>
                    <a:pt x="11" y="19"/>
                  </a:cubicBezTo>
                  <a:cubicBezTo>
                    <a:pt x="20" y="11"/>
                    <a:pt x="20" y="11"/>
                    <a:pt x="20" y="11"/>
                  </a:cubicBezTo>
                  <a:cubicBezTo>
                    <a:pt x="22" y="9"/>
                    <a:pt x="26" y="9"/>
                    <a:pt x="28" y="11"/>
                  </a:cubicBezTo>
                  <a:cubicBezTo>
                    <a:pt x="33" y="16"/>
                    <a:pt x="33" y="16"/>
                    <a:pt x="33" y="16"/>
                  </a:cubicBezTo>
                  <a:cubicBezTo>
                    <a:pt x="34" y="16"/>
                    <a:pt x="34" y="17"/>
                    <a:pt x="35" y="17"/>
                  </a:cubicBezTo>
                  <a:cubicBezTo>
                    <a:pt x="35" y="16"/>
                    <a:pt x="35" y="16"/>
                    <a:pt x="35" y="16"/>
                  </a:cubicBezTo>
                  <a:cubicBezTo>
                    <a:pt x="39" y="15"/>
                    <a:pt x="39" y="15"/>
                    <a:pt x="39" y="15"/>
                  </a:cubicBezTo>
                  <a:cubicBezTo>
                    <a:pt x="40" y="15"/>
                    <a:pt x="40" y="14"/>
                    <a:pt x="40" y="13"/>
                  </a:cubicBezTo>
                  <a:cubicBezTo>
                    <a:pt x="40" y="6"/>
                    <a:pt x="40" y="6"/>
                    <a:pt x="40" y="6"/>
                  </a:cubicBezTo>
                  <a:cubicBezTo>
                    <a:pt x="40" y="3"/>
                    <a:pt x="43" y="0"/>
                    <a:pt x="46" y="0"/>
                  </a:cubicBezTo>
                  <a:cubicBezTo>
                    <a:pt x="58" y="0"/>
                    <a:pt x="58" y="0"/>
                    <a:pt x="58" y="0"/>
                  </a:cubicBezTo>
                  <a:cubicBezTo>
                    <a:pt x="61" y="0"/>
                    <a:pt x="64" y="3"/>
                    <a:pt x="64" y="6"/>
                  </a:cubicBezTo>
                  <a:cubicBezTo>
                    <a:pt x="64" y="13"/>
                    <a:pt x="64" y="13"/>
                    <a:pt x="64" y="13"/>
                  </a:cubicBezTo>
                  <a:cubicBezTo>
                    <a:pt x="64" y="14"/>
                    <a:pt x="64" y="15"/>
                    <a:pt x="65" y="15"/>
                  </a:cubicBezTo>
                  <a:cubicBezTo>
                    <a:pt x="68" y="16"/>
                    <a:pt x="68" y="16"/>
                    <a:pt x="68" y="16"/>
                  </a:cubicBezTo>
                  <a:cubicBezTo>
                    <a:pt x="69" y="17"/>
                    <a:pt x="70" y="16"/>
                    <a:pt x="70" y="16"/>
                  </a:cubicBezTo>
                  <a:cubicBezTo>
                    <a:pt x="76" y="11"/>
                    <a:pt x="76" y="11"/>
                    <a:pt x="76" y="11"/>
                  </a:cubicBezTo>
                  <a:cubicBezTo>
                    <a:pt x="78" y="9"/>
                    <a:pt x="82" y="9"/>
                    <a:pt x="84" y="11"/>
                  </a:cubicBezTo>
                  <a:cubicBezTo>
                    <a:pt x="92" y="19"/>
                    <a:pt x="92" y="19"/>
                    <a:pt x="92" y="19"/>
                  </a:cubicBezTo>
                  <a:cubicBezTo>
                    <a:pt x="94" y="20"/>
                    <a:pt x="94" y="22"/>
                    <a:pt x="94" y="23"/>
                  </a:cubicBezTo>
                  <a:cubicBezTo>
                    <a:pt x="94" y="25"/>
                    <a:pt x="94" y="26"/>
                    <a:pt x="92" y="28"/>
                  </a:cubicBezTo>
                  <a:cubicBezTo>
                    <a:pt x="87" y="33"/>
                    <a:pt x="87" y="33"/>
                    <a:pt x="87" y="33"/>
                  </a:cubicBezTo>
                  <a:cubicBezTo>
                    <a:pt x="87" y="33"/>
                    <a:pt x="87" y="34"/>
                    <a:pt x="87" y="35"/>
                  </a:cubicBezTo>
                  <a:cubicBezTo>
                    <a:pt x="88" y="38"/>
                    <a:pt x="88" y="38"/>
                    <a:pt x="88" y="38"/>
                  </a:cubicBezTo>
                  <a:cubicBezTo>
                    <a:pt x="89" y="39"/>
                    <a:pt x="89" y="40"/>
                    <a:pt x="90" y="40"/>
                  </a:cubicBezTo>
                  <a:cubicBezTo>
                    <a:pt x="97" y="40"/>
                    <a:pt x="97" y="40"/>
                    <a:pt x="97" y="40"/>
                  </a:cubicBezTo>
                  <a:cubicBezTo>
                    <a:pt x="101" y="40"/>
                    <a:pt x="103" y="42"/>
                    <a:pt x="103" y="46"/>
                  </a:cubicBezTo>
                  <a:cubicBezTo>
                    <a:pt x="103" y="57"/>
                    <a:pt x="103" y="57"/>
                    <a:pt x="103" y="57"/>
                  </a:cubicBezTo>
                  <a:cubicBezTo>
                    <a:pt x="103" y="60"/>
                    <a:pt x="101" y="63"/>
                    <a:pt x="97" y="63"/>
                  </a:cubicBezTo>
                  <a:cubicBezTo>
                    <a:pt x="90" y="63"/>
                    <a:pt x="90" y="63"/>
                    <a:pt x="90" y="63"/>
                  </a:cubicBezTo>
                  <a:cubicBezTo>
                    <a:pt x="89" y="63"/>
                    <a:pt x="89" y="64"/>
                    <a:pt x="88" y="64"/>
                  </a:cubicBezTo>
                  <a:cubicBezTo>
                    <a:pt x="87" y="68"/>
                    <a:pt x="87" y="68"/>
                    <a:pt x="87" y="68"/>
                  </a:cubicBezTo>
                  <a:cubicBezTo>
                    <a:pt x="87" y="69"/>
                    <a:pt x="87" y="70"/>
                    <a:pt x="87" y="70"/>
                  </a:cubicBezTo>
                  <a:cubicBezTo>
                    <a:pt x="92" y="75"/>
                    <a:pt x="92" y="75"/>
                    <a:pt x="92" y="75"/>
                  </a:cubicBezTo>
                  <a:cubicBezTo>
                    <a:pt x="94" y="76"/>
                    <a:pt x="94" y="78"/>
                    <a:pt x="94" y="79"/>
                  </a:cubicBezTo>
                  <a:cubicBezTo>
                    <a:pt x="94" y="81"/>
                    <a:pt x="94" y="83"/>
                    <a:pt x="92" y="84"/>
                  </a:cubicBezTo>
                  <a:cubicBezTo>
                    <a:pt x="84" y="92"/>
                    <a:pt x="84" y="92"/>
                    <a:pt x="84" y="92"/>
                  </a:cubicBezTo>
                  <a:cubicBezTo>
                    <a:pt x="82" y="94"/>
                    <a:pt x="78" y="94"/>
                    <a:pt x="76" y="92"/>
                  </a:cubicBezTo>
                  <a:cubicBezTo>
                    <a:pt x="70" y="87"/>
                    <a:pt x="70" y="87"/>
                    <a:pt x="70" y="87"/>
                  </a:cubicBezTo>
                  <a:cubicBezTo>
                    <a:pt x="70" y="86"/>
                    <a:pt x="69" y="86"/>
                    <a:pt x="69" y="86"/>
                  </a:cubicBezTo>
                  <a:cubicBezTo>
                    <a:pt x="65" y="88"/>
                    <a:pt x="65" y="88"/>
                    <a:pt x="65" y="88"/>
                  </a:cubicBezTo>
                  <a:cubicBezTo>
                    <a:pt x="64" y="88"/>
                    <a:pt x="64" y="89"/>
                    <a:pt x="64" y="89"/>
                  </a:cubicBezTo>
                  <a:cubicBezTo>
                    <a:pt x="64" y="97"/>
                    <a:pt x="64" y="97"/>
                    <a:pt x="64" y="97"/>
                  </a:cubicBezTo>
                  <a:cubicBezTo>
                    <a:pt x="64" y="100"/>
                    <a:pt x="61" y="103"/>
                    <a:pt x="58" y="103"/>
                  </a:cubicBezTo>
                  <a:close/>
                  <a:moveTo>
                    <a:pt x="35" y="81"/>
                  </a:moveTo>
                  <a:cubicBezTo>
                    <a:pt x="36" y="81"/>
                    <a:pt x="37" y="81"/>
                    <a:pt x="38" y="81"/>
                  </a:cubicBezTo>
                  <a:cubicBezTo>
                    <a:pt x="41" y="83"/>
                    <a:pt x="41" y="83"/>
                    <a:pt x="41" y="83"/>
                  </a:cubicBezTo>
                  <a:cubicBezTo>
                    <a:pt x="44" y="83"/>
                    <a:pt x="46" y="86"/>
                    <a:pt x="46" y="89"/>
                  </a:cubicBezTo>
                  <a:cubicBezTo>
                    <a:pt x="46" y="97"/>
                    <a:pt x="46" y="97"/>
                    <a:pt x="46" y="97"/>
                  </a:cubicBezTo>
                  <a:cubicBezTo>
                    <a:pt x="46" y="97"/>
                    <a:pt x="46" y="97"/>
                    <a:pt x="46" y="97"/>
                  </a:cubicBezTo>
                  <a:cubicBezTo>
                    <a:pt x="58" y="97"/>
                    <a:pt x="58" y="97"/>
                    <a:pt x="58" y="97"/>
                  </a:cubicBezTo>
                  <a:cubicBezTo>
                    <a:pt x="58" y="97"/>
                    <a:pt x="58" y="97"/>
                    <a:pt x="58" y="97"/>
                  </a:cubicBezTo>
                  <a:cubicBezTo>
                    <a:pt x="58" y="89"/>
                    <a:pt x="58" y="89"/>
                    <a:pt x="58" y="89"/>
                  </a:cubicBezTo>
                  <a:cubicBezTo>
                    <a:pt x="58" y="86"/>
                    <a:pt x="60" y="83"/>
                    <a:pt x="63" y="82"/>
                  </a:cubicBezTo>
                  <a:cubicBezTo>
                    <a:pt x="66" y="81"/>
                    <a:pt x="66" y="81"/>
                    <a:pt x="66" y="81"/>
                  </a:cubicBezTo>
                  <a:cubicBezTo>
                    <a:pt x="67" y="81"/>
                    <a:pt x="68" y="81"/>
                    <a:pt x="69" y="81"/>
                  </a:cubicBezTo>
                  <a:cubicBezTo>
                    <a:pt x="71" y="81"/>
                    <a:pt x="73" y="81"/>
                    <a:pt x="74" y="83"/>
                  </a:cubicBezTo>
                  <a:cubicBezTo>
                    <a:pt x="80" y="88"/>
                    <a:pt x="80" y="88"/>
                    <a:pt x="80" y="88"/>
                  </a:cubicBezTo>
                  <a:cubicBezTo>
                    <a:pt x="80" y="88"/>
                    <a:pt x="80" y="88"/>
                    <a:pt x="80" y="88"/>
                  </a:cubicBezTo>
                  <a:cubicBezTo>
                    <a:pt x="88" y="80"/>
                    <a:pt x="88" y="80"/>
                    <a:pt x="88" y="80"/>
                  </a:cubicBezTo>
                  <a:cubicBezTo>
                    <a:pt x="88" y="80"/>
                    <a:pt x="88" y="80"/>
                    <a:pt x="88" y="80"/>
                  </a:cubicBezTo>
                  <a:cubicBezTo>
                    <a:pt x="88" y="79"/>
                    <a:pt x="88" y="79"/>
                    <a:pt x="88" y="79"/>
                  </a:cubicBezTo>
                  <a:cubicBezTo>
                    <a:pt x="83" y="74"/>
                    <a:pt x="83" y="74"/>
                    <a:pt x="83" y="74"/>
                  </a:cubicBezTo>
                  <a:cubicBezTo>
                    <a:pt x="81" y="72"/>
                    <a:pt x="80" y="68"/>
                    <a:pt x="82" y="66"/>
                  </a:cubicBezTo>
                  <a:cubicBezTo>
                    <a:pt x="83" y="62"/>
                    <a:pt x="83" y="62"/>
                    <a:pt x="83" y="62"/>
                  </a:cubicBezTo>
                  <a:cubicBezTo>
                    <a:pt x="84" y="60"/>
                    <a:pt x="87" y="58"/>
                    <a:pt x="90" y="58"/>
                  </a:cubicBezTo>
                  <a:cubicBezTo>
                    <a:pt x="97" y="58"/>
                    <a:pt x="97" y="58"/>
                    <a:pt x="97" y="58"/>
                  </a:cubicBezTo>
                  <a:cubicBezTo>
                    <a:pt x="98" y="57"/>
                    <a:pt x="98" y="57"/>
                    <a:pt x="98" y="57"/>
                  </a:cubicBezTo>
                  <a:cubicBezTo>
                    <a:pt x="98" y="46"/>
                    <a:pt x="98" y="46"/>
                    <a:pt x="98" y="46"/>
                  </a:cubicBezTo>
                  <a:cubicBezTo>
                    <a:pt x="97" y="45"/>
                    <a:pt x="97" y="45"/>
                    <a:pt x="97" y="45"/>
                  </a:cubicBezTo>
                  <a:cubicBezTo>
                    <a:pt x="90" y="45"/>
                    <a:pt x="90" y="45"/>
                    <a:pt x="90" y="45"/>
                  </a:cubicBezTo>
                  <a:cubicBezTo>
                    <a:pt x="87" y="45"/>
                    <a:pt x="84" y="43"/>
                    <a:pt x="83" y="40"/>
                  </a:cubicBezTo>
                  <a:cubicBezTo>
                    <a:pt x="82" y="37"/>
                    <a:pt x="82" y="37"/>
                    <a:pt x="82" y="37"/>
                  </a:cubicBezTo>
                  <a:cubicBezTo>
                    <a:pt x="80" y="35"/>
                    <a:pt x="81" y="31"/>
                    <a:pt x="83" y="29"/>
                  </a:cubicBezTo>
                  <a:cubicBezTo>
                    <a:pt x="88" y="24"/>
                    <a:pt x="88" y="24"/>
                    <a:pt x="88" y="24"/>
                  </a:cubicBezTo>
                  <a:cubicBezTo>
                    <a:pt x="88" y="24"/>
                    <a:pt x="88" y="24"/>
                    <a:pt x="88" y="24"/>
                  </a:cubicBezTo>
                  <a:cubicBezTo>
                    <a:pt x="88" y="23"/>
                    <a:pt x="88" y="23"/>
                    <a:pt x="88" y="23"/>
                  </a:cubicBezTo>
                  <a:cubicBezTo>
                    <a:pt x="80" y="15"/>
                    <a:pt x="80" y="15"/>
                    <a:pt x="80" y="15"/>
                  </a:cubicBezTo>
                  <a:cubicBezTo>
                    <a:pt x="80" y="15"/>
                    <a:pt x="80" y="15"/>
                    <a:pt x="80" y="15"/>
                  </a:cubicBezTo>
                  <a:cubicBezTo>
                    <a:pt x="74" y="20"/>
                    <a:pt x="74" y="20"/>
                    <a:pt x="74" y="20"/>
                  </a:cubicBezTo>
                  <a:cubicBezTo>
                    <a:pt x="72" y="22"/>
                    <a:pt x="69" y="23"/>
                    <a:pt x="66" y="22"/>
                  </a:cubicBezTo>
                  <a:cubicBezTo>
                    <a:pt x="63" y="20"/>
                    <a:pt x="63" y="20"/>
                    <a:pt x="63" y="20"/>
                  </a:cubicBezTo>
                  <a:cubicBezTo>
                    <a:pt x="60" y="19"/>
                    <a:pt x="58" y="16"/>
                    <a:pt x="58" y="13"/>
                  </a:cubicBezTo>
                  <a:cubicBezTo>
                    <a:pt x="58" y="6"/>
                    <a:pt x="58" y="6"/>
                    <a:pt x="58" y="6"/>
                  </a:cubicBezTo>
                  <a:cubicBezTo>
                    <a:pt x="58" y="6"/>
                    <a:pt x="58" y="6"/>
                    <a:pt x="58" y="6"/>
                  </a:cubicBezTo>
                  <a:cubicBezTo>
                    <a:pt x="46" y="6"/>
                    <a:pt x="46" y="6"/>
                    <a:pt x="46" y="6"/>
                  </a:cubicBezTo>
                  <a:cubicBezTo>
                    <a:pt x="46" y="6"/>
                    <a:pt x="46" y="6"/>
                    <a:pt x="46" y="6"/>
                  </a:cubicBezTo>
                  <a:cubicBezTo>
                    <a:pt x="46" y="13"/>
                    <a:pt x="46" y="13"/>
                    <a:pt x="46" y="13"/>
                  </a:cubicBezTo>
                  <a:cubicBezTo>
                    <a:pt x="46" y="16"/>
                    <a:pt x="44" y="19"/>
                    <a:pt x="41" y="20"/>
                  </a:cubicBezTo>
                  <a:cubicBezTo>
                    <a:pt x="38" y="22"/>
                    <a:pt x="38" y="22"/>
                    <a:pt x="38" y="22"/>
                  </a:cubicBezTo>
                  <a:cubicBezTo>
                    <a:pt x="37" y="22"/>
                    <a:pt x="36" y="22"/>
                    <a:pt x="35" y="22"/>
                  </a:cubicBezTo>
                  <a:cubicBezTo>
                    <a:pt x="33" y="22"/>
                    <a:pt x="31" y="21"/>
                    <a:pt x="29" y="20"/>
                  </a:cubicBezTo>
                  <a:cubicBezTo>
                    <a:pt x="24" y="15"/>
                    <a:pt x="24" y="15"/>
                    <a:pt x="24" y="15"/>
                  </a:cubicBezTo>
                  <a:cubicBezTo>
                    <a:pt x="24" y="15"/>
                    <a:pt x="24" y="15"/>
                    <a:pt x="24" y="15"/>
                  </a:cubicBezTo>
                  <a:cubicBezTo>
                    <a:pt x="15" y="23"/>
                    <a:pt x="15" y="23"/>
                    <a:pt x="15" y="23"/>
                  </a:cubicBezTo>
                  <a:cubicBezTo>
                    <a:pt x="15" y="23"/>
                    <a:pt x="15" y="23"/>
                    <a:pt x="15" y="23"/>
                  </a:cubicBezTo>
                  <a:cubicBezTo>
                    <a:pt x="15" y="24"/>
                    <a:pt x="15" y="24"/>
                    <a:pt x="15" y="24"/>
                  </a:cubicBezTo>
                  <a:cubicBezTo>
                    <a:pt x="21" y="29"/>
                    <a:pt x="21" y="29"/>
                    <a:pt x="21" y="29"/>
                  </a:cubicBezTo>
                  <a:cubicBezTo>
                    <a:pt x="23" y="31"/>
                    <a:pt x="23" y="35"/>
                    <a:pt x="22" y="37"/>
                  </a:cubicBezTo>
                  <a:cubicBezTo>
                    <a:pt x="21" y="40"/>
                    <a:pt x="21" y="40"/>
                    <a:pt x="21" y="40"/>
                  </a:cubicBezTo>
                  <a:cubicBezTo>
                    <a:pt x="20" y="43"/>
                    <a:pt x="17" y="45"/>
                    <a:pt x="14" y="45"/>
                  </a:cubicBezTo>
                  <a:cubicBezTo>
                    <a:pt x="6" y="45"/>
                    <a:pt x="6" y="45"/>
                    <a:pt x="6" y="45"/>
                  </a:cubicBezTo>
                  <a:cubicBezTo>
                    <a:pt x="6" y="46"/>
                    <a:pt x="6" y="46"/>
                    <a:pt x="6" y="46"/>
                  </a:cubicBezTo>
                  <a:cubicBezTo>
                    <a:pt x="6" y="57"/>
                    <a:pt x="6" y="57"/>
                    <a:pt x="6" y="57"/>
                  </a:cubicBezTo>
                  <a:cubicBezTo>
                    <a:pt x="6" y="58"/>
                    <a:pt x="6" y="58"/>
                    <a:pt x="6" y="58"/>
                  </a:cubicBezTo>
                  <a:cubicBezTo>
                    <a:pt x="14" y="58"/>
                    <a:pt x="14" y="58"/>
                    <a:pt x="14" y="58"/>
                  </a:cubicBezTo>
                  <a:cubicBezTo>
                    <a:pt x="17" y="58"/>
                    <a:pt x="20" y="60"/>
                    <a:pt x="21" y="62"/>
                  </a:cubicBezTo>
                  <a:cubicBezTo>
                    <a:pt x="22" y="66"/>
                    <a:pt x="22" y="66"/>
                    <a:pt x="22" y="66"/>
                  </a:cubicBezTo>
                  <a:cubicBezTo>
                    <a:pt x="23" y="68"/>
                    <a:pt x="23" y="72"/>
                    <a:pt x="21" y="74"/>
                  </a:cubicBezTo>
                  <a:cubicBezTo>
                    <a:pt x="15" y="79"/>
                    <a:pt x="15" y="79"/>
                    <a:pt x="15" y="79"/>
                  </a:cubicBezTo>
                  <a:cubicBezTo>
                    <a:pt x="15" y="80"/>
                    <a:pt x="15" y="80"/>
                    <a:pt x="15" y="80"/>
                  </a:cubicBezTo>
                  <a:cubicBezTo>
                    <a:pt x="24" y="88"/>
                    <a:pt x="24" y="88"/>
                    <a:pt x="24" y="88"/>
                  </a:cubicBezTo>
                  <a:cubicBezTo>
                    <a:pt x="24" y="88"/>
                    <a:pt x="24" y="88"/>
                    <a:pt x="24" y="88"/>
                  </a:cubicBezTo>
                  <a:cubicBezTo>
                    <a:pt x="29" y="83"/>
                    <a:pt x="29" y="83"/>
                    <a:pt x="29" y="83"/>
                  </a:cubicBezTo>
                  <a:cubicBezTo>
                    <a:pt x="31" y="81"/>
                    <a:pt x="33" y="81"/>
                    <a:pt x="35" y="81"/>
                  </a:cubicBezTo>
                  <a:close/>
                  <a:moveTo>
                    <a:pt x="52" y="70"/>
                  </a:moveTo>
                  <a:cubicBezTo>
                    <a:pt x="42" y="70"/>
                    <a:pt x="34" y="61"/>
                    <a:pt x="34" y="51"/>
                  </a:cubicBezTo>
                  <a:cubicBezTo>
                    <a:pt x="34" y="41"/>
                    <a:pt x="42" y="33"/>
                    <a:pt x="52" y="33"/>
                  </a:cubicBezTo>
                  <a:cubicBezTo>
                    <a:pt x="62" y="33"/>
                    <a:pt x="70" y="41"/>
                    <a:pt x="70" y="51"/>
                  </a:cubicBezTo>
                  <a:cubicBezTo>
                    <a:pt x="70" y="61"/>
                    <a:pt x="62" y="70"/>
                    <a:pt x="52" y="70"/>
                  </a:cubicBezTo>
                  <a:close/>
                  <a:moveTo>
                    <a:pt x="52" y="39"/>
                  </a:moveTo>
                  <a:cubicBezTo>
                    <a:pt x="45" y="39"/>
                    <a:pt x="39" y="44"/>
                    <a:pt x="39" y="51"/>
                  </a:cubicBezTo>
                  <a:cubicBezTo>
                    <a:pt x="39" y="58"/>
                    <a:pt x="45" y="64"/>
                    <a:pt x="52" y="64"/>
                  </a:cubicBezTo>
                  <a:cubicBezTo>
                    <a:pt x="59" y="64"/>
                    <a:pt x="64" y="58"/>
                    <a:pt x="64" y="51"/>
                  </a:cubicBezTo>
                  <a:cubicBezTo>
                    <a:pt x="64" y="44"/>
                    <a:pt x="59" y="39"/>
                    <a:pt x="52" y="39"/>
                  </a:cubicBezTo>
                  <a:close/>
                </a:path>
              </a:pathLst>
            </a:custGeom>
            <a:solidFill>
              <a:srgbClr val="5FBCD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15" name="Freeform 8"/>
            <p:cNvSpPr>
              <a:spLocks noEditPoints="1"/>
            </p:cNvSpPr>
            <p:nvPr/>
          </p:nvSpPr>
          <p:spPr bwMode="auto">
            <a:xfrm>
              <a:off x="5197121" y="1037171"/>
              <a:ext cx="138882" cy="140041"/>
            </a:xfrm>
            <a:custGeom>
              <a:avLst/>
              <a:gdLst>
                <a:gd name="T0" fmla="*/ 48 w 54"/>
                <a:gd name="T1" fmla="*/ 22 h 54"/>
                <a:gd name="T2" fmla="*/ 45 w 54"/>
                <a:gd name="T3" fmla="*/ 18 h 54"/>
                <a:gd name="T4" fmla="*/ 48 w 54"/>
                <a:gd name="T5" fmla="*/ 12 h 54"/>
                <a:gd name="T6" fmla="*/ 44 w 54"/>
                <a:gd name="T7" fmla="*/ 5 h 54"/>
                <a:gd name="T8" fmla="*/ 38 w 54"/>
                <a:gd name="T9" fmla="*/ 8 h 54"/>
                <a:gd name="T10" fmla="*/ 33 w 54"/>
                <a:gd name="T11" fmla="*/ 8 h 54"/>
                <a:gd name="T12" fmla="*/ 32 w 54"/>
                <a:gd name="T13" fmla="*/ 1 h 54"/>
                <a:gd name="T14" fmla="*/ 23 w 54"/>
                <a:gd name="T15" fmla="*/ 0 h 54"/>
                <a:gd name="T16" fmla="*/ 22 w 54"/>
                <a:gd name="T17" fmla="*/ 6 h 54"/>
                <a:gd name="T18" fmla="*/ 18 w 54"/>
                <a:gd name="T19" fmla="*/ 9 h 54"/>
                <a:gd name="T20" fmla="*/ 12 w 54"/>
                <a:gd name="T21" fmla="*/ 5 h 54"/>
                <a:gd name="T22" fmla="*/ 5 w 54"/>
                <a:gd name="T23" fmla="*/ 10 h 54"/>
                <a:gd name="T24" fmla="*/ 8 w 54"/>
                <a:gd name="T25" fmla="*/ 15 h 54"/>
                <a:gd name="T26" fmla="*/ 8 w 54"/>
                <a:gd name="T27" fmla="*/ 20 h 54"/>
                <a:gd name="T28" fmla="*/ 1 w 54"/>
                <a:gd name="T29" fmla="*/ 22 h 54"/>
                <a:gd name="T30" fmla="*/ 0 w 54"/>
                <a:gd name="T31" fmla="*/ 30 h 54"/>
                <a:gd name="T32" fmla="*/ 6 w 54"/>
                <a:gd name="T33" fmla="*/ 32 h 54"/>
                <a:gd name="T34" fmla="*/ 9 w 54"/>
                <a:gd name="T35" fmla="*/ 35 h 54"/>
                <a:gd name="T36" fmla="*/ 5 w 54"/>
                <a:gd name="T37" fmla="*/ 41 h 54"/>
                <a:gd name="T38" fmla="*/ 10 w 54"/>
                <a:gd name="T39" fmla="*/ 48 h 54"/>
                <a:gd name="T40" fmla="*/ 15 w 54"/>
                <a:gd name="T41" fmla="*/ 45 h 54"/>
                <a:gd name="T42" fmla="*/ 20 w 54"/>
                <a:gd name="T43" fmla="*/ 45 h 54"/>
                <a:gd name="T44" fmla="*/ 22 w 54"/>
                <a:gd name="T45" fmla="*/ 52 h 54"/>
                <a:gd name="T46" fmla="*/ 30 w 54"/>
                <a:gd name="T47" fmla="*/ 54 h 54"/>
                <a:gd name="T48" fmla="*/ 32 w 54"/>
                <a:gd name="T49" fmla="*/ 48 h 54"/>
                <a:gd name="T50" fmla="*/ 35 w 54"/>
                <a:gd name="T51" fmla="*/ 45 h 54"/>
                <a:gd name="T52" fmla="*/ 41 w 54"/>
                <a:gd name="T53" fmla="*/ 48 h 54"/>
                <a:gd name="T54" fmla="*/ 48 w 54"/>
                <a:gd name="T55" fmla="*/ 43 h 54"/>
                <a:gd name="T56" fmla="*/ 45 w 54"/>
                <a:gd name="T57" fmla="*/ 38 h 54"/>
                <a:gd name="T58" fmla="*/ 46 w 54"/>
                <a:gd name="T59" fmla="*/ 33 h 54"/>
                <a:gd name="T60" fmla="*/ 52 w 54"/>
                <a:gd name="T61" fmla="*/ 32 h 54"/>
                <a:gd name="T62" fmla="*/ 54 w 54"/>
                <a:gd name="T63" fmla="*/ 23 h 54"/>
                <a:gd name="T64" fmla="*/ 27 w 54"/>
                <a:gd name="T65" fmla="*/ 35 h 54"/>
                <a:gd name="T66" fmla="*/ 27 w 54"/>
                <a:gd name="T67" fmla="*/ 18 h 54"/>
                <a:gd name="T68" fmla="*/ 27 w 54"/>
                <a:gd name="T69"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 h="54">
                  <a:moveTo>
                    <a:pt x="52" y="22"/>
                  </a:moveTo>
                  <a:cubicBezTo>
                    <a:pt x="48" y="22"/>
                    <a:pt x="48" y="22"/>
                    <a:pt x="48" y="22"/>
                  </a:cubicBezTo>
                  <a:cubicBezTo>
                    <a:pt x="47" y="22"/>
                    <a:pt x="46" y="21"/>
                    <a:pt x="46" y="20"/>
                  </a:cubicBezTo>
                  <a:cubicBezTo>
                    <a:pt x="45" y="18"/>
                    <a:pt x="45" y="18"/>
                    <a:pt x="45" y="18"/>
                  </a:cubicBezTo>
                  <a:cubicBezTo>
                    <a:pt x="44" y="17"/>
                    <a:pt x="45" y="16"/>
                    <a:pt x="45" y="15"/>
                  </a:cubicBezTo>
                  <a:cubicBezTo>
                    <a:pt x="48" y="12"/>
                    <a:pt x="48" y="12"/>
                    <a:pt x="48" y="12"/>
                  </a:cubicBezTo>
                  <a:cubicBezTo>
                    <a:pt x="49" y="12"/>
                    <a:pt x="49" y="10"/>
                    <a:pt x="48" y="10"/>
                  </a:cubicBezTo>
                  <a:cubicBezTo>
                    <a:pt x="44" y="5"/>
                    <a:pt x="44" y="5"/>
                    <a:pt x="44" y="5"/>
                  </a:cubicBezTo>
                  <a:cubicBezTo>
                    <a:pt x="43" y="5"/>
                    <a:pt x="42" y="5"/>
                    <a:pt x="41" y="5"/>
                  </a:cubicBezTo>
                  <a:cubicBezTo>
                    <a:pt x="38" y="8"/>
                    <a:pt x="38" y="8"/>
                    <a:pt x="38" y="8"/>
                  </a:cubicBezTo>
                  <a:cubicBezTo>
                    <a:pt x="37" y="9"/>
                    <a:pt x="36" y="9"/>
                    <a:pt x="35" y="9"/>
                  </a:cubicBezTo>
                  <a:cubicBezTo>
                    <a:pt x="33" y="8"/>
                    <a:pt x="33" y="8"/>
                    <a:pt x="33" y="8"/>
                  </a:cubicBezTo>
                  <a:cubicBezTo>
                    <a:pt x="32" y="8"/>
                    <a:pt x="32" y="6"/>
                    <a:pt x="32" y="6"/>
                  </a:cubicBezTo>
                  <a:cubicBezTo>
                    <a:pt x="32" y="1"/>
                    <a:pt x="32" y="1"/>
                    <a:pt x="32" y="1"/>
                  </a:cubicBezTo>
                  <a:cubicBezTo>
                    <a:pt x="32" y="0"/>
                    <a:pt x="31" y="0"/>
                    <a:pt x="30" y="0"/>
                  </a:cubicBezTo>
                  <a:cubicBezTo>
                    <a:pt x="23" y="0"/>
                    <a:pt x="23" y="0"/>
                    <a:pt x="23" y="0"/>
                  </a:cubicBezTo>
                  <a:cubicBezTo>
                    <a:pt x="23" y="0"/>
                    <a:pt x="22" y="0"/>
                    <a:pt x="22" y="1"/>
                  </a:cubicBezTo>
                  <a:cubicBezTo>
                    <a:pt x="22" y="6"/>
                    <a:pt x="22" y="6"/>
                    <a:pt x="22" y="6"/>
                  </a:cubicBezTo>
                  <a:cubicBezTo>
                    <a:pt x="22" y="6"/>
                    <a:pt x="21" y="8"/>
                    <a:pt x="20" y="8"/>
                  </a:cubicBezTo>
                  <a:cubicBezTo>
                    <a:pt x="18" y="9"/>
                    <a:pt x="18" y="9"/>
                    <a:pt x="18" y="9"/>
                  </a:cubicBezTo>
                  <a:cubicBezTo>
                    <a:pt x="17" y="9"/>
                    <a:pt x="16" y="9"/>
                    <a:pt x="15" y="8"/>
                  </a:cubicBezTo>
                  <a:cubicBezTo>
                    <a:pt x="12" y="5"/>
                    <a:pt x="12" y="5"/>
                    <a:pt x="12" y="5"/>
                  </a:cubicBezTo>
                  <a:cubicBezTo>
                    <a:pt x="12" y="5"/>
                    <a:pt x="11" y="5"/>
                    <a:pt x="10" y="5"/>
                  </a:cubicBezTo>
                  <a:cubicBezTo>
                    <a:pt x="5" y="10"/>
                    <a:pt x="5" y="10"/>
                    <a:pt x="5" y="10"/>
                  </a:cubicBezTo>
                  <a:cubicBezTo>
                    <a:pt x="5" y="10"/>
                    <a:pt x="5" y="12"/>
                    <a:pt x="5" y="12"/>
                  </a:cubicBezTo>
                  <a:cubicBezTo>
                    <a:pt x="8" y="15"/>
                    <a:pt x="8" y="15"/>
                    <a:pt x="8" y="15"/>
                  </a:cubicBezTo>
                  <a:cubicBezTo>
                    <a:pt x="9" y="16"/>
                    <a:pt x="9" y="17"/>
                    <a:pt x="9" y="18"/>
                  </a:cubicBezTo>
                  <a:cubicBezTo>
                    <a:pt x="8" y="20"/>
                    <a:pt x="8" y="20"/>
                    <a:pt x="8" y="20"/>
                  </a:cubicBezTo>
                  <a:cubicBezTo>
                    <a:pt x="8" y="21"/>
                    <a:pt x="7" y="22"/>
                    <a:pt x="6" y="22"/>
                  </a:cubicBezTo>
                  <a:cubicBezTo>
                    <a:pt x="1" y="22"/>
                    <a:pt x="1" y="22"/>
                    <a:pt x="1" y="22"/>
                  </a:cubicBezTo>
                  <a:cubicBezTo>
                    <a:pt x="0" y="22"/>
                    <a:pt x="0" y="22"/>
                    <a:pt x="0" y="23"/>
                  </a:cubicBezTo>
                  <a:cubicBezTo>
                    <a:pt x="0" y="30"/>
                    <a:pt x="0" y="30"/>
                    <a:pt x="0" y="30"/>
                  </a:cubicBezTo>
                  <a:cubicBezTo>
                    <a:pt x="0" y="31"/>
                    <a:pt x="0" y="32"/>
                    <a:pt x="1" y="32"/>
                  </a:cubicBezTo>
                  <a:cubicBezTo>
                    <a:pt x="6" y="32"/>
                    <a:pt x="6" y="32"/>
                    <a:pt x="6" y="32"/>
                  </a:cubicBezTo>
                  <a:cubicBezTo>
                    <a:pt x="7" y="32"/>
                    <a:pt x="8" y="32"/>
                    <a:pt x="8" y="33"/>
                  </a:cubicBezTo>
                  <a:cubicBezTo>
                    <a:pt x="9" y="35"/>
                    <a:pt x="9" y="35"/>
                    <a:pt x="9" y="35"/>
                  </a:cubicBezTo>
                  <a:cubicBezTo>
                    <a:pt x="9" y="36"/>
                    <a:pt x="9" y="37"/>
                    <a:pt x="8" y="38"/>
                  </a:cubicBezTo>
                  <a:cubicBezTo>
                    <a:pt x="5" y="41"/>
                    <a:pt x="5" y="41"/>
                    <a:pt x="5" y="41"/>
                  </a:cubicBezTo>
                  <a:cubicBezTo>
                    <a:pt x="5" y="42"/>
                    <a:pt x="5" y="43"/>
                    <a:pt x="5" y="43"/>
                  </a:cubicBezTo>
                  <a:cubicBezTo>
                    <a:pt x="10" y="48"/>
                    <a:pt x="10" y="48"/>
                    <a:pt x="10" y="48"/>
                  </a:cubicBezTo>
                  <a:cubicBezTo>
                    <a:pt x="11" y="49"/>
                    <a:pt x="12" y="49"/>
                    <a:pt x="12" y="48"/>
                  </a:cubicBezTo>
                  <a:cubicBezTo>
                    <a:pt x="15" y="45"/>
                    <a:pt x="15" y="45"/>
                    <a:pt x="15" y="45"/>
                  </a:cubicBezTo>
                  <a:cubicBezTo>
                    <a:pt x="16" y="44"/>
                    <a:pt x="17" y="44"/>
                    <a:pt x="18" y="45"/>
                  </a:cubicBezTo>
                  <a:cubicBezTo>
                    <a:pt x="20" y="45"/>
                    <a:pt x="20" y="45"/>
                    <a:pt x="20" y="45"/>
                  </a:cubicBezTo>
                  <a:cubicBezTo>
                    <a:pt x="21" y="46"/>
                    <a:pt x="22" y="47"/>
                    <a:pt x="22" y="48"/>
                  </a:cubicBezTo>
                  <a:cubicBezTo>
                    <a:pt x="22" y="52"/>
                    <a:pt x="22" y="52"/>
                    <a:pt x="22" y="52"/>
                  </a:cubicBezTo>
                  <a:cubicBezTo>
                    <a:pt x="22" y="53"/>
                    <a:pt x="23" y="54"/>
                    <a:pt x="23" y="54"/>
                  </a:cubicBezTo>
                  <a:cubicBezTo>
                    <a:pt x="30" y="54"/>
                    <a:pt x="30" y="54"/>
                    <a:pt x="30" y="54"/>
                  </a:cubicBezTo>
                  <a:cubicBezTo>
                    <a:pt x="31" y="54"/>
                    <a:pt x="32" y="53"/>
                    <a:pt x="32" y="52"/>
                  </a:cubicBezTo>
                  <a:cubicBezTo>
                    <a:pt x="32" y="48"/>
                    <a:pt x="32" y="48"/>
                    <a:pt x="32" y="48"/>
                  </a:cubicBezTo>
                  <a:cubicBezTo>
                    <a:pt x="32" y="47"/>
                    <a:pt x="32" y="46"/>
                    <a:pt x="33" y="45"/>
                  </a:cubicBezTo>
                  <a:cubicBezTo>
                    <a:pt x="35" y="45"/>
                    <a:pt x="35" y="45"/>
                    <a:pt x="35" y="45"/>
                  </a:cubicBezTo>
                  <a:cubicBezTo>
                    <a:pt x="36" y="44"/>
                    <a:pt x="37" y="44"/>
                    <a:pt x="38" y="45"/>
                  </a:cubicBezTo>
                  <a:cubicBezTo>
                    <a:pt x="41" y="48"/>
                    <a:pt x="41" y="48"/>
                    <a:pt x="41" y="48"/>
                  </a:cubicBezTo>
                  <a:cubicBezTo>
                    <a:pt x="42" y="49"/>
                    <a:pt x="43" y="49"/>
                    <a:pt x="44" y="48"/>
                  </a:cubicBezTo>
                  <a:cubicBezTo>
                    <a:pt x="48" y="43"/>
                    <a:pt x="48" y="43"/>
                    <a:pt x="48" y="43"/>
                  </a:cubicBezTo>
                  <a:cubicBezTo>
                    <a:pt x="49" y="43"/>
                    <a:pt x="49" y="42"/>
                    <a:pt x="48" y="41"/>
                  </a:cubicBezTo>
                  <a:cubicBezTo>
                    <a:pt x="45" y="38"/>
                    <a:pt x="45" y="38"/>
                    <a:pt x="45" y="38"/>
                  </a:cubicBezTo>
                  <a:cubicBezTo>
                    <a:pt x="45" y="37"/>
                    <a:pt x="44" y="36"/>
                    <a:pt x="45" y="35"/>
                  </a:cubicBezTo>
                  <a:cubicBezTo>
                    <a:pt x="46" y="33"/>
                    <a:pt x="46" y="33"/>
                    <a:pt x="46" y="33"/>
                  </a:cubicBezTo>
                  <a:cubicBezTo>
                    <a:pt x="46" y="32"/>
                    <a:pt x="47" y="32"/>
                    <a:pt x="48" y="32"/>
                  </a:cubicBezTo>
                  <a:cubicBezTo>
                    <a:pt x="52" y="32"/>
                    <a:pt x="52" y="32"/>
                    <a:pt x="52" y="32"/>
                  </a:cubicBezTo>
                  <a:cubicBezTo>
                    <a:pt x="53" y="32"/>
                    <a:pt x="54" y="31"/>
                    <a:pt x="54" y="30"/>
                  </a:cubicBezTo>
                  <a:cubicBezTo>
                    <a:pt x="54" y="23"/>
                    <a:pt x="54" y="23"/>
                    <a:pt x="54" y="23"/>
                  </a:cubicBezTo>
                  <a:cubicBezTo>
                    <a:pt x="54" y="22"/>
                    <a:pt x="53" y="22"/>
                    <a:pt x="52" y="22"/>
                  </a:cubicBezTo>
                  <a:close/>
                  <a:moveTo>
                    <a:pt x="27" y="35"/>
                  </a:moveTo>
                  <a:cubicBezTo>
                    <a:pt x="22" y="35"/>
                    <a:pt x="18" y="31"/>
                    <a:pt x="18" y="27"/>
                  </a:cubicBezTo>
                  <a:cubicBezTo>
                    <a:pt x="18" y="22"/>
                    <a:pt x="22" y="18"/>
                    <a:pt x="27" y="18"/>
                  </a:cubicBezTo>
                  <a:cubicBezTo>
                    <a:pt x="31" y="18"/>
                    <a:pt x="35" y="22"/>
                    <a:pt x="35" y="27"/>
                  </a:cubicBezTo>
                  <a:cubicBezTo>
                    <a:pt x="35" y="31"/>
                    <a:pt x="31" y="35"/>
                    <a:pt x="27" y="35"/>
                  </a:cubicBezTo>
                  <a:close/>
                </a:path>
              </a:pathLst>
            </a:custGeom>
            <a:solidFill>
              <a:srgbClr val="5FBCD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16" name="Freeform 9"/>
            <p:cNvSpPr>
              <a:spLocks/>
            </p:cNvSpPr>
            <p:nvPr/>
          </p:nvSpPr>
          <p:spPr bwMode="auto">
            <a:xfrm>
              <a:off x="3884603" y="1021436"/>
              <a:ext cx="480747" cy="292671"/>
            </a:xfrm>
            <a:custGeom>
              <a:avLst/>
              <a:gdLst>
                <a:gd name="T0" fmla="*/ 188 w 188"/>
                <a:gd name="T1" fmla="*/ 74 h 114"/>
                <a:gd name="T2" fmla="*/ 148 w 188"/>
                <a:gd name="T3" fmla="*/ 34 h 114"/>
                <a:gd name="T4" fmla="*/ 134 w 188"/>
                <a:gd name="T5" fmla="*/ 36 h 114"/>
                <a:gd name="T6" fmla="*/ 88 w 188"/>
                <a:gd name="T7" fmla="*/ 0 h 114"/>
                <a:gd name="T8" fmla="*/ 41 w 188"/>
                <a:gd name="T9" fmla="*/ 46 h 114"/>
                <a:gd name="T10" fmla="*/ 34 w 188"/>
                <a:gd name="T11" fmla="*/ 45 h 114"/>
                <a:gd name="T12" fmla="*/ 0 w 188"/>
                <a:gd name="T13" fmla="*/ 80 h 114"/>
                <a:gd name="T14" fmla="*/ 24 w 188"/>
                <a:gd name="T15" fmla="*/ 113 h 114"/>
                <a:gd name="T16" fmla="*/ 34 w 188"/>
                <a:gd name="T17" fmla="*/ 114 h 114"/>
                <a:gd name="T18" fmla="*/ 150 w 188"/>
                <a:gd name="T19" fmla="*/ 114 h 114"/>
                <a:gd name="T20" fmla="*/ 160 w 188"/>
                <a:gd name="T21" fmla="*/ 112 h 114"/>
                <a:gd name="T22" fmla="*/ 188 w 188"/>
                <a:gd name="T23" fmla="*/ 7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114">
                  <a:moveTo>
                    <a:pt x="188" y="74"/>
                  </a:moveTo>
                  <a:cubicBezTo>
                    <a:pt x="188" y="52"/>
                    <a:pt x="170" y="34"/>
                    <a:pt x="148" y="34"/>
                  </a:cubicBezTo>
                  <a:cubicBezTo>
                    <a:pt x="143" y="34"/>
                    <a:pt x="138" y="35"/>
                    <a:pt x="134" y="36"/>
                  </a:cubicBezTo>
                  <a:cubicBezTo>
                    <a:pt x="129" y="16"/>
                    <a:pt x="111" y="0"/>
                    <a:pt x="88" y="0"/>
                  </a:cubicBezTo>
                  <a:cubicBezTo>
                    <a:pt x="63" y="0"/>
                    <a:pt x="42" y="21"/>
                    <a:pt x="41" y="46"/>
                  </a:cubicBezTo>
                  <a:cubicBezTo>
                    <a:pt x="39" y="46"/>
                    <a:pt x="37" y="45"/>
                    <a:pt x="34" y="45"/>
                  </a:cubicBezTo>
                  <a:cubicBezTo>
                    <a:pt x="15" y="45"/>
                    <a:pt x="0" y="61"/>
                    <a:pt x="0" y="80"/>
                  </a:cubicBezTo>
                  <a:cubicBezTo>
                    <a:pt x="0" y="95"/>
                    <a:pt x="10" y="109"/>
                    <a:pt x="24" y="113"/>
                  </a:cubicBezTo>
                  <a:cubicBezTo>
                    <a:pt x="27" y="114"/>
                    <a:pt x="30" y="114"/>
                    <a:pt x="34" y="114"/>
                  </a:cubicBezTo>
                  <a:cubicBezTo>
                    <a:pt x="150" y="114"/>
                    <a:pt x="150" y="114"/>
                    <a:pt x="150" y="114"/>
                  </a:cubicBezTo>
                  <a:cubicBezTo>
                    <a:pt x="153" y="114"/>
                    <a:pt x="157" y="114"/>
                    <a:pt x="160" y="112"/>
                  </a:cubicBezTo>
                  <a:cubicBezTo>
                    <a:pt x="176" y="107"/>
                    <a:pt x="188" y="92"/>
                    <a:pt x="188"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17" name="Freeform 10"/>
            <p:cNvSpPr>
              <a:spLocks/>
            </p:cNvSpPr>
            <p:nvPr/>
          </p:nvSpPr>
          <p:spPr bwMode="auto">
            <a:xfrm>
              <a:off x="4107425" y="986819"/>
              <a:ext cx="422752" cy="259627"/>
            </a:xfrm>
            <a:custGeom>
              <a:avLst/>
              <a:gdLst>
                <a:gd name="T0" fmla="*/ 165 w 165"/>
                <a:gd name="T1" fmla="*/ 65 h 101"/>
                <a:gd name="T2" fmla="*/ 130 w 165"/>
                <a:gd name="T3" fmla="*/ 30 h 101"/>
                <a:gd name="T4" fmla="*/ 118 w 165"/>
                <a:gd name="T5" fmla="*/ 32 h 101"/>
                <a:gd name="T6" fmla="*/ 78 w 165"/>
                <a:gd name="T7" fmla="*/ 0 h 101"/>
                <a:gd name="T8" fmla="*/ 36 w 165"/>
                <a:gd name="T9" fmla="*/ 41 h 101"/>
                <a:gd name="T10" fmla="*/ 30 w 165"/>
                <a:gd name="T11" fmla="*/ 40 h 101"/>
                <a:gd name="T12" fmla="*/ 0 w 165"/>
                <a:gd name="T13" fmla="*/ 70 h 101"/>
                <a:gd name="T14" fmla="*/ 21 w 165"/>
                <a:gd name="T15" fmla="*/ 99 h 101"/>
                <a:gd name="T16" fmla="*/ 29 w 165"/>
                <a:gd name="T17" fmla="*/ 101 h 101"/>
                <a:gd name="T18" fmla="*/ 132 w 165"/>
                <a:gd name="T19" fmla="*/ 101 h 101"/>
                <a:gd name="T20" fmla="*/ 141 w 165"/>
                <a:gd name="T21" fmla="*/ 99 h 101"/>
                <a:gd name="T22" fmla="*/ 165 w 165"/>
                <a:gd name="T23" fmla="*/ 6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5" h="101">
                  <a:moveTo>
                    <a:pt x="165" y="65"/>
                  </a:moveTo>
                  <a:cubicBezTo>
                    <a:pt x="165" y="46"/>
                    <a:pt x="149" y="30"/>
                    <a:pt x="130" y="30"/>
                  </a:cubicBezTo>
                  <a:cubicBezTo>
                    <a:pt x="126" y="30"/>
                    <a:pt x="122" y="31"/>
                    <a:pt x="118" y="32"/>
                  </a:cubicBezTo>
                  <a:cubicBezTo>
                    <a:pt x="114" y="14"/>
                    <a:pt x="97" y="0"/>
                    <a:pt x="78" y="0"/>
                  </a:cubicBezTo>
                  <a:cubicBezTo>
                    <a:pt x="55" y="0"/>
                    <a:pt x="37" y="18"/>
                    <a:pt x="36" y="41"/>
                  </a:cubicBezTo>
                  <a:cubicBezTo>
                    <a:pt x="34" y="40"/>
                    <a:pt x="32" y="40"/>
                    <a:pt x="30" y="40"/>
                  </a:cubicBezTo>
                  <a:cubicBezTo>
                    <a:pt x="13" y="40"/>
                    <a:pt x="0" y="54"/>
                    <a:pt x="0" y="70"/>
                  </a:cubicBezTo>
                  <a:cubicBezTo>
                    <a:pt x="0" y="84"/>
                    <a:pt x="9" y="96"/>
                    <a:pt x="21" y="99"/>
                  </a:cubicBezTo>
                  <a:cubicBezTo>
                    <a:pt x="24" y="100"/>
                    <a:pt x="26" y="101"/>
                    <a:pt x="29" y="101"/>
                  </a:cubicBezTo>
                  <a:cubicBezTo>
                    <a:pt x="132" y="101"/>
                    <a:pt x="132" y="101"/>
                    <a:pt x="132" y="101"/>
                  </a:cubicBezTo>
                  <a:cubicBezTo>
                    <a:pt x="135" y="101"/>
                    <a:pt x="138" y="100"/>
                    <a:pt x="141" y="99"/>
                  </a:cubicBezTo>
                  <a:cubicBezTo>
                    <a:pt x="155" y="95"/>
                    <a:pt x="165" y="81"/>
                    <a:pt x="165" y="65"/>
                  </a:cubicBezTo>
                  <a:close/>
                </a:path>
              </a:pathLst>
            </a:custGeom>
            <a:solidFill>
              <a:srgbClr val="98D4DB"/>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18" name="Freeform 11"/>
            <p:cNvSpPr>
              <a:spLocks/>
            </p:cNvSpPr>
            <p:nvPr/>
          </p:nvSpPr>
          <p:spPr bwMode="auto">
            <a:xfrm>
              <a:off x="4217311" y="2497378"/>
              <a:ext cx="471590" cy="206128"/>
            </a:xfrm>
            <a:custGeom>
              <a:avLst/>
              <a:gdLst>
                <a:gd name="T0" fmla="*/ 20 w 184"/>
                <a:gd name="T1" fmla="*/ 0 h 80"/>
                <a:gd name="T2" fmla="*/ 0 w 184"/>
                <a:gd name="T3" fmla="*/ 80 h 80"/>
                <a:gd name="T4" fmla="*/ 184 w 184"/>
                <a:gd name="T5" fmla="*/ 80 h 80"/>
                <a:gd name="T6" fmla="*/ 164 w 184"/>
                <a:gd name="T7" fmla="*/ 0 h 80"/>
                <a:gd name="T8" fmla="*/ 20 w 184"/>
                <a:gd name="T9" fmla="*/ 0 h 80"/>
              </a:gdLst>
              <a:ahLst/>
              <a:cxnLst>
                <a:cxn ang="0">
                  <a:pos x="T0" y="T1"/>
                </a:cxn>
                <a:cxn ang="0">
                  <a:pos x="T2" y="T3"/>
                </a:cxn>
                <a:cxn ang="0">
                  <a:pos x="T4" y="T5"/>
                </a:cxn>
                <a:cxn ang="0">
                  <a:pos x="T6" y="T7"/>
                </a:cxn>
                <a:cxn ang="0">
                  <a:pos x="T8" y="T9"/>
                </a:cxn>
              </a:cxnLst>
              <a:rect l="0" t="0" r="r" b="b"/>
              <a:pathLst>
                <a:path w="184" h="80">
                  <a:moveTo>
                    <a:pt x="20" y="0"/>
                  </a:moveTo>
                  <a:cubicBezTo>
                    <a:pt x="13" y="26"/>
                    <a:pt x="7" y="53"/>
                    <a:pt x="0" y="80"/>
                  </a:cubicBezTo>
                  <a:cubicBezTo>
                    <a:pt x="62" y="80"/>
                    <a:pt x="123" y="80"/>
                    <a:pt x="184" y="80"/>
                  </a:cubicBezTo>
                  <a:cubicBezTo>
                    <a:pt x="178" y="53"/>
                    <a:pt x="171" y="26"/>
                    <a:pt x="164" y="0"/>
                  </a:cubicBezTo>
                  <a:cubicBezTo>
                    <a:pt x="116" y="0"/>
                    <a:pt x="68" y="0"/>
                    <a:pt x="20" y="0"/>
                  </a:cubicBezTo>
                  <a:close/>
                </a:path>
              </a:pathLst>
            </a:custGeom>
            <a:solidFill>
              <a:srgbClr val="B6C8CA"/>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19" name="Freeform 12"/>
            <p:cNvSpPr>
              <a:spLocks/>
            </p:cNvSpPr>
            <p:nvPr/>
          </p:nvSpPr>
          <p:spPr bwMode="auto">
            <a:xfrm>
              <a:off x="4163894" y="2700359"/>
              <a:ext cx="578424" cy="39338"/>
            </a:xfrm>
            <a:custGeom>
              <a:avLst/>
              <a:gdLst>
                <a:gd name="T0" fmla="*/ 217 w 226"/>
                <a:gd name="T1" fmla="*/ 0 h 15"/>
                <a:gd name="T2" fmla="*/ 10 w 226"/>
                <a:gd name="T3" fmla="*/ 0 h 15"/>
                <a:gd name="T4" fmla="*/ 0 w 226"/>
                <a:gd name="T5" fmla="*/ 11 h 15"/>
                <a:gd name="T6" fmla="*/ 0 w 226"/>
                <a:gd name="T7" fmla="*/ 15 h 15"/>
                <a:gd name="T8" fmla="*/ 226 w 226"/>
                <a:gd name="T9" fmla="*/ 15 h 15"/>
                <a:gd name="T10" fmla="*/ 226 w 226"/>
                <a:gd name="T11" fmla="*/ 11 h 15"/>
                <a:gd name="T12" fmla="*/ 217 w 226"/>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226" h="15">
                  <a:moveTo>
                    <a:pt x="217" y="0"/>
                  </a:moveTo>
                  <a:cubicBezTo>
                    <a:pt x="10" y="0"/>
                    <a:pt x="10" y="0"/>
                    <a:pt x="10" y="0"/>
                  </a:cubicBezTo>
                  <a:cubicBezTo>
                    <a:pt x="5" y="0"/>
                    <a:pt x="0" y="5"/>
                    <a:pt x="0" y="11"/>
                  </a:cubicBezTo>
                  <a:cubicBezTo>
                    <a:pt x="0" y="15"/>
                    <a:pt x="0" y="15"/>
                    <a:pt x="0" y="15"/>
                  </a:cubicBezTo>
                  <a:cubicBezTo>
                    <a:pt x="226" y="15"/>
                    <a:pt x="226" y="15"/>
                    <a:pt x="226" y="15"/>
                  </a:cubicBezTo>
                  <a:cubicBezTo>
                    <a:pt x="226" y="11"/>
                    <a:pt x="226" y="11"/>
                    <a:pt x="226" y="11"/>
                  </a:cubicBezTo>
                  <a:cubicBezTo>
                    <a:pt x="226" y="5"/>
                    <a:pt x="222" y="0"/>
                    <a:pt x="217" y="0"/>
                  </a:cubicBezTo>
                  <a:close/>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20" name="Freeform 13"/>
            <p:cNvSpPr>
              <a:spLocks/>
            </p:cNvSpPr>
            <p:nvPr/>
          </p:nvSpPr>
          <p:spPr bwMode="auto">
            <a:xfrm>
              <a:off x="3655675" y="2417129"/>
              <a:ext cx="1596388" cy="152630"/>
            </a:xfrm>
            <a:custGeom>
              <a:avLst/>
              <a:gdLst>
                <a:gd name="T0" fmla="*/ 0 w 622"/>
                <a:gd name="T1" fmla="*/ 0 h 60"/>
                <a:gd name="T2" fmla="*/ 0 w 622"/>
                <a:gd name="T3" fmla="*/ 45 h 60"/>
                <a:gd name="T4" fmla="*/ 16 w 622"/>
                <a:gd name="T5" fmla="*/ 60 h 60"/>
                <a:gd name="T6" fmla="*/ 607 w 622"/>
                <a:gd name="T7" fmla="*/ 60 h 60"/>
                <a:gd name="T8" fmla="*/ 622 w 622"/>
                <a:gd name="T9" fmla="*/ 45 h 60"/>
                <a:gd name="T10" fmla="*/ 622 w 622"/>
                <a:gd name="T11" fmla="*/ 0 h 60"/>
                <a:gd name="T12" fmla="*/ 0 w 622"/>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622" h="60">
                  <a:moveTo>
                    <a:pt x="0" y="0"/>
                  </a:moveTo>
                  <a:cubicBezTo>
                    <a:pt x="0" y="45"/>
                    <a:pt x="0" y="45"/>
                    <a:pt x="0" y="45"/>
                  </a:cubicBezTo>
                  <a:cubicBezTo>
                    <a:pt x="0" y="53"/>
                    <a:pt x="7" y="60"/>
                    <a:pt x="16" y="60"/>
                  </a:cubicBezTo>
                  <a:cubicBezTo>
                    <a:pt x="607" y="60"/>
                    <a:pt x="607" y="60"/>
                    <a:pt x="607" y="60"/>
                  </a:cubicBezTo>
                  <a:cubicBezTo>
                    <a:pt x="615" y="60"/>
                    <a:pt x="622" y="53"/>
                    <a:pt x="622" y="45"/>
                  </a:cubicBezTo>
                  <a:cubicBezTo>
                    <a:pt x="622" y="0"/>
                    <a:pt x="622" y="0"/>
                    <a:pt x="622" y="0"/>
                  </a:cubicBezTo>
                  <a:cubicBezTo>
                    <a:pt x="0" y="0"/>
                    <a:pt x="0" y="0"/>
                    <a:pt x="0" y="0"/>
                  </a:cubicBezTo>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21" name="Freeform 14"/>
            <p:cNvSpPr>
              <a:spLocks/>
            </p:cNvSpPr>
            <p:nvPr/>
          </p:nvSpPr>
          <p:spPr bwMode="auto">
            <a:xfrm>
              <a:off x="3655675" y="1413237"/>
              <a:ext cx="1596388" cy="1003893"/>
            </a:xfrm>
            <a:custGeom>
              <a:avLst/>
              <a:gdLst>
                <a:gd name="T0" fmla="*/ 622 w 622"/>
                <a:gd name="T1" fmla="*/ 391 h 391"/>
                <a:gd name="T2" fmla="*/ 622 w 622"/>
                <a:gd name="T3" fmla="*/ 15 h 391"/>
                <a:gd name="T4" fmla="*/ 607 w 622"/>
                <a:gd name="T5" fmla="*/ 0 h 391"/>
                <a:gd name="T6" fmla="*/ 16 w 622"/>
                <a:gd name="T7" fmla="*/ 0 h 391"/>
                <a:gd name="T8" fmla="*/ 0 w 622"/>
                <a:gd name="T9" fmla="*/ 15 h 391"/>
                <a:gd name="T10" fmla="*/ 0 w 622"/>
                <a:gd name="T11" fmla="*/ 391 h 391"/>
                <a:gd name="T12" fmla="*/ 622 w 622"/>
                <a:gd name="T13" fmla="*/ 391 h 391"/>
              </a:gdLst>
              <a:ahLst/>
              <a:cxnLst>
                <a:cxn ang="0">
                  <a:pos x="T0" y="T1"/>
                </a:cxn>
                <a:cxn ang="0">
                  <a:pos x="T2" y="T3"/>
                </a:cxn>
                <a:cxn ang="0">
                  <a:pos x="T4" y="T5"/>
                </a:cxn>
                <a:cxn ang="0">
                  <a:pos x="T6" y="T7"/>
                </a:cxn>
                <a:cxn ang="0">
                  <a:pos x="T8" y="T9"/>
                </a:cxn>
                <a:cxn ang="0">
                  <a:pos x="T10" y="T11"/>
                </a:cxn>
                <a:cxn ang="0">
                  <a:pos x="T12" y="T13"/>
                </a:cxn>
              </a:cxnLst>
              <a:rect l="0" t="0" r="r" b="b"/>
              <a:pathLst>
                <a:path w="622" h="391">
                  <a:moveTo>
                    <a:pt x="622" y="391"/>
                  </a:moveTo>
                  <a:cubicBezTo>
                    <a:pt x="622" y="15"/>
                    <a:pt x="622" y="15"/>
                    <a:pt x="622" y="15"/>
                  </a:cubicBezTo>
                  <a:cubicBezTo>
                    <a:pt x="622" y="7"/>
                    <a:pt x="615" y="0"/>
                    <a:pt x="607" y="0"/>
                  </a:cubicBezTo>
                  <a:cubicBezTo>
                    <a:pt x="16" y="0"/>
                    <a:pt x="16" y="0"/>
                    <a:pt x="16" y="0"/>
                  </a:cubicBezTo>
                  <a:cubicBezTo>
                    <a:pt x="7" y="0"/>
                    <a:pt x="0" y="7"/>
                    <a:pt x="0" y="15"/>
                  </a:cubicBezTo>
                  <a:cubicBezTo>
                    <a:pt x="0" y="391"/>
                    <a:pt x="0" y="391"/>
                    <a:pt x="0" y="391"/>
                  </a:cubicBezTo>
                  <a:cubicBezTo>
                    <a:pt x="622" y="391"/>
                    <a:pt x="622" y="391"/>
                    <a:pt x="622" y="391"/>
                  </a:cubicBezTo>
                </a:path>
              </a:pathLst>
            </a:custGeom>
            <a:solidFill>
              <a:srgbClr val="174F7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22" name="Rectangle 15"/>
            <p:cNvSpPr>
              <a:spLocks noChangeArrowheads="1"/>
            </p:cNvSpPr>
            <p:nvPr/>
          </p:nvSpPr>
          <p:spPr bwMode="auto">
            <a:xfrm>
              <a:off x="3722827" y="1476177"/>
              <a:ext cx="1463610" cy="87644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23" name="Rectangle 16"/>
            <p:cNvSpPr>
              <a:spLocks noChangeArrowheads="1"/>
            </p:cNvSpPr>
            <p:nvPr/>
          </p:nvSpPr>
          <p:spPr bwMode="auto">
            <a:xfrm>
              <a:off x="3722827" y="1476177"/>
              <a:ext cx="1463610" cy="87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24" name="Rectangle 17"/>
            <p:cNvSpPr>
              <a:spLocks noChangeArrowheads="1"/>
            </p:cNvSpPr>
            <p:nvPr/>
          </p:nvSpPr>
          <p:spPr bwMode="auto">
            <a:xfrm>
              <a:off x="3884603" y="2206280"/>
              <a:ext cx="65625" cy="88116"/>
            </a:xfrm>
            <a:prstGeom prst="rect">
              <a:avLst/>
            </a:prstGeom>
            <a:solidFill>
              <a:srgbClr val="F28F1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25" name="Rectangle 18"/>
            <p:cNvSpPr>
              <a:spLocks noChangeArrowheads="1"/>
            </p:cNvSpPr>
            <p:nvPr/>
          </p:nvSpPr>
          <p:spPr bwMode="auto">
            <a:xfrm>
              <a:off x="3884603" y="2206280"/>
              <a:ext cx="65625" cy="88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26" name="Rectangle 19"/>
            <p:cNvSpPr>
              <a:spLocks noChangeArrowheads="1"/>
            </p:cNvSpPr>
            <p:nvPr/>
          </p:nvSpPr>
          <p:spPr bwMode="auto">
            <a:xfrm>
              <a:off x="4017380" y="2126032"/>
              <a:ext cx="65626" cy="168364"/>
            </a:xfrm>
            <a:prstGeom prst="rect">
              <a:avLst/>
            </a:prstGeom>
            <a:solidFill>
              <a:srgbClr val="F28F1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27" name="Rectangle 20"/>
            <p:cNvSpPr>
              <a:spLocks noChangeArrowheads="1"/>
            </p:cNvSpPr>
            <p:nvPr/>
          </p:nvSpPr>
          <p:spPr bwMode="auto">
            <a:xfrm>
              <a:off x="4017380" y="2126032"/>
              <a:ext cx="65626" cy="168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28" name="Rectangle 21"/>
            <p:cNvSpPr>
              <a:spLocks noChangeArrowheads="1"/>
            </p:cNvSpPr>
            <p:nvPr/>
          </p:nvSpPr>
          <p:spPr bwMode="auto">
            <a:xfrm>
              <a:off x="4153211" y="2064665"/>
              <a:ext cx="67152" cy="229731"/>
            </a:xfrm>
            <a:prstGeom prst="rect">
              <a:avLst/>
            </a:prstGeom>
            <a:solidFill>
              <a:srgbClr val="F28F1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29" name="Rectangle 22"/>
            <p:cNvSpPr>
              <a:spLocks noChangeArrowheads="1"/>
            </p:cNvSpPr>
            <p:nvPr/>
          </p:nvSpPr>
          <p:spPr bwMode="auto">
            <a:xfrm>
              <a:off x="4287515" y="2121311"/>
              <a:ext cx="65625" cy="173085"/>
            </a:xfrm>
            <a:prstGeom prst="rect">
              <a:avLst/>
            </a:prstGeom>
            <a:solidFill>
              <a:srgbClr val="F28F1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30" name="Rectangle 23"/>
            <p:cNvSpPr>
              <a:spLocks noChangeArrowheads="1"/>
            </p:cNvSpPr>
            <p:nvPr/>
          </p:nvSpPr>
          <p:spPr bwMode="auto">
            <a:xfrm>
              <a:off x="4420293" y="1921478"/>
              <a:ext cx="67152" cy="372919"/>
            </a:xfrm>
            <a:prstGeom prst="rect">
              <a:avLst/>
            </a:prstGeom>
            <a:solidFill>
              <a:srgbClr val="F28F1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31" name="Rectangle 24"/>
            <p:cNvSpPr>
              <a:spLocks noChangeArrowheads="1"/>
            </p:cNvSpPr>
            <p:nvPr/>
          </p:nvSpPr>
          <p:spPr bwMode="auto">
            <a:xfrm>
              <a:off x="4553071" y="1987564"/>
              <a:ext cx="68678" cy="306832"/>
            </a:xfrm>
            <a:prstGeom prst="rect">
              <a:avLst/>
            </a:prstGeom>
            <a:solidFill>
              <a:srgbClr val="F28F1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32" name="Rectangle 25"/>
            <p:cNvSpPr>
              <a:spLocks noChangeArrowheads="1"/>
            </p:cNvSpPr>
            <p:nvPr/>
          </p:nvSpPr>
          <p:spPr bwMode="auto">
            <a:xfrm>
              <a:off x="4688901" y="1849097"/>
              <a:ext cx="67152" cy="445300"/>
            </a:xfrm>
            <a:prstGeom prst="rect">
              <a:avLst/>
            </a:prstGeom>
            <a:solidFill>
              <a:srgbClr val="F28F1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33" name="Rectangle 26"/>
            <p:cNvSpPr>
              <a:spLocks noChangeArrowheads="1"/>
            </p:cNvSpPr>
            <p:nvPr/>
          </p:nvSpPr>
          <p:spPr bwMode="auto">
            <a:xfrm>
              <a:off x="4823205" y="1723217"/>
              <a:ext cx="65626" cy="571180"/>
            </a:xfrm>
            <a:prstGeom prst="rect">
              <a:avLst/>
            </a:prstGeom>
            <a:solidFill>
              <a:srgbClr val="F28F1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34" name="Rectangle 27"/>
            <p:cNvSpPr>
              <a:spLocks noChangeArrowheads="1"/>
            </p:cNvSpPr>
            <p:nvPr/>
          </p:nvSpPr>
          <p:spPr bwMode="auto">
            <a:xfrm>
              <a:off x="4823205" y="1723217"/>
              <a:ext cx="65626" cy="571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35" name="Rectangle 28"/>
            <p:cNvSpPr>
              <a:spLocks noChangeArrowheads="1"/>
            </p:cNvSpPr>
            <p:nvPr/>
          </p:nvSpPr>
          <p:spPr bwMode="auto">
            <a:xfrm>
              <a:off x="4955984" y="1591043"/>
              <a:ext cx="65625" cy="703354"/>
            </a:xfrm>
            <a:prstGeom prst="rect">
              <a:avLst/>
            </a:prstGeom>
            <a:solidFill>
              <a:srgbClr val="F28F1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36" name="Rectangle 29"/>
            <p:cNvSpPr>
              <a:spLocks noChangeArrowheads="1"/>
            </p:cNvSpPr>
            <p:nvPr/>
          </p:nvSpPr>
          <p:spPr bwMode="auto">
            <a:xfrm>
              <a:off x="4955984" y="1591043"/>
              <a:ext cx="65625" cy="703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37" name="Rectangle 30"/>
            <p:cNvSpPr>
              <a:spLocks noChangeArrowheads="1"/>
            </p:cNvSpPr>
            <p:nvPr/>
          </p:nvSpPr>
          <p:spPr bwMode="auto">
            <a:xfrm>
              <a:off x="3820503" y="1576881"/>
              <a:ext cx="270134" cy="26750"/>
            </a:xfrm>
            <a:prstGeom prst="rect">
              <a:avLst/>
            </a:prstGeom>
            <a:solidFill>
              <a:srgbClr val="DD3F1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38" name="Rectangle 31"/>
            <p:cNvSpPr>
              <a:spLocks noChangeArrowheads="1"/>
            </p:cNvSpPr>
            <p:nvPr/>
          </p:nvSpPr>
          <p:spPr bwMode="auto">
            <a:xfrm>
              <a:off x="3820503" y="1644542"/>
              <a:ext cx="491431" cy="15735"/>
            </a:xfrm>
            <a:prstGeom prst="rect">
              <a:avLst/>
            </a:prstGeom>
            <a:solidFill>
              <a:srgbClr val="98D4D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39" name="Rectangle 32"/>
            <p:cNvSpPr>
              <a:spLocks noChangeArrowheads="1"/>
            </p:cNvSpPr>
            <p:nvPr/>
          </p:nvSpPr>
          <p:spPr bwMode="auto">
            <a:xfrm>
              <a:off x="3820503" y="1693320"/>
              <a:ext cx="419700" cy="14162"/>
            </a:xfrm>
            <a:prstGeom prst="rect">
              <a:avLst/>
            </a:prstGeom>
            <a:solidFill>
              <a:srgbClr val="98D4D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40" name="Rectangle 33"/>
            <p:cNvSpPr>
              <a:spLocks noChangeArrowheads="1"/>
            </p:cNvSpPr>
            <p:nvPr/>
          </p:nvSpPr>
          <p:spPr bwMode="auto">
            <a:xfrm>
              <a:off x="3820503" y="1742099"/>
              <a:ext cx="463960" cy="14161"/>
            </a:xfrm>
            <a:prstGeom prst="rect">
              <a:avLst/>
            </a:prstGeom>
            <a:solidFill>
              <a:srgbClr val="98D4D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41" name="Rectangle 34"/>
            <p:cNvSpPr>
              <a:spLocks noChangeArrowheads="1"/>
            </p:cNvSpPr>
            <p:nvPr/>
          </p:nvSpPr>
          <p:spPr bwMode="auto">
            <a:xfrm>
              <a:off x="3820503" y="1789304"/>
              <a:ext cx="360179" cy="17308"/>
            </a:xfrm>
            <a:prstGeom prst="rect">
              <a:avLst/>
            </a:prstGeom>
            <a:solidFill>
              <a:srgbClr val="98D4D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42" name="Freeform 35"/>
            <p:cNvSpPr>
              <a:spLocks noEditPoints="1"/>
            </p:cNvSpPr>
            <p:nvPr/>
          </p:nvSpPr>
          <p:spPr bwMode="auto">
            <a:xfrm>
              <a:off x="3820503" y="1850670"/>
              <a:ext cx="157196" cy="48779"/>
            </a:xfrm>
            <a:custGeom>
              <a:avLst/>
              <a:gdLst>
                <a:gd name="T0" fmla="*/ 0 w 146"/>
                <a:gd name="T1" fmla="*/ 0 h 45"/>
                <a:gd name="T2" fmla="*/ 0 w 146"/>
                <a:gd name="T3" fmla="*/ 45 h 45"/>
                <a:gd name="T4" fmla="*/ 146 w 146"/>
                <a:gd name="T5" fmla="*/ 45 h 45"/>
                <a:gd name="T6" fmla="*/ 146 w 146"/>
                <a:gd name="T7" fmla="*/ 0 h 45"/>
                <a:gd name="T8" fmla="*/ 0 w 146"/>
                <a:gd name="T9" fmla="*/ 0 h 45"/>
                <a:gd name="T10" fmla="*/ 123 w 146"/>
                <a:gd name="T11" fmla="*/ 31 h 45"/>
                <a:gd name="T12" fmla="*/ 23 w 146"/>
                <a:gd name="T13" fmla="*/ 31 h 45"/>
                <a:gd name="T14" fmla="*/ 23 w 146"/>
                <a:gd name="T15" fmla="*/ 14 h 45"/>
                <a:gd name="T16" fmla="*/ 123 w 146"/>
                <a:gd name="T17" fmla="*/ 14 h 45"/>
                <a:gd name="T18" fmla="*/ 123 w 146"/>
                <a:gd name="T19" fmla="*/ 3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45">
                  <a:moveTo>
                    <a:pt x="0" y="0"/>
                  </a:moveTo>
                  <a:lnTo>
                    <a:pt x="0" y="45"/>
                  </a:lnTo>
                  <a:lnTo>
                    <a:pt x="146" y="45"/>
                  </a:lnTo>
                  <a:lnTo>
                    <a:pt x="146" y="0"/>
                  </a:lnTo>
                  <a:lnTo>
                    <a:pt x="0" y="0"/>
                  </a:lnTo>
                  <a:close/>
                  <a:moveTo>
                    <a:pt x="123" y="31"/>
                  </a:moveTo>
                  <a:lnTo>
                    <a:pt x="23" y="31"/>
                  </a:lnTo>
                  <a:lnTo>
                    <a:pt x="23" y="14"/>
                  </a:lnTo>
                  <a:lnTo>
                    <a:pt x="123" y="14"/>
                  </a:lnTo>
                  <a:lnTo>
                    <a:pt x="123" y="31"/>
                  </a:lnTo>
                  <a:close/>
                </a:path>
              </a:pathLst>
            </a:custGeom>
            <a:solidFill>
              <a:srgbClr val="DD3F1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43" name="Freeform 36"/>
            <p:cNvSpPr>
              <a:spLocks/>
            </p:cNvSpPr>
            <p:nvPr/>
          </p:nvSpPr>
          <p:spPr bwMode="auto">
            <a:xfrm>
              <a:off x="3803714" y="1528103"/>
              <a:ext cx="1190423" cy="673458"/>
            </a:xfrm>
            <a:custGeom>
              <a:avLst/>
              <a:gdLst>
                <a:gd name="T0" fmla="*/ 3 w 464"/>
                <a:gd name="T1" fmla="*/ 262 h 262"/>
                <a:gd name="T2" fmla="*/ 1 w 464"/>
                <a:gd name="T3" fmla="*/ 260 h 262"/>
                <a:gd name="T4" fmla="*/ 2 w 464"/>
                <a:gd name="T5" fmla="*/ 257 h 262"/>
                <a:gd name="T6" fmla="*/ 151 w 464"/>
                <a:gd name="T7" fmla="*/ 160 h 262"/>
                <a:gd name="T8" fmla="*/ 154 w 464"/>
                <a:gd name="T9" fmla="*/ 160 h 262"/>
                <a:gd name="T10" fmla="*/ 198 w 464"/>
                <a:gd name="T11" fmla="*/ 185 h 262"/>
                <a:gd name="T12" fmla="*/ 253 w 464"/>
                <a:gd name="T13" fmla="*/ 99 h 262"/>
                <a:gd name="T14" fmla="*/ 255 w 464"/>
                <a:gd name="T15" fmla="*/ 98 h 262"/>
                <a:gd name="T16" fmla="*/ 257 w 464"/>
                <a:gd name="T17" fmla="*/ 98 h 262"/>
                <a:gd name="T18" fmla="*/ 304 w 464"/>
                <a:gd name="T19" fmla="*/ 134 h 262"/>
                <a:gd name="T20" fmla="*/ 459 w 464"/>
                <a:gd name="T21" fmla="*/ 1 h 262"/>
                <a:gd name="T22" fmla="*/ 463 w 464"/>
                <a:gd name="T23" fmla="*/ 1 h 262"/>
                <a:gd name="T24" fmla="*/ 462 w 464"/>
                <a:gd name="T25" fmla="*/ 5 h 262"/>
                <a:gd name="T26" fmla="*/ 306 w 464"/>
                <a:gd name="T27" fmla="*/ 140 h 262"/>
                <a:gd name="T28" fmla="*/ 302 w 464"/>
                <a:gd name="T29" fmla="*/ 140 h 262"/>
                <a:gd name="T30" fmla="*/ 256 w 464"/>
                <a:gd name="T31" fmla="*/ 105 h 262"/>
                <a:gd name="T32" fmla="*/ 202 w 464"/>
                <a:gd name="T33" fmla="*/ 190 h 262"/>
                <a:gd name="T34" fmla="*/ 198 w 464"/>
                <a:gd name="T35" fmla="*/ 191 h 262"/>
                <a:gd name="T36" fmla="*/ 152 w 464"/>
                <a:gd name="T37" fmla="*/ 166 h 262"/>
                <a:gd name="T38" fmla="*/ 5 w 464"/>
                <a:gd name="T39" fmla="*/ 261 h 262"/>
                <a:gd name="T40" fmla="*/ 3 w 464"/>
                <a:gd name="T41"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4" h="262">
                  <a:moveTo>
                    <a:pt x="3" y="262"/>
                  </a:moveTo>
                  <a:cubicBezTo>
                    <a:pt x="2" y="262"/>
                    <a:pt x="2" y="261"/>
                    <a:pt x="1" y="260"/>
                  </a:cubicBezTo>
                  <a:cubicBezTo>
                    <a:pt x="0" y="259"/>
                    <a:pt x="0" y="257"/>
                    <a:pt x="2" y="257"/>
                  </a:cubicBezTo>
                  <a:cubicBezTo>
                    <a:pt x="151" y="160"/>
                    <a:pt x="151" y="160"/>
                    <a:pt x="151" y="160"/>
                  </a:cubicBezTo>
                  <a:cubicBezTo>
                    <a:pt x="152" y="159"/>
                    <a:pt x="153" y="159"/>
                    <a:pt x="154" y="160"/>
                  </a:cubicBezTo>
                  <a:cubicBezTo>
                    <a:pt x="198" y="185"/>
                    <a:pt x="198" y="185"/>
                    <a:pt x="198" y="185"/>
                  </a:cubicBezTo>
                  <a:cubicBezTo>
                    <a:pt x="253" y="99"/>
                    <a:pt x="253" y="99"/>
                    <a:pt x="253" y="99"/>
                  </a:cubicBezTo>
                  <a:cubicBezTo>
                    <a:pt x="253" y="98"/>
                    <a:pt x="254" y="98"/>
                    <a:pt x="255" y="98"/>
                  </a:cubicBezTo>
                  <a:cubicBezTo>
                    <a:pt x="256" y="98"/>
                    <a:pt x="257" y="98"/>
                    <a:pt x="257" y="98"/>
                  </a:cubicBezTo>
                  <a:cubicBezTo>
                    <a:pt x="304" y="134"/>
                    <a:pt x="304" y="134"/>
                    <a:pt x="304" y="134"/>
                  </a:cubicBezTo>
                  <a:cubicBezTo>
                    <a:pt x="459" y="1"/>
                    <a:pt x="459" y="1"/>
                    <a:pt x="459" y="1"/>
                  </a:cubicBezTo>
                  <a:cubicBezTo>
                    <a:pt x="460" y="0"/>
                    <a:pt x="462" y="0"/>
                    <a:pt x="463" y="1"/>
                  </a:cubicBezTo>
                  <a:cubicBezTo>
                    <a:pt x="464" y="3"/>
                    <a:pt x="463" y="4"/>
                    <a:pt x="462" y="5"/>
                  </a:cubicBezTo>
                  <a:cubicBezTo>
                    <a:pt x="306" y="140"/>
                    <a:pt x="306" y="140"/>
                    <a:pt x="306" y="140"/>
                  </a:cubicBezTo>
                  <a:cubicBezTo>
                    <a:pt x="305" y="141"/>
                    <a:pt x="304" y="141"/>
                    <a:pt x="302" y="140"/>
                  </a:cubicBezTo>
                  <a:cubicBezTo>
                    <a:pt x="256" y="105"/>
                    <a:pt x="256" y="105"/>
                    <a:pt x="256" y="105"/>
                  </a:cubicBezTo>
                  <a:cubicBezTo>
                    <a:pt x="202" y="190"/>
                    <a:pt x="202" y="190"/>
                    <a:pt x="202" y="190"/>
                  </a:cubicBezTo>
                  <a:cubicBezTo>
                    <a:pt x="201" y="191"/>
                    <a:pt x="199" y="192"/>
                    <a:pt x="198" y="191"/>
                  </a:cubicBezTo>
                  <a:cubicBezTo>
                    <a:pt x="152" y="166"/>
                    <a:pt x="152" y="166"/>
                    <a:pt x="152" y="166"/>
                  </a:cubicBezTo>
                  <a:cubicBezTo>
                    <a:pt x="5" y="261"/>
                    <a:pt x="5" y="261"/>
                    <a:pt x="5" y="261"/>
                  </a:cubicBezTo>
                  <a:cubicBezTo>
                    <a:pt x="4" y="262"/>
                    <a:pt x="4" y="262"/>
                    <a:pt x="3" y="262"/>
                  </a:cubicBezTo>
                </a:path>
              </a:pathLst>
            </a:custGeom>
            <a:solidFill>
              <a:srgbClr val="98D4DB"/>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44" name="Oval 37"/>
            <p:cNvSpPr>
              <a:spLocks noChangeArrowheads="1"/>
            </p:cNvSpPr>
            <p:nvPr/>
          </p:nvSpPr>
          <p:spPr bwMode="auto">
            <a:xfrm>
              <a:off x="3794557" y="2160649"/>
              <a:ext cx="56469" cy="58219"/>
            </a:xfrm>
            <a:prstGeom prst="ellipse">
              <a:avLst/>
            </a:prstGeom>
            <a:solidFill>
              <a:srgbClr val="DD3F1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45" name="Oval 38"/>
            <p:cNvSpPr>
              <a:spLocks noChangeArrowheads="1"/>
            </p:cNvSpPr>
            <p:nvPr/>
          </p:nvSpPr>
          <p:spPr bwMode="auto">
            <a:xfrm>
              <a:off x="4163894" y="1921478"/>
              <a:ext cx="56469" cy="53499"/>
            </a:xfrm>
            <a:prstGeom prst="ellipse">
              <a:avLst/>
            </a:prstGeom>
            <a:solidFill>
              <a:srgbClr val="DD3F1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46" name="Oval 39"/>
            <p:cNvSpPr>
              <a:spLocks noChangeArrowheads="1"/>
            </p:cNvSpPr>
            <p:nvPr/>
          </p:nvSpPr>
          <p:spPr bwMode="auto">
            <a:xfrm>
              <a:off x="4287515" y="1982844"/>
              <a:ext cx="54943" cy="56646"/>
            </a:xfrm>
            <a:prstGeom prst="ellipse">
              <a:avLst/>
            </a:prstGeom>
            <a:solidFill>
              <a:srgbClr val="DD3F1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47" name="Oval 40"/>
            <p:cNvSpPr>
              <a:spLocks noChangeArrowheads="1"/>
            </p:cNvSpPr>
            <p:nvPr/>
          </p:nvSpPr>
          <p:spPr bwMode="auto">
            <a:xfrm>
              <a:off x="4432502" y="1759407"/>
              <a:ext cx="56469" cy="56646"/>
            </a:xfrm>
            <a:prstGeom prst="ellipse">
              <a:avLst/>
            </a:prstGeom>
            <a:solidFill>
              <a:srgbClr val="DD3F1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48" name="Oval 41"/>
            <p:cNvSpPr>
              <a:spLocks noChangeArrowheads="1"/>
            </p:cNvSpPr>
            <p:nvPr/>
          </p:nvSpPr>
          <p:spPr bwMode="auto">
            <a:xfrm>
              <a:off x="4560702" y="1856964"/>
              <a:ext cx="56469" cy="56646"/>
            </a:xfrm>
            <a:prstGeom prst="ellipse">
              <a:avLst/>
            </a:prstGeom>
            <a:solidFill>
              <a:srgbClr val="DD3F1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49" name="Oval 42"/>
            <p:cNvSpPr>
              <a:spLocks noChangeArrowheads="1"/>
            </p:cNvSpPr>
            <p:nvPr/>
          </p:nvSpPr>
          <p:spPr bwMode="auto">
            <a:xfrm>
              <a:off x="4955984" y="1507647"/>
              <a:ext cx="56468" cy="56646"/>
            </a:xfrm>
            <a:prstGeom prst="ellipse">
              <a:avLst/>
            </a:prstGeom>
            <a:solidFill>
              <a:srgbClr val="DD3F1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50" name="Freeform 43"/>
            <p:cNvSpPr>
              <a:spLocks/>
            </p:cNvSpPr>
            <p:nvPr/>
          </p:nvSpPr>
          <p:spPr bwMode="auto">
            <a:xfrm>
              <a:off x="5186437" y="2160649"/>
              <a:ext cx="65626" cy="95983"/>
            </a:xfrm>
            <a:custGeom>
              <a:avLst/>
              <a:gdLst>
                <a:gd name="T0" fmla="*/ 25 w 25"/>
                <a:gd name="T1" fmla="*/ 0 h 37"/>
                <a:gd name="T2" fmla="*/ 0 w 25"/>
                <a:gd name="T3" fmla="*/ 16 h 37"/>
                <a:gd name="T4" fmla="*/ 0 w 25"/>
                <a:gd name="T5" fmla="*/ 37 h 37"/>
                <a:gd name="T6" fmla="*/ 20 w 25"/>
                <a:gd name="T7" fmla="*/ 25 h 37"/>
                <a:gd name="T8" fmla="*/ 25 w 25"/>
                <a:gd name="T9" fmla="*/ 29 h 37"/>
                <a:gd name="T10" fmla="*/ 25 w 25"/>
                <a:gd name="T11" fmla="*/ 0 h 37"/>
              </a:gdLst>
              <a:ahLst/>
              <a:cxnLst>
                <a:cxn ang="0">
                  <a:pos x="T0" y="T1"/>
                </a:cxn>
                <a:cxn ang="0">
                  <a:pos x="T2" y="T3"/>
                </a:cxn>
                <a:cxn ang="0">
                  <a:pos x="T4" y="T5"/>
                </a:cxn>
                <a:cxn ang="0">
                  <a:pos x="T6" y="T7"/>
                </a:cxn>
                <a:cxn ang="0">
                  <a:pos x="T8" y="T9"/>
                </a:cxn>
                <a:cxn ang="0">
                  <a:pos x="T10" y="T11"/>
                </a:cxn>
              </a:cxnLst>
              <a:rect l="0" t="0" r="r" b="b"/>
              <a:pathLst>
                <a:path w="25" h="37">
                  <a:moveTo>
                    <a:pt x="25" y="0"/>
                  </a:moveTo>
                  <a:cubicBezTo>
                    <a:pt x="17" y="6"/>
                    <a:pt x="9" y="12"/>
                    <a:pt x="0" y="16"/>
                  </a:cubicBezTo>
                  <a:cubicBezTo>
                    <a:pt x="0" y="37"/>
                    <a:pt x="0" y="37"/>
                    <a:pt x="0" y="37"/>
                  </a:cubicBezTo>
                  <a:cubicBezTo>
                    <a:pt x="7" y="34"/>
                    <a:pt x="14" y="30"/>
                    <a:pt x="20" y="25"/>
                  </a:cubicBezTo>
                  <a:cubicBezTo>
                    <a:pt x="25" y="29"/>
                    <a:pt x="25" y="29"/>
                    <a:pt x="25" y="29"/>
                  </a:cubicBezTo>
                  <a:cubicBezTo>
                    <a:pt x="25" y="0"/>
                    <a:pt x="25" y="0"/>
                    <a:pt x="25" y="0"/>
                  </a:cubicBezTo>
                </a:path>
              </a:pathLst>
            </a:custGeom>
            <a:solidFill>
              <a:srgbClr val="113E5C"/>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51" name="Freeform 44"/>
            <p:cNvSpPr>
              <a:spLocks noEditPoints="1"/>
            </p:cNvSpPr>
            <p:nvPr/>
          </p:nvSpPr>
          <p:spPr bwMode="auto">
            <a:xfrm>
              <a:off x="4795734" y="1979697"/>
              <a:ext cx="390703" cy="303686"/>
            </a:xfrm>
            <a:custGeom>
              <a:avLst/>
              <a:gdLst>
                <a:gd name="T0" fmla="*/ 153 w 153"/>
                <a:gd name="T1" fmla="*/ 87 h 118"/>
                <a:gd name="T2" fmla="*/ 108 w 153"/>
                <a:gd name="T3" fmla="*/ 97 h 118"/>
                <a:gd name="T4" fmla="*/ 108 w 153"/>
                <a:gd name="T5" fmla="*/ 97 h 118"/>
                <a:gd name="T6" fmla="*/ 89 w 153"/>
                <a:gd name="T7" fmla="*/ 95 h 118"/>
                <a:gd name="T8" fmla="*/ 89 w 153"/>
                <a:gd name="T9" fmla="*/ 116 h 118"/>
                <a:gd name="T10" fmla="*/ 108 w 153"/>
                <a:gd name="T11" fmla="*/ 118 h 118"/>
                <a:gd name="T12" fmla="*/ 108 w 153"/>
                <a:gd name="T13" fmla="*/ 118 h 118"/>
                <a:gd name="T14" fmla="*/ 153 w 153"/>
                <a:gd name="T15" fmla="*/ 108 h 118"/>
                <a:gd name="T16" fmla="*/ 153 w 153"/>
                <a:gd name="T17" fmla="*/ 87 h 118"/>
                <a:gd name="T18" fmla="*/ 37 w 153"/>
                <a:gd name="T19" fmla="*/ 70 h 118"/>
                <a:gd name="T20" fmla="*/ 37 w 153"/>
                <a:gd name="T21" fmla="*/ 91 h 118"/>
                <a:gd name="T22" fmla="*/ 63 w 153"/>
                <a:gd name="T23" fmla="*/ 108 h 118"/>
                <a:gd name="T24" fmla="*/ 63 w 153"/>
                <a:gd name="T25" fmla="*/ 87 h 118"/>
                <a:gd name="T26" fmla="*/ 37 w 153"/>
                <a:gd name="T27" fmla="*/ 70 h 118"/>
                <a:gd name="T28" fmla="*/ 1 w 153"/>
                <a:gd name="T29" fmla="*/ 0 h 118"/>
                <a:gd name="T30" fmla="*/ 0 w 153"/>
                <a:gd name="T31" fmla="*/ 10 h 118"/>
                <a:gd name="T32" fmla="*/ 11 w 153"/>
                <a:gd name="T33" fmla="*/ 57 h 118"/>
                <a:gd name="T34" fmla="*/ 11 w 153"/>
                <a:gd name="T35" fmla="*/ 36 h 118"/>
                <a:gd name="T36" fmla="*/ 1 w 153"/>
                <a:gd name="T3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3" h="118">
                  <a:moveTo>
                    <a:pt x="153" y="87"/>
                  </a:moveTo>
                  <a:cubicBezTo>
                    <a:pt x="139" y="93"/>
                    <a:pt x="124" y="97"/>
                    <a:pt x="108" y="97"/>
                  </a:cubicBezTo>
                  <a:cubicBezTo>
                    <a:pt x="108" y="97"/>
                    <a:pt x="108" y="97"/>
                    <a:pt x="108" y="97"/>
                  </a:cubicBezTo>
                  <a:cubicBezTo>
                    <a:pt x="101" y="97"/>
                    <a:pt x="95" y="96"/>
                    <a:pt x="89" y="95"/>
                  </a:cubicBezTo>
                  <a:cubicBezTo>
                    <a:pt x="89" y="116"/>
                    <a:pt x="89" y="116"/>
                    <a:pt x="89" y="116"/>
                  </a:cubicBezTo>
                  <a:cubicBezTo>
                    <a:pt x="95" y="117"/>
                    <a:pt x="101" y="118"/>
                    <a:pt x="108" y="118"/>
                  </a:cubicBezTo>
                  <a:cubicBezTo>
                    <a:pt x="108" y="118"/>
                    <a:pt x="108" y="118"/>
                    <a:pt x="108" y="118"/>
                  </a:cubicBezTo>
                  <a:cubicBezTo>
                    <a:pt x="124" y="118"/>
                    <a:pt x="139" y="114"/>
                    <a:pt x="153" y="108"/>
                  </a:cubicBezTo>
                  <a:cubicBezTo>
                    <a:pt x="153" y="87"/>
                    <a:pt x="153" y="87"/>
                    <a:pt x="153" y="87"/>
                  </a:cubicBezTo>
                  <a:moveTo>
                    <a:pt x="37" y="70"/>
                  </a:moveTo>
                  <a:cubicBezTo>
                    <a:pt x="37" y="91"/>
                    <a:pt x="37" y="91"/>
                    <a:pt x="37" y="91"/>
                  </a:cubicBezTo>
                  <a:cubicBezTo>
                    <a:pt x="45" y="98"/>
                    <a:pt x="54" y="104"/>
                    <a:pt x="63" y="108"/>
                  </a:cubicBezTo>
                  <a:cubicBezTo>
                    <a:pt x="63" y="87"/>
                    <a:pt x="63" y="87"/>
                    <a:pt x="63" y="87"/>
                  </a:cubicBezTo>
                  <a:cubicBezTo>
                    <a:pt x="54" y="83"/>
                    <a:pt x="45" y="77"/>
                    <a:pt x="37" y="70"/>
                  </a:cubicBezTo>
                  <a:moveTo>
                    <a:pt x="1" y="0"/>
                  </a:moveTo>
                  <a:cubicBezTo>
                    <a:pt x="0" y="3"/>
                    <a:pt x="0" y="7"/>
                    <a:pt x="0" y="10"/>
                  </a:cubicBezTo>
                  <a:cubicBezTo>
                    <a:pt x="0" y="27"/>
                    <a:pt x="4" y="43"/>
                    <a:pt x="11" y="57"/>
                  </a:cubicBezTo>
                  <a:cubicBezTo>
                    <a:pt x="11" y="36"/>
                    <a:pt x="11" y="36"/>
                    <a:pt x="11" y="36"/>
                  </a:cubicBezTo>
                  <a:cubicBezTo>
                    <a:pt x="6" y="25"/>
                    <a:pt x="2" y="13"/>
                    <a:pt x="1" y="0"/>
                  </a:cubicBezTo>
                </a:path>
              </a:pathLst>
            </a:custGeom>
            <a:solidFill>
              <a:srgbClr val="C2C8C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52" name="Freeform 45"/>
            <p:cNvSpPr>
              <a:spLocks/>
            </p:cNvSpPr>
            <p:nvPr/>
          </p:nvSpPr>
          <p:spPr bwMode="auto">
            <a:xfrm>
              <a:off x="4823205" y="2072533"/>
              <a:ext cx="65626" cy="141615"/>
            </a:xfrm>
            <a:custGeom>
              <a:avLst/>
              <a:gdLst>
                <a:gd name="T0" fmla="*/ 0 w 26"/>
                <a:gd name="T1" fmla="*/ 0 h 55"/>
                <a:gd name="T2" fmla="*/ 0 w 26"/>
                <a:gd name="T3" fmla="*/ 21 h 55"/>
                <a:gd name="T4" fmla="*/ 26 w 26"/>
                <a:gd name="T5" fmla="*/ 55 h 55"/>
                <a:gd name="T6" fmla="*/ 26 w 26"/>
                <a:gd name="T7" fmla="*/ 34 h 55"/>
                <a:gd name="T8" fmla="*/ 0 w 26"/>
                <a:gd name="T9" fmla="*/ 0 h 55"/>
              </a:gdLst>
              <a:ahLst/>
              <a:cxnLst>
                <a:cxn ang="0">
                  <a:pos x="T0" y="T1"/>
                </a:cxn>
                <a:cxn ang="0">
                  <a:pos x="T2" y="T3"/>
                </a:cxn>
                <a:cxn ang="0">
                  <a:pos x="T4" y="T5"/>
                </a:cxn>
                <a:cxn ang="0">
                  <a:pos x="T6" y="T7"/>
                </a:cxn>
                <a:cxn ang="0">
                  <a:pos x="T8" y="T9"/>
                </a:cxn>
              </a:cxnLst>
              <a:rect l="0" t="0" r="r" b="b"/>
              <a:pathLst>
                <a:path w="26" h="55">
                  <a:moveTo>
                    <a:pt x="0" y="0"/>
                  </a:moveTo>
                  <a:cubicBezTo>
                    <a:pt x="0" y="21"/>
                    <a:pt x="0" y="21"/>
                    <a:pt x="0" y="21"/>
                  </a:cubicBezTo>
                  <a:cubicBezTo>
                    <a:pt x="6" y="34"/>
                    <a:pt x="15" y="46"/>
                    <a:pt x="26" y="55"/>
                  </a:cubicBezTo>
                  <a:cubicBezTo>
                    <a:pt x="26" y="34"/>
                    <a:pt x="26" y="34"/>
                    <a:pt x="26" y="34"/>
                  </a:cubicBezTo>
                  <a:cubicBezTo>
                    <a:pt x="15" y="25"/>
                    <a:pt x="6" y="13"/>
                    <a:pt x="0" y="0"/>
                  </a:cubicBezTo>
                </a:path>
              </a:pathLst>
            </a:custGeom>
            <a:solidFill>
              <a:srgbClr val="B8701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53" name="Freeform 46"/>
            <p:cNvSpPr>
              <a:spLocks/>
            </p:cNvSpPr>
            <p:nvPr/>
          </p:nvSpPr>
          <p:spPr bwMode="auto">
            <a:xfrm>
              <a:off x="4955984" y="2201560"/>
              <a:ext cx="65625" cy="75528"/>
            </a:xfrm>
            <a:custGeom>
              <a:avLst/>
              <a:gdLst>
                <a:gd name="T0" fmla="*/ 0 w 26"/>
                <a:gd name="T1" fmla="*/ 0 h 29"/>
                <a:gd name="T2" fmla="*/ 0 w 26"/>
                <a:gd name="T3" fmla="*/ 21 h 29"/>
                <a:gd name="T4" fmla="*/ 26 w 26"/>
                <a:gd name="T5" fmla="*/ 29 h 29"/>
                <a:gd name="T6" fmla="*/ 26 w 26"/>
                <a:gd name="T7" fmla="*/ 8 h 29"/>
                <a:gd name="T8" fmla="*/ 0 w 26"/>
                <a:gd name="T9" fmla="*/ 0 h 29"/>
              </a:gdLst>
              <a:ahLst/>
              <a:cxnLst>
                <a:cxn ang="0">
                  <a:pos x="T0" y="T1"/>
                </a:cxn>
                <a:cxn ang="0">
                  <a:pos x="T2" y="T3"/>
                </a:cxn>
                <a:cxn ang="0">
                  <a:pos x="T4" y="T5"/>
                </a:cxn>
                <a:cxn ang="0">
                  <a:pos x="T6" y="T7"/>
                </a:cxn>
                <a:cxn ang="0">
                  <a:pos x="T8" y="T9"/>
                </a:cxn>
              </a:cxnLst>
              <a:rect l="0" t="0" r="r" b="b"/>
              <a:pathLst>
                <a:path w="26" h="29">
                  <a:moveTo>
                    <a:pt x="0" y="0"/>
                  </a:moveTo>
                  <a:cubicBezTo>
                    <a:pt x="0" y="21"/>
                    <a:pt x="0" y="21"/>
                    <a:pt x="0" y="21"/>
                  </a:cubicBezTo>
                  <a:cubicBezTo>
                    <a:pt x="8" y="25"/>
                    <a:pt x="17" y="28"/>
                    <a:pt x="26" y="29"/>
                  </a:cubicBezTo>
                  <a:cubicBezTo>
                    <a:pt x="26" y="8"/>
                    <a:pt x="26" y="8"/>
                    <a:pt x="26" y="8"/>
                  </a:cubicBezTo>
                  <a:cubicBezTo>
                    <a:pt x="17" y="7"/>
                    <a:pt x="8" y="4"/>
                    <a:pt x="0" y="0"/>
                  </a:cubicBezTo>
                </a:path>
              </a:pathLst>
            </a:custGeom>
            <a:solidFill>
              <a:srgbClr val="B8701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54" name="Freeform 47"/>
            <p:cNvSpPr>
              <a:spLocks/>
            </p:cNvSpPr>
            <p:nvPr/>
          </p:nvSpPr>
          <p:spPr bwMode="auto">
            <a:xfrm>
              <a:off x="3655675" y="2092988"/>
              <a:ext cx="482274" cy="259628"/>
            </a:xfrm>
            <a:custGeom>
              <a:avLst/>
              <a:gdLst>
                <a:gd name="T0" fmla="*/ 62 w 445"/>
                <a:gd name="T1" fmla="*/ 0 h 239"/>
                <a:gd name="T2" fmla="*/ 0 w 445"/>
                <a:gd name="T3" fmla="*/ 0 h 239"/>
                <a:gd name="T4" fmla="*/ 0 w 445"/>
                <a:gd name="T5" fmla="*/ 239 h 239"/>
                <a:gd name="T6" fmla="*/ 445 w 445"/>
                <a:gd name="T7" fmla="*/ 239 h 239"/>
                <a:gd name="T8" fmla="*/ 445 w 445"/>
                <a:gd name="T9" fmla="*/ 239 h 239"/>
                <a:gd name="T10" fmla="*/ 62 w 445"/>
                <a:gd name="T11" fmla="*/ 239 h 239"/>
                <a:gd name="T12" fmla="*/ 62 w 445"/>
                <a:gd name="T13" fmla="*/ 0 h 239"/>
              </a:gdLst>
              <a:ahLst/>
              <a:cxnLst>
                <a:cxn ang="0">
                  <a:pos x="T0" y="T1"/>
                </a:cxn>
                <a:cxn ang="0">
                  <a:pos x="T2" y="T3"/>
                </a:cxn>
                <a:cxn ang="0">
                  <a:pos x="T4" y="T5"/>
                </a:cxn>
                <a:cxn ang="0">
                  <a:pos x="T6" y="T7"/>
                </a:cxn>
                <a:cxn ang="0">
                  <a:pos x="T8" y="T9"/>
                </a:cxn>
                <a:cxn ang="0">
                  <a:pos x="T10" y="T11"/>
                </a:cxn>
                <a:cxn ang="0">
                  <a:pos x="T12" y="T13"/>
                </a:cxn>
              </a:cxnLst>
              <a:rect l="0" t="0" r="r" b="b"/>
              <a:pathLst>
                <a:path w="445" h="239">
                  <a:moveTo>
                    <a:pt x="62" y="0"/>
                  </a:moveTo>
                  <a:lnTo>
                    <a:pt x="0" y="0"/>
                  </a:lnTo>
                  <a:lnTo>
                    <a:pt x="0" y="239"/>
                  </a:lnTo>
                  <a:lnTo>
                    <a:pt x="445" y="239"/>
                  </a:lnTo>
                  <a:lnTo>
                    <a:pt x="445" y="239"/>
                  </a:lnTo>
                  <a:lnTo>
                    <a:pt x="62" y="239"/>
                  </a:lnTo>
                  <a:lnTo>
                    <a:pt x="62" y="0"/>
                  </a:lnTo>
                  <a:close/>
                </a:path>
              </a:pathLst>
            </a:custGeom>
            <a:solidFill>
              <a:srgbClr val="113E5C"/>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55" name="Freeform 48"/>
            <p:cNvSpPr>
              <a:spLocks/>
            </p:cNvSpPr>
            <p:nvPr/>
          </p:nvSpPr>
          <p:spPr bwMode="auto">
            <a:xfrm>
              <a:off x="3655675" y="2092988"/>
              <a:ext cx="482274" cy="259628"/>
            </a:xfrm>
            <a:custGeom>
              <a:avLst/>
              <a:gdLst>
                <a:gd name="T0" fmla="*/ 62 w 445"/>
                <a:gd name="T1" fmla="*/ 0 h 239"/>
                <a:gd name="T2" fmla="*/ 0 w 445"/>
                <a:gd name="T3" fmla="*/ 0 h 239"/>
                <a:gd name="T4" fmla="*/ 0 w 445"/>
                <a:gd name="T5" fmla="*/ 239 h 239"/>
                <a:gd name="T6" fmla="*/ 445 w 445"/>
                <a:gd name="T7" fmla="*/ 239 h 239"/>
                <a:gd name="T8" fmla="*/ 445 w 445"/>
                <a:gd name="T9" fmla="*/ 239 h 239"/>
                <a:gd name="T10" fmla="*/ 62 w 445"/>
                <a:gd name="T11" fmla="*/ 239 h 239"/>
                <a:gd name="T12" fmla="*/ 62 w 445"/>
                <a:gd name="T13" fmla="*/ 0 h 239"/>
              </a:gdLst>
              <a:ahLst/>
              <a:cxnLst>
                <a:cxn ang="0">
                  <a:pos x="T0" y="T1"/>
                </a:cxn>
                <a:cxn ang="0">
                  <a:pos x="T2" y="T3"/>
                </a:cxn>
                <a:cxn ang="0">
                  <a:pos x="T4" y="T5"/>
                </a:cxn>
                <a:cxn ang="0">
                  <a:pos x="T6" y="T7"/>
                </a:cxn>
                <a:cxn ang="0">
                  <a:pos x="T8" y="T9"/>
                </a:cxn>
                <a:cxn ang="0">
                  <a:pos x="T10" y="T11"/>
                </a:cxn>
                <a:cxn ang="0">
                  <a:pos x="T12" y="T13"/>
                </a:cxn>
              </a:cxnLst>
              <a:rect l="0" t="0" r="r" b="b"/>
              <a:pathLst>
                <a:path w="445" h="239">
                  <a:moveTo>
                    <a:pt x="62" y="0"/>
                  </a:moveTo>
                  <a:lnTo>
                    <a:pt x="0" y="0"/>
                  </a:lnTo>
                  <a:lnTo>
                    <a:pt x="0" y="239"/>
                  </a:lnTo>
                  <a:lnTo>
                    <a:pt x="445" y="239"/>
                  </a:lnTo>
                  <a:lnTo>
                    <a:pt x="445" y="239"/>
                  </a:lnTo>
                  <a:lnTo>
                    <a:pt x="62" y="239"/>
                  </a:lnTo>
                  <a:lnTo>
                    <a:pt x="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56" name="Freeform 49"/>
            <p:cNvSpPr>
              <a:spLocks noEditPoints="1"/>
            </p:cNvSpPr>
            <p:nvPr/>
          </p:nvSpPr>
          <p:spPr bwMode="auto">
            <a:xfrm>
              <a:off x="3722827" y="2092988"/>
              <a:ext cx="415122" cy="259628"/>
            </a:xfrm>
            <a:custGeom>
              <a:avLst/>
              <a:gdLst>
                <a:gd name="T0" fmla="*/ 63 w 162"/>
                <a:gd name="T1" fmla="*/ 79 h 101"/>
                <a:gd name="T2" fmla="*/ 63 w 162"/>
                <a:gd name="T3" fmla="*/ 44 h 101"/>
                <a:gd name="T4" fmla="*/ 89 w 162"/>
                <a:gd name="T5" fmla="*/ 44 h 101"/>
                <a:gd name="T6" fmla="*/ 89 w 162"/>
                <a:gd name="T7" fmla="*/ 79 h 101"/>
                <a:gd name="T8" fmla="*/ 63 w 162"/>
                <a:gd name="T9" fmla="*/ 79 h 101"/>
                <a:gd name="T10" fmla="*/ 115 w 162"/>
                <a:gd name="T11" fmla="*/ 79 h 101"/>
                <a:gd name="T12" fmla="*/ 115 w 162"/>
                <a:gd name="T13" fmla="*/ 13 h 101"/>
                <a:gd name="T14" fmla="*/ 141 w 162"/>
                <a:gd name="T15" fmla="*/ 13 h 101"/>
                <a:gd name="T16" fmla="*/ 141 w 162"/>
                <a:gd name="T17" fmla="*/ 79 h 101"/>
                <a:gd name="T18" fmla="*/ 115 w 162"/>
                <a:gd name="T19" fmla="*/ 79 h 101"/>
                <a:gd name="T20" fmla="*/ 148 w 162"/>
                <a:gd name="T21" fmla="*/ 0 h 101"/>
                <a:gd name="T22" fmla="*/ 100 w 162"/>
                <a:gd name="T23" fmla="*/ 0 h 101"/>
                <a:gd name="T24" fmla="*/ 49 w 162"/>
                <a:gd name="T25" fmla="*/ 33 h 101"/>
                <a:gd name="T26" fmla="*/ 50 w 162"/>
                <a:gd name="T27" fmla="*/ 38 h 101"/>
                <a:gd name="T28" fmla="*/ 39 w 162"/>
                <a:gd name="T29" fmla="*/ 49 h 101"/>
                <a:gd name="T30" fmla="*/ 28 w 162"/>
                <a:gd name="T31" fmla="*/ 38 h 101"/>
                <a:gd name="T32" fmla="*/ 39 w 162"/>
                <a:gd name="T33" fmla="*/ 27 h 101"/>
                <a:gd name="T34" fmla="*/ 46 w 162"/>
                <a:gd name="T35" fmla="*/ 29 h 101"/>
                <a:gd name="T36" fmla="*/ 90 w 162"/>
                <a:gd name="T37" fmla="*/ 0 h 101"/>
                <a:gd name="T38" fmla="*/ 0 w 162"/>
                <a:gd name="T39" fmla="*/ 0 h 101"/>
                <a:gd name="T40" fmla="*/ 0 w 162"/>
                <a:gd name="T41" fmla="*/ 101 h 101"/>
                <a:gd name="T42" fmla="*/ 162 w 162"/>
                <a:gd name="T43" fmla="*/ 101 h 101"/>
                <a:gd name="T44" fmla="*/ 162 w 162"/>
                <a:gd name="T45" fmla="*/ 15 h 101"/>
                <a:gd name="T46" fmla="*/ 148 w 162"/>
                <a:gd name="T4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2" h="101">
                  <a:moveTo>
                    <a:pt x="63" y="79"/>
                  </a:moveTo>
                  <a:cubicBezTo>
                    <a:pt x="63" y="44"/>
                    <a:pt x="63" y="44"/>
                    <a:pt x="63" y="44"/>
                  </a:cubicBezTo>
                  <a:cubicBezTo>
                    <a:pt x="89" y="44"/>
                    <a:pt x="89" y="44"/>
                    <a:pt x="89" y="44"/>
                  </a:cubicBezTo>
                  <a:cubicBezTo>
                    <a:pt x="89" y="79"/>
                    <a:pt x="89" y="79"/>
                    <a:pt x="89" y="79"/>
                  </a:cubicBezTo>
                  <a:cubicBezTo>
                    <a:pt x="63" y="79"/>
                    <a:pt x="63" y="79"/>
                    <a:pt x="63" y="79"/>
                  </a:cubicBezTo>
                  <a:moveTo>
                    <a:pt x="115" y="79"/>
                  </a:moveTo>
                  <a:cubicBezTo>
                    <a:pt x="115" y="13"/>
                    <a:pt x="115" y="13"/>
                    <a:pt x="115" y="13"/>
                  </a:cubicBezTo>
                  <a:cubicBezTo>
                    <a:pt x="141" y="13"/>
                    <a:pt x="141" y="13"/>
                    <a:pt x="141" y="13"/>
                  </a:cubicBezTo>
                  <a:cubicBezTo>
                    <a:pt x="141" y="79"/>
                    <a:pt x="141" y="79"/>
                    <a:pt x="141" y="79"/>
                  </a:cubicBezTo>
                  <a:cubicBezTo>
                    <a:pt x="115" y="79"/>
                    <a:pt x="115" y="79"/>
                    <a:pt x="115" y="79"/>
                  </a:cubicBezTo>
                  <a:moveTo>
                    <a:pt x="148" y="0"/>
                  </a:moveTo>
                  <a:cubicBezTo>
                    <a:pt x="100" y="0"/>
                    <a:pt x="100" y="0"/>
                    <a:pt x="100" y="0"/>
                  </a:cubicBezTo>
                  <a:cubicBezTo>
                    <a:pt x="49" y="33"/>
                    <a:pt x="49" y="33"/>
                    <a:pt x="49" y="33"/>
                  </a:cubicBezTo>
                  <a:cubicBezTo>
                    <a:pt x="50" y="35"/>
                    <a:pt x="50" y="36"/>
                    <a:pt x="50" y="38"/>
                  </a:cubicBezTo>
                  <a:cubicBezTo>
                    <a:pt x="50" y="44"/>
                    <a:pt x="45" y="49"/>
                    <a:pt x="39" y="49"/>
                  </a:cubicBezTo>
                  <a:cubicBezTo>
                    <a:pt x="33" y="49"/>
                    <a:pt x="28" y="44"/>
                    <a:pt x="28" y="38"/>
                  </a:cubicBezTo>
                  <a:cubicBezTo>
                    <a:pt x="28" y="32"/>
                    <a:pt x="33" y="27"/>
                    <a:pt x="39" y="27"/>
                  </a:cubicBezTo>
                  <a:cubicBezTo>
                    <a:pt x="42" y="27"/>
                    <a:pt x="44" y="28"/>
                    <a:pt x="46" y="29"/>
                  </a:cubicBezTo>
                  <a:cubicBezTo>
                    <a:pt x="90" y="0"/>
                    <a:pt x="90" y="0"/>
                    <a:pt x="90" y="0"/>
                  </a:cubicBezTo>
                  <a:cubicBezTo>
                    <a:pt x="0" y="0"/>
                    <a:pt x="0" y="0"/>
                    <a:pt x="0" y="0"/>
                  </a:cubicBezTo>
                  <a:cubicBezTo>
                    <a:pt x="0" y="101"/>
                    <a:pt x="0" y="101"/>
                    <a:pt x="0" y="101"/>
                  </a:cubicBezTo>
                  <a:cubicBezTo>
                    <a:pt x="162" y="101"/>
                    <a:pt x="162" y="101"/>
                    <a:pt x="162" y="101"/>
                  </a:cubicBezTo>
                  <a:cubicBezTo>
                    <a:pt x="162" y="15"/>
                    <a:pt x="162" y="15"/>
                    <a:pt x="162" y="15"/>
                  </a:cubicBezTo>
                  <a:cubicBezTo>
                    <a:pt x="162" y="7"/>
                    <a:pt x="156" y="0"/>
                    <a:pt x="148" y="0"/>
                  </a:cubicBezTo>
                </a:path>
              </a:pathLst>
            </a:custGeom>
            <a:solidFill>
              <a:srgbClr val="C2C8C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57" name="Rectangle 50"/>
            <p:cNvSpPr>
              <a:spLocks noChangeArrowheads="1"/>
            </p:cNvSpPr>
            <p:nvPr/>
          </p:nvSpPr>
          <p:spPr bwMode="auto">
            <a:xfrm>
              <a:off x="3884603" y="2206280"/>
              <a:ext cx="65625" cy="88116"/>
            </a:xfrm>
            <a:prstGeom prst="rect">
              <a:avLst/>
            </a:prstGeom>
            <a:solidFill>
              <a:srgbClr val="B8701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58" name="Rectangle 51"/>
            <p:cNvSpPr>
              <a:spLocks noChangeArrowheads="1"/>
            </p:cNvSpPr>
            <p:nvPr/>
          </p:nvSpPr>
          <p:spPr bwMode="auto">
            <a:xfrm>
              <a:off x="3884603" y="2206280"/>
              <a:ext cx="65625" cy="88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59" name="Rectangle 52"/>
            <p:cNvSpPr>
              <a:spLocks noChangeArrowheads="1"/>
            </p:cNvSpPr>
            <p:nvPr/>
          </p:nvSpPr>
          <p:spPr bwMode="auto">
            <a:xfrm>
              <a:off x="4017380" y="2126032"/>
              <a:ext cx="65626" cy="168364"/>
            </a:xfrm>
            <a:prstGeom prst="rect">
              <a:avLst/>
            </a:prstGeom>
            <a:solidFill>
              <a:srgbClr val="B8701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60" name="Rectangle 53"/>
            <p:cNvSpPr>
              <a:spLocks noChangeArrowheads="1"/>
            </p:cNvSpPr>
            <p:nvPr/>
          </p:nvSpPr>
          <p:spPr bwMode="auto">
            <a:xfrm>
              <a:off x="4017380" y="2126032"/>
              <a:ext cx="65626" cy="168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61" name="Freeform 54"/>
            <p:cNvSpPr>
              <a:spLocks/>
            </p:cNvSpPr>
            <p:nvPr/>
          </p:nvSpPr>
          <p:spPr bwMode="auto">
            <a:xfrm>
              <a:off x="3840343" y="2092988"/>
              <a:ext cx="137357" cy="84969"/>
            </a:xfrm>
            <a:custGeom>
              <a:avLst/>
              <a:gdLst>
                <a:gd name="T0" fmla="*/ 54 w 54"/>
                <a:gd name="T1" fmla="*/ 0 h 33"/>
                <a:gd name="T2" fmla="*/ 44 w 54"/>
                <a:gd name="T3" fmla="*/ 0 h 33"/>
                <a:gd name="T4" fmla="*/ 0 w 54"/>
                <a:gd name="T5" fmla="*/ 29 h 33"/>
                <a:gd name="T6" fmla="*/ 3 w 54"/>
                <a:gd name="T7" fmla="*/ 33 h 33"/>
                <a:gd name="T8" fmla="*/ 54 w 54"/>
                <a:gd name="T9" fmla="*/ 0 h 33"/>
              </a:gdLst>
              <a:ahLst/>
              <a:cxnLst>
                <a:cxn ang="0">
                  <a:pos x="T0" y="T1"/>
                </a:cxn>
                <a:cxn ang="0">
                  <a:pos x="T2" y="T3"/>
                </a:cxn>
                <a:cxn ang="0">
                  <a:pos x="T4" y="T5"/>
                </a:cxn>
                <a:cxn ang="0">
                  <a:pos x="T6" y="T7"/>
                </a:cxn>
                <a:cxn ang="0">
                  <a:pos x="T8" y="T9"/>
                </a:cxn>
              </a:cxnLst>
              <a:rect l="0" t="0" r="r" b="b"/>
              <a:pathLst>
                <a:path w="54" h="33">
                  <a:moveTo>
                    <a:pt x="54" y="0"/>
                  </a:moveTo>
                  <a:cubicBezTo>
                    <a:pt x="44" y="0"/>
                    <a:pt x="44" y="0"/>
                    <a:pt x="44" y="0"/>
                  </a:cubicBezTo>
                  <a:cubicBezTo>
                    <a:pt x="0" y="29"/>
                    <a:pt x="0" y="29"/>
                    <a:pt x="0" y="29"/>
                  </a:cubicBezTo>
                  <a:cubicBezTo>
                    <a:pt x="1" y="30"/>
                    <a:pt x="3" y="31"/>
                    <a:pt x="3" y="33"/>
                  </a:cubicBezTo>
                  <a:cubicBezTo>
                    <a:pt x="54" y="0"/>
                    <a:pt x="54" y="0"/>
                    <a:pt x="54" y="0"/>
                  </a:cubicBezTo>
                </a:path>
              </a:pathLst>
            </a:custGeom>
            <a:solidFill>
              <a:srgbClr val="74A6A7"/>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62" name="Freeform 55"/>
            <p:cNvSpPr>
              <a:spLocks/>
            </p:cNvSpPr>
            <p:nvPr/>
          </p:nvSpPr>
          <p:spPr bwMode="auto">
            <a:xfrm>
              <a:off x="3794557" y="2160649"/>
              <a:ext cx="56469" cy="58219"/>
            </a:xfrm>
            <a:custGeom>
              <a:avLst/>
              <a:gdLst>
                <a:gd name="T0" fmla="*/ 11 w 22"/>
                <a:gd name="T1" fmla="*/ 0 h 22"/>
                <a:gd name="T2" fmla="*/ 0 w 22"/>
                <a:gd name="T3" fmla="*/ 11 h 22"/>
                <a:gd name="T4" fmla="*/ 11 w 22"/>
                <a:gd name="T5" fmla="*/ 22 h 22"/>
                <a:gd name="T6" fmla="*/ 22 w 22"/>
                <a:gd name="T7" fmla="*/ 11 h 22"/>
                <a:gd name="T8" fmla="*/ 21 w 22"/>
                <a:gd name="T9" fmla="*/ 6 h 22"/>
                <a:gd name="T10" fmla="*/ 18 w 22"/>
                <a:gd name="T11" fmla="*/ 2 h 22"/>
                <a:gd name="T12" fmla="*/ 11 w 22"/>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11" y="0"/>
                  </a:moveTo>
                  <a:cubicBezTo>
                    <a:pt x="5" y="0"/>
                    <a:pt x="0" y="5"/>
                    <a:pt x="0" y="11"/>
                  </a:cubicBezTo>
                  <a:cubicBezTo>
                    <a:pt x="0" y="17"/>
                    <a:pt x="5" y="22"/>
                    <a:pt x="11" y="22"/>
                  </a:cubicBezTo>
                  <a:cubicBezTo>
                    <a:pt x="17" y="22"/>
                    <a:pt x="22" y="17"/>
                    <a:pt x="22" y="11"/>
                  </a:cubicBezTo>
                  <a:cubicBezTo>
                    <a:pt x="22" y="9"/>
                    <a:pt x="22" y="8"/>
                    <a:pt x="21" y="6"/>
                  </a:cubicBezTo>
                  <a:cubicBezTo>
                    <a:pt x="21" y="4"/>
                    <a:pt x="19" y="3"/>
                    <a:pt x="18" y="2"/>
                  </a:cubicBezTo>
                  <a:cubicBezTo>
                    <a:pt x="16" y="1"/>
                    <a:pt x="14" y="0"/>
                    <a:pt x="11" y="0"/>
                  </a:cubicBezTo>
                </a:path>
              </a:pathLst>
            </a:custGeom>
            <a:solidFill>
              <a:srgbClr val="A8311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63" name="Freeform 56"/>
            <p:cNvSpPr>
              <a:spLocks/>
            </p:cNvSpPr>
            <p:nvPr/>
          </p:nvSpPr>
          <p:spPr bwMode="auto">
            <a:xfrm>
              <a:off x="5268851" y="2149634"/>
              <a:ext cx="369337" cy="371346"/>
            </a:xfrm>
            <a:custGeom>
              <a:avLst/>
              <a:gdLst>
                <a:gd name="T0" fmla="*/ 133 w 144"/>
                <a:gd name="T1" fmla="*/ 134 h 145"/>
                <a:gd name="T2" fmla="*/ 133 w 144"/>
                <a:gd name="T3" fmla="*/ 135 h 145"/>
                <a:gd name="T4" fmla="*/ 94 w 144"/>
                <a:gd name="T5" fmla="*/ 134 h 145"/>
                <a:gd name="T6" fmla="*/ 10 w 144"/>
                <a:gd name="T7" fmla="*/ 50 h 145"/>
                <a:gd name="T8" fmla="*/ 11 w 144"/>
                <a:gd name="T9" fmla="*/ 11 h 145"/>
                <a:gd name="T10" fmla="*/ 11 w 144"/>
                <a:gd name="T11" fmla="*/ 11 h 145"/>
                <a:gd name="T12" fmla="*/ 49 w 144"/>
                <a:gd name="T13" fmla="*/ 11 h 145"/>
                <a:gd name="T14" fmla="*/ 133 w 144"/>
                <a:gd name="T15" fmla="*/ 96 h 145"/>
                <a:gd name="T16" fmla="*/ 133 w 144"/>
                <a:gd name="T17" fmla="*/ 134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5">
                  <a:moveTo>
                    <a:pt x="133" y="134"/>
                  </a:moveTo>
                  <a:cubicBezTo>
                    <a:pt x="133" y="135"/>
                    <a:pt x="133" y="135"/>
                    <a:pt x="133" y="135"/>
                  </a:cubicBezTo>
                  <a:cubicBezTo>
                    <a:pt x="123" y="145"/>
                    <a:pt x="105" y="145"/>
                    <a:pt x="94" y="134"/>
                  </a:cubicBezTo>
                  <a:cubicBezTo>
                    <a:pt x="10" y="50"/>
                    <a:pt x="10" y="50"/>
                    <a:pt x="10" y="50"/>
                  </a:cubicBezTo>
                  <a:cubicBezTo>
                    <a:pt x="0" y="39"/>
                    <a:pt x="0" y="22"/>
                    <a:pt x="11" y="11"/>
                  </a:cubicBezTo>
                  <a:cubicBezTo>
                    <a:pt x="11" y="11"/>
                    <a:pt x="11" y="11"/>
                    <a:pt x="11" y="11"/>
                  </a:cubicBezTo>
                  <a:cubicBezTo>
                    <a:pt x="21" y="0"/>
                    <a:pt x="39" y="1"/>
                    <a:pt x="49" y="11"/>
                  </a:cubicBezTo>
                  <a:cubicBezTo>
                    <a:pt x="133" y="96"/>
                    <a:pt x="133" y="96"/>
                    <a:pt x="133" y="96"/>
                  </a:cubicBezTo>
                  <a:cubicBezTo>
                    <a:pt x="144" y="106"/>
                    <a:pt x="144" y="124"/>
                    <a:pt x="133" y="134"/>
                  </a:cubicBezTo>
                  <a:close/>
                </a:path>
              </a:pathLst>
            </a:custGeom>
            <a:solidFill>
              <a:srgbClr val="F6931E"/>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64" name="Freeform 57"/>
            <p:cNvSpPr>
              <a:spLocks/>
            </p:cNvSpPr>
            <p:nvPr/>
          </p:nvSpPr>
          <p:spPr bwMode="auto">
            <a:xfrm>
              <a:off x="5314636" y="2226736"/>
              <a:ext cx="277765" cy="276936"/>
            </a:xfrm>
            <a:custGeom>
              <a:avLst/>
              <a:gdLst>
                <a:gd name="T0" fmla="*/ 103 w 108"/>
                <a:gd name="T1" fmla="*/ 104 h 108"/>
                <a:gd name="T2" fmla="*/ 88 w 108"/>
                <a:gd name="T3" fmla="*/ 104 h 108"/>
                <a:gd name="T4" fmla="*/ 4 w 108"/>
                <a:gd name="T5" fmla="*/ 20 h 108"/>
                <a:gd name="T6" fmla="*/ 4 w 108"/>
                <a:gd name="T7" fmla="*/ 5 h 108"/>
                <a:gd name="T8" fmla="*/ 20 w 108"/>
                <a:gd name="T9" fmla="*/ 5 h 108"/>
                <a:gd name="T10" fmla="*/ 103 w 108"/>
                <a:gd name="T11" fmla="*/ 89 h 108"/>
                <a:gd name="T12" fmla="*/ 103 w 108"/>
                <a:gd name="T13" fmla="*/ 104 h 108"/>
              </a:gdLst>
              <a:ahLst/>
              <a:cxnLst>
                <a:cxn ang="0">
                  <a:pos x="T0" y="T1"/>
                </a:cxn>
                <a:cxn ang="0">
                  <a:pos x="T2" y="T3"/>
                </a:cxn>
                <a:cxn ang="0">
                  <a:pos x="T4" y="T5"/>
                </a:cxn>
                <a:cxn ang="0">
                  <a:pos x="T6" y="T7"/>
                </a:cxn>
                <a:cxn ang="0">
                  <a:pos x="T8" y="T9"/>
                </a:cxn>
                <a:cxn ang="0">
                  <a:pos x="T10" y="T11"/>
                </a:cxn>
                <a:cxn ang="0">
                  <a:pos x="T12" y="T13"/>
                </a:cxn>
              </a:cxnLst>
              <a:rect l="0" t="0" r="r" b="b"/>
              <a:pathLst>
                <a:path w="108" h="108">
                  <a:moveTo>
                    <a:pt x="103" y="104"/>
                  </a:moveTo>
                  <a:cubicBezTo>
                    <a:pt x="99" y="108"/>
                    <a:pt x="92" y="108"/>
                    <a:pt x="88" y="104"/>
                  </a:cubicBezTo>
                  <a:cubicBezTo>
                    <a:pt x="4" y="20"/>
                    <a:pt x="4" y="20"/>
                    <a:pt x="4" y="20"/>
                  </a:cubicBezTo>
                  <a:cubicBezTo>
                    <a:pt x="0" y="15"/>
                    <a:pt x="0" y="9"/>
                    <a:pt x="4" y="5"/>
                  </a:cubicBezTo>
                  <a:cubicBezTo>
                    <a:pt x="9" y="0"/>
                    <a:pt x="15" y="0"/>
                    <a:pt x="20" y="5"/>
                  </a:cubicBezTo>
                  <a:cubicBezTo>
                    <a:pt x="103" y="89"/>
                    <a:pt x="103" y="89"/>
                    <a:pt x="103" y="89"/>
                  </a:cubicBezTo>
                  <a:cubicBezTo>
                    <a:pt x="108" y="93"/>
                    <a:pt x="108" y="100"/>
                    <a:pt x="103" y="104"/>
                  </a:cubicBezTo>
                  <a:close/>
                </a:path>
              </a:pathLst>
            </a:custGeom>
            <a:solidFill>
              <a:srgbClr val="FAAF4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65" name="Freeform 58"/>
            <p:cNvSpPr>
              <a:spLocks/>
            </p:cNvSpPr>
            <p:nvPr/>
          </p:nvSpPr>
          <p:spPr bwMode="auto">
            <a:xfrm>
              <a:off x="4795734" y="1676012"/>
              <a:ext cx="550953" cy="553872"/>
            </a:xfrm>
            <a:custGeom>
              <a:avLst/>
              <a:gdLst>
                <a:gd name="T0" fmla="*/ 184 w 215"/>
                <a:gd name="T1" fmla="*/ 183 h 215"/>
                <a:gd name="T2" fmla="*/ 184 w 215"/>
                <a:gd name="T3" fmla="*/ 183 h 215"/>
                <a:gd name="T4" fmla="*/ 108 w 215"/>
                <a:gd name="T5" fmla="*/ 215 h 215"/>
                <a:gd name="T6" fmla="*/ 0 w 215"/>
                <a:gd name="T7" fmla="*/ 107 h 215"/>
                <a:gd name="T8" fmla="*/ 32 w 215"/>
                <a:gd name="T9" fmla="*/ 31 h 215"/>
                <a:gd name="T10" fmla="*/ 108 w 215"/>
                <a:gd name="T11" fmla="*/ 0 h 215"/>
                <a:gd name="T12" fmla="*/ 184 w 215"/>
                <a:gd name="T13" fmla="*/ 31 h 215"/>
                <a:gd name="T14" fmla="*/ 215 w 215"/>
                <a:gd name="T15" fmla="*/ 107 h 215"/>
                <a:gd name="T16" fmla="*/ 184 w 215"/>
                <a:gd name="T17" fmla="*/ 183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5" h="215">
                  <a:moveTo>
                    <a:pt x="184" y="183"/>
                  </a:moveTo>
                  <a:cubicBezTo>
                    <a:pt x="184" y="183"/>
                    <a:pt x="184" y="183"/>
                    <a:pt x="184" y="183"/>
                  </a:cubicBezTo>
                  <a:cubicBezTo>
                    <a:pt x="164" y="204"/>
                    <a:pt x="136" y="215"/>
                    <a:pt x="108" y="215"/>
                  </a:cubicBezTo>
                  <a:cubicBezTo>
                    <a:pt x="48" y="215"/>
                    <a:pt x="0" y="166"/>
                    <a:pt x="0" y="107"/>
                  </a:cubicBezTo>
                  <a:cubicBezTo>
                    <a:pt x="0" y="78"/>
                    <a:pt x="12" y="51"/>
                    <a:pt x="32" y="31"/>
                  </a:cubicBezTo>
                  <a:cubicBezTo>
                    <a:pt x="52" y="11"/>
                    <a:pt x="79" y="0"/>
                    <a:pt x="108" y="0"/>
                  </a:cubicBezTo>
                  <a:cubicBezTo>
                    <a:pt x="137" y="0"/>
                    <a:pt x="164" y="11"/>
                    <a:pt x="184" y="31"/>
                  </a:cubicBezTo>
                  <a:cubicBezTo>
                    <a:pt x="204" y="52"/>
                    <a:pt x="215" y="79"/>
                    <a:pt x="215" y="107"/>
                  </a:cubicBezTo>
                  <a:cubicBezTo>
                    <a:pt x="215" y="136"/>
                    <a:pt x="204" y="163"/>
                    <a:pt x="184" y="183"/>
                  </a:cubicBezTo>
                </a:path>
              </a:pathLst>
            </a:custGeom>
            <a:solidFill>
              <a:srgbClr val="21597C"/>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66" name="Freeform 59"/>
            <p:cNvSpPr>
              <a:spLocks/>
            </p:cNvSpPr>
            <p:nvPr/>
          </p:nvSpPr>
          <p:spPr bwMode="auto">
            <a:xfrm>
              <a:off x="4810996" y="1693320"/>
              <a:ext cx="259451" cy="520829"/>
            </a:xfrm>
            <a:custGeom>
              <a:avLst/>
              <a:gdLst>
                <a:gd name="T0" fmla="*/ 102 w 102"/>
                <a:gd name="T1" fmla="*/ 203 h 203"/>
                <a:gd name="T2" fmla="*/ 30 w 102"/>
                <a:gd name="T3" fmla="*/ 173 h 203"/>
                <a:gd name="T4" fmla="*/ 0 w 102"/>
                <a:gd name="T5" fmla="*/ 101 h 203"/>
                <a:gd name="T6" fmla="*/ 30 w 102"/>
                <a:gd name="T7" fmla="*/ 29 h 203"/>
                <a:gd name="T8" fmla="*/ 102 w 102"/>
                <a:gd name="T9" fmla="*/ 0 h 203"/>
                <a:gd name="T10" fmla="*/ 102 w 102"/>
                <a:gd name="T11" fmla="*/ 0 h 203"/>
                <a:gd name="T12" fmla="*/ 102 w 102"/>
                <a:gd name="T13" fmla="*/ 13 h 203"/>
                <a:gd name="T14" fmla="*/ 102 w 102"/>
                <a:gd name="T15" fmla="*/ 13 h 203"/>
                <a:gd name="T16" fmla="*/ 40 w 102"/>
                <a:gd name="T17" fmla="*/ 39 h 203"/>
                <a:gd name="T18" fmla="*/ 14 w 102"/>
                <a:gd name="T19" fmla="*/ 101 h 203"/>
                <a:gd name="T20" fmla="*/ 40 w 102"/>
                <a:gd name="T21" fmla="*/ 163 h 203"/>
                <a:gd name="T22" fmla="*/ 102 w 102"/>
                <a:gd name="T23" fmla="*/ 189 h 203"/>
                <a:gd name="T24" fmla="*/ 102 w 102"/>
                <a:gd name="T25"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203">
                  <a:moveTo>
                    <a:pt x="102" y="203"/>
                  </a:moveTo>
                  <a:cubicBezTo>
                    <a:pt x="75" y="203"/>
                    <a:pt x="49" y="192"/>
                    <a:pt x="30" y="173"/>
                  </a:cubicBezTo>
                  <a:cubicBezTo>
                    <a:pt x="11" y="154"/>
                    <a:pt x="0" y="128"/>
                    <a:pt x="0" y="101"/>
                  </a:cubicBezTo>
                  <a:cubicBezTo>
                    <a:pt x="0" y="74"/>
                    <a:pt x="11" y="49"/>
                    <a:pt x="30" y="29"/>
                  </a:cubicBezTo>
                  <a:cubicBezTo>
                    <a:pt x="49" y="10"/>
                    <a:pt x="75" y="0"/>
                    <a:pt x="102" y="0"/>
                  </a:cubicBezTo>
                  <a:cubicBezTo>
                    <a:pt x="102" y="0"/>
                    <a:pt x="102" y="0"/>
                    <a:pt x="102" y="0"/>
                  </a:cubicBezTo>
                  <a:cubicBezTo>
                    <a:pt x="102" y="13"/>
                    <a:pt x="102" y="13"/>
                    <a:pt x="102" y="13"/>
                  </a:cubicBezTo>
                  <a:cubicBezTo>
                    <a:pt x="102" y="13"/>
                    <a:pt x="102" y="13"/>
                    <a:pt x="102" y="13"/>
                  </a:cubicBezTo>
                  <a:cubicBezTo>
                    <a:pt x="78" y="13"/>
                    <a:pt x="56" y="22"/>
                    <a:pt x="40" y="39"/>
                  </a:cubicBezTo>
                  <a:cubicBezTo>
                    <a:pt x="23" y="56"/>
                    <a:pt x="14" y="78"/>
                    <a:pt x="14" y="101"/>
                  </a:cubicBezTo>
                  <a:cubicBezTo>
                    <a:pt x="14" y="124"/>
                    <a:pt x="23" y="147"/>
                    <a:pt x="40" y="163"/>
                  </a:cubicBezTo>
                  <a:cubicBezTo>
                    <a:pt x="56" y="180"/>
                    <a:pt x="78" y="189"/>
                    <a:pt x="102" y="189"/>
                  </a:cubicBezTo>
                  <a:lnTo>
                    <a:pt x="102" y="203"/>
                  </a:lnTo>
                  <a:close/>
                </a:path>
              </a:pathLst>
            </a:custGeom>
            <a:solidFill>
              <a:srgbClr val="4087B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67" name="Freeform 60"/>
            <p:cNvSpPr>
              <a:spLocks/>
            </p:cNvSpPr>
            <p:nvPr/>
          </p:nvSpPr>
          <p:spPr bwMode="auto">
            <a:xfrm>
              <a:off x="4865938" y="1746819"/>
              <a:ext cx="410544" cy="410684"/>
            </a:xfrm>
            <a:custGeom>
              <a:avLst/>
              <a:gdLst>
                <a:gd name="T0" fmla="*/ 23 w 160"/>
                <a:gd name="T1" fmla="*/ 24 h 160"/>
                <a:gd name="T2" fmla="*/ 0 w 160"/>
                <a:gd name="T3" fmla="*/ 80 h 160"/>
                <a:gd name="T4" fmla="*/ 80 w 160"/>
                <a:gd name="T5" fmla="*/ 160 h 160"/>
                <a:gd name="T6" fmla="*/ 136 w 160"/>
                <a:gd name="T7" fmla="*/ 137 h 160"/>
                <a:gd name="T8" fmla="*/ 136 w 160"/>
                <a:gd name="T9" fmla="*/ 137 h 160"/>
                <a:gd name="T10" fmla="*/ 160 w 160"/>
                <a:gd name="T11" fmla="*/ 80 h 160"/>
                <a:gd name="T12" fmla="*/ 137 w 160"/>
                <a:gd name="T13" fmla="*/ 24 h 160"/>
                <a:gd name="T14" fmla="*/ 80 w 160"/>
                <a:gd name="T15" fmla="*/ 0 h 160"/>
                <a:gd name="T16" fmla="*/ 23 w 160"/>
                <a:gd name="T17" fmla="*/ 2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160">
                  <a:moveTo>
                    <a:pt x="23" y="24"/>
                  </a:moveTo>
                  <a:cubicBezTo>
                    <a:pt x="8" y="39"/>
                    <a:pt x="0" y="59"/>
                    <a:pt x="0" y="80"/>
                  </a:cubicBezTo>
                  <a:cubicBezTo>
                    <a:pt x="0" y="124"/>
                    <a:pt x="36" y="160"/>
                    <a:pt x="80" y="160"/>
                  </a:cubicBezTo>
                  <a:cubicBezTo>
                    <a:pt x="101" y="160"/>
                    <a:pt x="121" y="152"/>
                    <a:pt x="136" y="137"/>
                  </a:cubicBezTo>
                  <a:cubicBezTo>
                    <a:pt x="136" y="137"/>
                    <a:pt x="136" y="137"/>
                    <a:pt x="136" y="137"/>
                  </a:cubicBezTo>
                  <a:cubicBezTo>
                    <a:pt x="152" y="122"/>
                    <a:pt x="160" y="102"/>
                    <a:pt x="160" y="80"/>
                  </a:cubicBezTo>
                  <a:cubicBezTo>
                    <a:pt x="160" y="59"/>
                    <a:pt x="152" y="39"/>
                    <a:pt x="137" y="24"/>
                  </a:cubicBezTo>
                  <a:cubicBezTo>
                    <a:pt x="121" y="9"/>
                    <a:pt x="101" y="0"/>
                    <a:pt x="80" y="0"/>
                  </a:cubicBezTo>
                  <a:cubicBezTo>
                    <a:pt x="59" y="0"/>
                    <a:pt x="38" y="8"/>
                    <a:pt x="23" y="24"/>
                  </a:cubicBezTo>
                </a:path>
              </a:pathLst>
            </a:custGeom>
            <a:solidFill>
              <a:srgbClr val="98D4DB"/>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68" name="Freeform 61"/>
            <p:cNvSpPr>
              <a:spLocks/>
            </p:cNvSpPr>
            <p:nvPr/>
          </p:nvSpPr>
          <p:spPr bwMode="auto">
            <a:xfrm>
              <a:off x="4904093" y="1746819"/>
              <a:ext cx="372389" cy="396522"/>
            </a:xfrm>
            <a:custGeom>
              <a:avLst/>
              <a:gdLst>
                <a:gd name="T0" fmla="*/ 122 w 145"/>
                <a:gd name="T1" fmla="*/ 24 h 155"/>
                <a:gd name="T2" fmla="*/ 65 w 145"/>
                <a:gd name="T3" fmla="*/ 0 h 155"/>
                <a:gd name="T4" fmla="*/ 47 w 145"/>
                <a:gd name="T5" fmla="*/ 2 h 155"/>
                <a:gd name="T6" fmla="*/ 24 w 145"/>
                <a:gd name="T7" fmla="*/ 19 h 155"/>
                <a:gd name="T8" fmla="*/ 0 w 145"/>
                <a:gd name="T9" fmla="*/ 75 h 155"/>
                <a:gd name="T10" fmla="*/ 80 w 145"/>
                <a:gd name="T11" fmla="*/ 155 h 155"/>
                <a:gd name="T12" fmla="*/ 98 w 145"/>
                <a:gd name="T13" fmla="*/ 153 h 155"/>
                <a:gd name="T14" fmla="*/ 121 w 145"/>
                <a:gd name="T15" fmla="*/ 137 h 155"/>
                <a:gd name="T16" fmla="*/ 121 w 145"/>
                <a:gd name="T17" fmla="*/ 137 h 155"/>
                <a:gd name="T18" fmla="*/ 145 w 145"/>
                <a:gd name="T19" fmla="*/ 80 h 155"/>
                <a:gd name="T20" fmla="*/ 122 w 145"/>
                <a:gd name="T21" fmla="*/ 2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5" h="155">
                  <a:moveTo>
                    <a:pt x="122" y="24"/>
                  </a:moveTo>
                  <a:cubicBezTo>
                    <a:pt x="106" y="9"/>
                    <a:pt x="86" y="0"/>
                    <a:pt x="65" y="0"/>
                  </a:cubicBezTo>
                  <a:cubicBezTo>
                    <a:pt x="59" y="0"/>
                    <a:pt x="53" y="1"/>
                    <a:pt x="47" y="2"/>
                  </a:cubicBezTo>
                  <a:cubicBezTo>
                    <a:pt x="39" y="6"/>
                    <a:pt x="31" y="12"/>
                    <a:pt x="24" y="19"/>
                  </a:cubicBezTo>
                  <a:cubicBezTo>
                    <a:pt x="9" y="34"/>
                    <a:pt x="0" y="54"/>
                    <a:pt x="0" y="75"/>
                  </a:cubicBezTo>
                  <a:cubicBezTo>
                    <a:pt x="0" y="119"/>
                    <a:pt x="36" y="155"/>
                    <a:pt x="80" y="155"/>
                  </a:cubicBezTo>
                  <a:cubicBezTo>
                    <a:pt x="86" y="155"/>
                    <a:pt x="92" y="154"/>
                    <a:pt x="98" y="153"/>
                  </a:cubicBezTo>
                  <a:cubicBezTo>
                    <a:pt x="106" y="149"/>
                    <a:pt x="114" y="144"/>
                    <a:pt x="121" y="137"/>
                  </a:cubicBezTo>
                  <a:cubicBezTo>
                    <a:pt x="121" y="137"/>
                    <a:pt x="121" y="137"/>
                    <a:pt x="121" y="137"/>
                  </a:cubicBezTo>
                  <a:cubicBezTo>
                    <a:pt x="137" y="122"/>
                    <a:pt x="145" y="102"/>
                    <a:pt x="145" y="80"/>
                  </a:cubicBezTo>
                  <a:cubicBezTo>
                    <a:pt x="145" y="59"/>
                    <a:pt x="137" y="39"/>
                    <a:pt x="122" y="24"/>
                  </a:cubicBezTo>
                </a:path>
              </a:pathLst>
            </a:custGeom>
            <a:solidFill>
              <a:srgbClr val="C0E1D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69" name="Freeform 62"/>
            <p:cNvSpPr>
              <a:spLocks/>
            </p:cNvSpPr>
            <p:nvPr/>
          </p:nvSpPr>
          <p:spPr bwMode="auto">
            <a:xfrm>
              <a:off x="5213908" y="2097709"/>
              <a:ext cx="123621" cy="124306"/>
            </a:xfrm>
            <a:custGeom>
              <a:avLst/>
              <a:gdLst>
                <a:gd name="T0" fmla="*/ 42 w 48"/>
                <a:gd name="T1" fmla="*/ 43 h 48"/>
                <a:gd name="T2" fmla="*/ 23 w 48"/>
                <a:gd name="T3" fmla="*/ 42 h 48"/>
                <a:gd name="T4" fmla="*/ 6 w 48"/>
                <a:gd name="T5" fmla="*/ 25 h 48"/>
                <a:gd name="T6" fmla="*/ 6 w 48"/>
                <a:gd name="T7" fmla="*/ 5 h 48"/>
                <a:gd name="T8" fmla="*/ 6 w 48"/>
                <a:gd name="T9" fmla="*/ 5 h 48"/>
                <a:gd name="T10" fmla="*/ 25 w 48"/>
                <a:gd name="T11" fmla="*/ 5 h 48"/>
                <a:gd name="T12" fmla="*/ 42 w 48"/>
                <a:gd name="T13" fmla="*/ 23 h 48"/>
                <a:gd name="T14" fmla="*/ 42 w 48"/>
                <a:gd name="T15" fmla="*/ 42 h 48"/>
                <a:gd name="T16" fmla="*/ 42 w 48"/>
                <a:gd name="T17" fmla="*/ 4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8">
                  <a:moveTo>
                    <a:pt x="42" y="43"/>
                  </a:moveTo>
                  <a:cubicBezTo>
                    <a:pt x="37" y="48"/>
                    <a:pt x="28" y="48"/>
                    <a:pt x="23" y="42"/>
                  </a:cubicBezTo>
                  <a:cubicBezTo>
                    <a:pt x="6" y="25"/>
                    <a:pt x="6" y="25"/>
                    <a:pt x="6" y="25"/>
                  </a:cubicBezTo>
                  <a:cubicBezTo>
                    <a:pt x="0" y="19"/>
                    <a:pt x="0" y="11"/>
                    <a:pt x="6" y="5"/>
                  </a:cubicBezTo>
                  <a:cubicBezTo>
                    <a:pt x="6" y="5"/>
                    <a:pt x="6" y="5"/>
                    <a:pt x="6" y="5"/>
                  </a:cubicBezTo>
                  <a:cubicBezTo>
                    <a:pt x="11" y="0"/>
                    <a:pt x="20" y="0"/>
                    <a:pt x="25" y="5"/>
                  </a:cubicBezTo>
                  <a:cubicBezTo>
                    <a:pt x="42" y="23"/>
                    <a:pt x="42" y="23"/>
                    <a:pt x="42" y="23"/>
                  </a:cubicBezTo>
                  <a:cubicBezTo>
                    <a:pt x="48" y="28"/>
                    <a:pt x="48" y="37"/>
                    <a:pt x="42" y="42"/>
                  </a:cubicBezTo>
                  <a:lnTo>
                    <a:pt x="42" y="43"/>
                  </a:lnTo>
                  <a:close/>
                </a:path>
              </a:pathLst>
            </a:custGeom>
            <a:solidFill>
              <a:srgbClr val="21597C"/>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70" name="Freeform 63"/>
            <p:cNvSpPr>
              <a:spLocks/>
            </p:cNvSpPr>
            <p:nvPr/>
          </p:nvSpPr>
          <p:spPr bwMode="auto">
            <a:xfrm>
              <a:off x="4865938" y="1816053"/>
              <a:ext cx="51890" cy="270642"/>
            </a:xfrm>
            <a:custGeom>
              <a:avLst/>
              <a:gdLst>
                <a:gd name="T0" fmla="*/ 20 w 20"/>
                <a:gd name="T1" fmla="*/ 0 h 106"/>
                <a:gd name="T2" fmla="*/ 0 w 20"/>
                <a:gd name="T3" fmla="*/ 53 h 106"/>
                <a:gd name="T4" fmla="*/ 0 w 20"/>
                <a:gd name="T5" fmla="*/ 53 h 106"/>
                <a:gd name="T6" fmla="*/ 20 w 20"/>
                <a:gd name="T7" fmla="*/ 106 h 106"/>
                <a:gd name="T8" fmla="*/ 20 w 20"/>
                <a:gd name="T9" fmla="*/ 75 h 106"/>
                <a:gd name="T10" fmla="*/ 15 w 20"/>
                <a:gd name="T11" fmla="*/ 48 h 106"/>
                <a:gd name="T12" fmla="*/ 20 w 20"/>
                <a:gd name="T13" fmla="*/ 21 h 106"/>
                <a:gd name="T14" fmla="*/ 20 w 20"/>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06">
                  <a:moveTo>
                    <a:pt x="20" y="0"/>
                  </a:moveTo>
                  <a:cubicBezTo>
                    <a:pt x="7" y="15"/>
                    <a:pt x="0" y="33"/>
                    <a:pt x="0" y="53"/>
                  </a:cubicBezTo>
                  <a:cubicBezTo>
                    <a:pt x="0" y="53"/>
                    <a:pt x="0" y="53"/>
                    <a:pt x="0" y="53"/>
                  </a:cubicBezTo>
                  <a:cubicBezTo>
                    <a:pt x="0" y="73"/>
                    <a:pt x="7" y="92"/>
                    <a:pt x="20" y="106"/>
                  </a:cubicBezTo>
                  <a:cubicBezTo>
                    <a:pt x="20" y="75"/>
                    <a:pt x="20" y="75"/>
                    <a:pt x="20" y="75"/>
                  </a:cubicBezTo>
                  <a:cubicBezTo>
                    <a:pt x="17" y="66"/>
                    <a:pt x="15" y="57"/>
                    <a:pt x="15" y="48"/>
                  </a:cubicBezTo>
                  <a:cubicBezTo>
                    <a:pt x="15" y="39"/>
                    <a:pt x="17" y="30"/>
                    <a:pt x="20" y="21"/>
                  </a:cubicBezTo>
                  <a:cubicBezTo>
                    <a:pt x="20" y="0"/>
                    <a:pt x="20" y="0"/>
                    <a:pt x="20" y="0"/>
                  </a:cubicBezTo>
                </a:path>
              </a:pathLst>
            </a:custGeom>
            <a:solidFill>
              <a:srgbClr val="90771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71" name="Freeform 64"/>
            <p:cNvSpPr>
              <a:spLocks/>
            </p:cNvSpPr>
            <p:nvPr/>
          </p:nvSpPr>
          <p:spPr bwMode="auto">
            <a:xfrm>
              <a:off x="4904093" y="1871126"/>
              <a:ext cx="13735" cy="136894"/>
            </a:xfrm>
            <a:custGeom>
              <a:avLst/>
              <a:gdLst>
                <a:gd name="T0" fmla="*/ 5 w 5"/>
                <a:gd name="T1" fmla="*/ 0 h 54"/>
                <a:gd name="T2" fmla="*/ 0 w 5"/>
                <a:gd name="T3" fmla="*/ 27 h 54"/>
                <a:gd name="T4" fmla="*/ 5 w 5"/>
                <a:gd name="T5" fmla="*/ 54 h 54"/>
                <a:gd name="T6" fmla="*/ 5 w 5"/>
                <a:gd name="T7" fmla="*/ 0 h 54"/>
              </a:gdLst>
              <a:ahLst/>
              <a:cxnLst>
                <a:cxn ang="0">
                  <a:pos x="T0" y="T1"/>
                </a:cxn>
                <a:cxn ang="0">
                  <a:pos x="T2" y="T3"/>
                </a:cxn>
                <a:cxn ang="0">
                  <a:pos x="T4" y="T5"/>
                </a:cxn>
                <a:cxn ang="0">
                  <a:pos x="T6" y="T7"/>
                </a:cxn>
              </a:cxnLst>
              <a:rect l="0" t="0" r="r" b="b"/>
              <a:pathLst>
                <a:path w="5" h="54">
                  <a:moveTo>
                    <a:pt x="5" y="0"/>
                  </a:moveTo>
                  <a:cubicBezTo>
                    <a:pt x="2" y="9"/>
                    <a:pt x="0" y="18"/>
                    <a:pt x="0" y="27"/>
                  </a:cubicBezTo>
                  <a:cubicBezTo>
                    <a:pt x="0" y="36"/>
                    <a:pt x="2" y="45"/>
                    <a:pt x="5" y="54"/>
                  </a:cubicBezTo>
                  <a:cubicBezTo>
                    <a:pt x="5" y="0"/>
                    <a:pt x="5" y="0"/>
                    <a:pt x="5" y="0"/>
                  </a:cubicBezTo>
                </a:path>
              </a:pathLst>
            </a:custGeom>
            <a:solidFill>
              <a:srgbClr val="B67E1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72" name="Freeform 65"/>
            <p:cNvSpPr>
              <a:spLocks noEditPoints="1"/>
            </p:cNvSpPr>
            <p:nvPr/>
          </p:nvSpPr>
          <p:spPr bwMode="auto">
            <a:xfrm>
              <a:off x="4984981" y="1746819"/>
              <a:ext cx="119042" cy="410684"/>
            </a:xfrm>
            <a:custGeom>
              <a:avLst/>
              <a:gdLst>
                <a:gd name="T0" fmla="*/ 0 w 47"/>
                <a:gd name="T1" fmla="*/ 138 h 160"/>
                <a:gd name="T2" fmla="*/ 0 w 47"/>
                <a:gd name="T3" fmla="*/ 153 h 160"/>
                <a:gd name="T4" fmla="*/ 34 w 47"/>
                <a:gd name="T5" fmla="*/ 160 h 160"/>
                <a:gd name="T6" fmla="*/ 34 w 47"/>
                <a:gd name="T7" fmla="*/ 160 h 160"/>
                <a:gd name="T8" fmla="*/ 47 w 47"/>
                <a:gd name="T9" fmla="*/ 159 h 160"/>
                <a:gd name="T10" fmla="*/ 47 w 47"/>
                <a:gd name="T11" fmla="*/ 155 h 160"/>
                <a:gd name="T12" fmla="*/ 0 w 47"/>
                <a:gd name="T13" fmla="*/ 138 h 160"/>
                <a:gd name="T14" fmla="*/ 34 w 47"/>
                <a:gd name="T15" fmla="*/ 0 h 160"/>
                <a:gd name="T16" fmla="*/ 0 w 47"/>
                <a:gd name="T17" fmla="*/ 7 h 160"/>
                <a:gd name="T18" fmla="*/ 0 w 47"/>
                <a:gd name="T19" fmla="*/ 12 h 160"/>
                <a:gd name="T20" fmla="*/ 16 w 47"/>
                <a:gd name="T21" fmla="*/ 2 h 160"/>
                <a:gd name="T22" fmla="*/ 34 w 47"/>
                <a:gd name="T23" fmla="*/ 0 h 160"/>
                <a:gd name="T24" fmla="*/ 34 w 47"/>
                <a:gd name="T25" fmla="*/ 0 h 160"/>
                <a:gd name="T26" fmla="*/ 34 w 47"/>
                <a:gd name="T2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160">
                  <a:moveTo>
                    <a:pt x="0" y="138"/>
                  </a:moveTo>
                  <a:cubicBezTo>
                    <a:pt x="0" y="153"/>
                    <a:pt x="0" y="153"/>
                    <a:pt x="0" y="153"/>
                  </a:cubicBezTo>
                  <a:cubicBezTo>
                    <a:pt x="11" y="158"/>
                    <a:pt x="22" y="160"/>
                    <a:pt x="34" y="160"/>
                  </a:cubicBezTo>
                  <a:cubicBezTo>
                    <a:pt x="34" y="160"/>
                    <a:pt x="34" y="160"/>
                    <a:pt x="34" y="160"/>
                  </a:cubicBezTo>
                  <a:cubicBezTo>
                    <a:pt x="38" y="160"/>
                    <a:pt x="43" y="160"/>
                    <a:pt x="47" y="159"/>
                  </a:cubicBezTo>
                  <a:cubicBezTo>
                    <a:pt x="47" y="155"/>
                    <a:pt x="47" y="155"/>
                    <a:pt x="47" y="155"/>
                  </a:cubicBezTo>
                  <a:cubicBezTo>
                    <a:pt x="30" y="155"/>
                    <a:pt x="13" y="149"/>
                    <a:pt x="0" y="138"/>
                  </a:cubicBezTo>
                  <a:moveTo>
                    <a:pt x="34" y="0"/>
                  </a:moveTo>
                  <a:cubicBezTo>
                    <a:pt x="22" y="0"/>
                    <a:pt x="11" y="3"/>
                    <a:pt x="0" y="7"/>
                  </a:cubicBezTo>
                  <a:cubicBezTo>
                    <a:pt x="0" y="12"/>
                    <a:pt x="0" y="12"/>
                    <a:pt x="0" y="12"/>
                  </a:cubicBezTo>
                  <a:cubicBezTo>
                    <a:pt x="5" y="8"/>
                    <a:pt x="11" y="5"/>
                    <a:pt x="16" y="2"/>
                  </a:cubicBezTo>
                  <a:cubicBezTo>
                    <a:pt x="22" y="1"/>
                    <a:pt x="28" y="0"/>
                    <a:pt x="34" y="0"/>
                  </a:cubicBezTo>
                  <a:cubicBezTo>
                    <a:pt x="34" y="0"/>
                    <a:pt x="34" y="0"/>
                    <a:pt x="34" y="0"/>
                  </a:cubicBezTo>
                  <a:cubicBezTo>
                    <a:pt x="34" y="0"/>
                    <a:pt x="34" y="0"/>
                    <a:pt x="34" y="0"/>
                  </a:cubicBezTo>
                </a:path>
              </a:pathLst>
            </a:custGeom>
            <a:solidFill>
              <a:srgbClr val="90771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73" name="Freeform 66"/>
            <p:cNvSpPr>
              <a:spLocks/>
            </p:cNvSpPr>
            <p:nvPr/>
          </p:nvSpPr>
          <p:spPr bwMode="auto">
            <a:xfrm>
              <a:off x="4984981" y="1746819"/>
              <a:ext cx="119042" cy="396522"/>
            </a:xfrm>
            <a:custGeom>
              <a:avLst/>
              <a:gdLst>
                <a:gd name="T0" fmla="*/ 34 w 47"/>
                <a:gd name="T1" fmla="*/ 0 h 155"/>
                <a:gd name="T2" fmla="*/ 16 w 47"/>
                <a:gd name="T3" fmla="*/ 2 h 155"/>
                <a:gd name="T4" fmla="*/ 0 w 47"/>
                <a:gd name="T5" fmla="*/ 12 h 155"/>
                <a:gd name="T6" fmla="*/ 0 w 47"/>
                <a:gd name="T7" fmla="*/ 138 h 155"/>
                <a:gd name="T8" fmla="*/ 47 w 47"/>
                <a:gd name="T9" fmla="*/ 155 h 155"/>
                <a:gd name="T10" fmla="*/ 47 w 47"/>
                <a:gd name="T11" fmla="*/ 1 h 155"/>
                <a:gd name="T12" fmla="*/ 34 w 47"/>
                <a:gd name="T13" fmla="*/ 0 h 155"/>
                <a:gd name="T14" fmla="*/ 34 w 47"/>
                <a:gd name="T15" fmla="*/ 0 h 155"/>
                <a:gd name="T16" fmla="*/ 34 w 47"/>
                <a:gd name="T17"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5">
                  <a:moveTo>
                    <a:pt x="34" y="0"/>
                  </a:moveTo>
                  <a:cubicBezTo>
                    <a:pt x="28" y="0"/>
                    <a:pt x="22" y="1"/>
                    <a:pt x="16" y="2"/>
                  </a:cubicBezTo>
                  <a:cubicBezTo>
                    <a:pt x="11" y="5"/>
                    <a:pt x="5" y="8"/>
                    <a:pt x="0" y="12"/>
                  </a:cubicBezTo>
                  <a:cubicBezTo>
                    <a:pt x="0" y="138"/>
                    <a:pt x="0" y="138"/>
                    <a:pt x="0" y="138"/>
                  </a:cubicBezTo>
                  <a:cubicBezTo>
                    <a:pt x="13" y="149"/>
                    <a:pt x="30" y="155"/>
                    <a:pt x="47" y="155"/>
                  </a:cubicBezTo>
                  <a:cubicBezTo>
                    <a:pt x="47" y="1"/>
                    <a:pt x="47" y="1"/>
                    <a:pt x="47" y="1"/>
                  </a:cubicBezTo>
                  <a:cubicBezTo>
                    <a:pt x="43" y="1"/>
                    <a:pt x="39" y="0"/>
                    <a:pt x="34" y="0"/>
                  </a:cubicBezTo>
                  <a:cubicBezTo>
                    <a:pt x="34" y="0"/>
                    <a:pt x="34" y="0"/>
                    <a:pt x="34" y="0"/>
                  </a:cubicBezTo>
                  <a:cubicBezTo>
                    <a:pt x="34" y="0"/>
                    <a:pt x="34" y="0"/>
                    <a:pt x="34" y="0"/>
                  </a:cubicBezTo>
                </a:path>
              </a:pathLst>
            </a:custGeom>
            <a:solidFill>
              <a:srgbClr val="B67E1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74" name="Freeform 67"/>
            <p:cNvSpPr>
              <a:spLocks/>
            </p:cNvSpPr>
            <p:nvPr/>
          </p:nvSpPr>
          <p:spPr bwMode="auto">
            <a:xfrm>
              <a:off x="3547315" y="2352616"/>
              <a:ext cx="590634" cy="221863"/>
            </a:xfrm>
            <a:custGeom>
              <a:avLst/>
              <a:gdLst>
                <a:gd name="T0" fmla="*/ 42 w 230"/>
                <a:gd name="T1" fmla="*/ 0 h 87"/>
                <a:gd name="T2" fmla="*/ 0 w 230"/>
                <a:gd name="T3" fmla="*/ 0 h 87"/>
                <a:gd name="T4" fmla="*/ 0 w 230"/>
                <a:gd name="T5" fmla="*/ 87 h 87"/>
                <a:gd name="T6" fmla="*/ 230 w 230"/>
                <a:gd name="T7" fmla="*/ 87 h 87"/>
                <a:gd name="T8" fmla="*/ 230 w 230"/>
                <a:gd name="T9" fmla="*/ 85 h 87"/>
                <a:gd name="T10" fmla="*/ 58 w 230"/>
                <a:gd name="T11" fmla="*/ 85 h 87"/>
                <a:gd name="T12" fmla="*/ 42 w 230"/>
                <a:gd name="T13" fmla="*/ 70 h 87"/>
                <a:gd name="T14" fmla="*/ 42 w 230"/>
                <a:gd name="T15" fmla="*/ 25 h 87"/>
                <a:gd name="T16" fmla="*/ 230 w 230"/>
                <a:gd name="T17" fmla="*/ 25 h 87"/>
                <a:gd name="T18" fmla="*/ 42 w 230"/>
                <a:gd name="T19" fmla="*/ 25 h 87"/>
                <a:gd name="T20" fmla="*/ 42 w 230"/>
                <a:gd name="T2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87">
                  <a:moveTo>
                    <a:pt x="42" y="0"/>
                  </a:moveTo>
                  <a:cubicBezTo>
                    <a:pt x="0" y="0"/>
                    <a:pt x="0" y="0"/>
                    <a:pt x="0" y="0"/>
                  </a:cubicBezTo>
                  <a:cubicBezTo>
                    <a:pt x="0" y="87"/>
                    <a:pt x="0" y="87"/>
                    <a:pt x="0" y="87"/>
                  </a:cubicBezTo>
                  <a:cubicBezTo>
                    <a:pt x="230" y="87"/>
                    <a:pt x="230" y="87"/>
                    <a:pt x="230" y="87"/>
                  </a:cubicBezTo>
                  <a:cubicBezTo>
                    <a:pt x="230" y="85"/>
                    <a:pt x="230" y="85"/>
                    <a:pt x="230" y="85"/>
                  </a:cubicBezTo>
                  <a:cubicBezTo>
                    <a:pt x="58" y="85"/>
                    <a:pt x="58" y="85"/>
                    <a:pt x="58" y="85"/>
                  </a:cubicBezTo>
                  <a:cubicBezTo>
                    <a:pt x="49" y="85"/>
                    <a:pt x="42" y="78"/>
                    <a:pt x="42" y="70"/>
                  </a:cubicBezTo>
                  <a:cubicBezTo>
                    <a:pt x="42" y="25"/>
                    <a:pt x="42" y="25"/>
                    <a:pt x="42" y="25"/>
                  </a:cubicBezTo>
                  <a:cubicBezTo>
                    <a:pt x="230" y="25"/>
                    <a:pt x="230" y="25"/>
                    <a:pt x="230" y="25"/>
                  </a:cubicBezTo>
                  <a:cubicBezTo>
                    <a:pt x="42" y="25"/>
                    <a:pt x="42" y="25"/>
                    <a:pt x="42" y="25"/>
                  </a:cubicBezTo>
                  <a:cubicBezTo>
                    <a:pt x="42" y="0"/>
                    <a:pt x="42" y="0"/>
                    <a:pt x="42" y="0"/>
                  </a:cubicBezTo>
                </a:path>
              </a:pathLst>
            </a:custGeom>
            <a:solidFill>
              <a:srgbClr val="C2A75E"/>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75" name="Freeform 68"/>
            <p:cNvSpPr>
              <a:spLocks/>
            </p:cNvSpPr>
            <p:nvPr/>
          </p:nvSpPr>
          <p:spPr bwMode="auto">
            <a:xfrm>
              <a:off x="3655675" y="2417129"/>
              <a:ext cx="482274" cy="152630"/>
            </a:xfrm>
            <a:custGeom>
              <a:avLst/>
              <a:gdLst>
                <a:gd name="T0" fmla="*/ 188 w 188"/>
                <a:gd name="T1" fmla="*/ 0 h 60"/>
                <a:gd name="T2" fmla="*/ 0 w 188"/>
                <a:gd name="T3" fmla="*/ 0 h 60"/>
                <a:gd name="T4" fmla="*/ 0 w 188"/>
                <a:gd name="T5" fmla="*/ 45 h 60"/>
                <a:gd name="T6" fmla="*/ 16 w 188"/>
                <a:gd name="T7" fmla="*/ 60 h 60"/>
                <a:gd name="T8" fmla="*/ 188 w 188"/>
                <a:gd name="T9" fmla="*/ 60 h 60"/>
                <a:gd name="T10" fmla="*/ 188 w 188"/>
                <a:gd name="T11" fmla="*/ 0 h 60"/>
              </a:gdLst>
              <a:ahLst/>
              <a:cxnLst>
                <a:cxn ang="0">
                  <a:pos x="T0" y="T1"/>
                </a:cxn>
                <a:cxn ang="0">
                  <a:pos x="T2" y="T3"/>
                </a:cxn>
                <a:cxn ang="0">
                  <a:pos x="T4" y="T5"/>
                </a:cxn>
                <a:cxn ang="0">
                  <a:pos x="T6" y="T7"/>
                </a:cxn>
                <a:cxn ang="0">
                  <a:pos x="T8" y="T9"/>
                </a:cxn>
                <a:cxn ang="0">
                  <a:pos x="T10" y="T11"/>
                </a:cxn>
              </a:cxnLst>
              <a:rect l="0" t="0" r="r" b="b"/>
              <a:pathLst>
                <a:path w="188" h="60">
                  <a:moveTo>
                    <a:pt x="188" y="0"/>
                  </a:moveTo>
                  <a:cubicBezTo>
                    <a:pt x="0" y="0"/>
                    <a:pt x="0" y="0"/>
                    <a:pt x="0" y="0"/>
                  </a:cubicBezTo>
                  <a:cubicBezTo>
                    <a:pt x="0" y="45"/>
                    <a:pt x="0" y="45"/>
                    <a:pt x="0" y="45"/>
                  </a:cubicBezTo>
                  <a:cubicBezTo>
                    <a:pt x="0" y="53"/>
                    <a:pt x="7" y="60"/>
                    <a:pt x="16" y="60"/>
                  </a:cubicBezTo>
                  <a:cubicBezTo>
                    <a:pt x="188" y="60"/>
                    <a:pt x="188" y="60"/>
                    <a:pt x="188" y="60"/>
                  </a:cubicBezTo>
                  <a:cubicBezTo>
                    <a:pt x="188" y="0"/>
                    <a:pt x="188" y="0"/>
                    <a:pt x="188" y="0"/>
                  </a:cubicBezTo>
                </a:path>
              </a:pathLst>
            </a:custGeom>
            <a:solidFill>
              <a:srgbClr val="B0B5B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76" name="Rectangle 69"/>
            <p:cNvSpPr>
              <a:spLocks noChangeArrowheads="1"/>
            </p:cNvSpPr>
            <p:nvPr/>
          </p:nvSpPr>
          <p:spPr bwMode="auto">
            <a:xfrm>
              <a:off x="3655675" y="2352616"/>
              <a:ext cx="482274" cy="64513"/>
            </a:xfrm>
            <a:prstGeom prst="rect">
              <a:avLst/>
            </a:prstGeom>
            <a:solidFill>
              <a:srgbClr val="0D314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77" name="Rectangle 70"/>
            <p:cNvSpPr>
              <a:spLocks noChangeArrowheads="1"/>
            </p:cNvSpPr>
            <p:nvPr/>
          </p:nvSpPr>
          <p:spPr bwMode="auto">
            <a:xfrm>
              <a:off x="3655675" y="2352616"/>
              <a:ext cx="482274" cy="6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78" name="Freeform 71"/>
            <p:cNvSpPr>
              <a:spLocks/>
            </p:cNvSpPr>
            <p:nvPr/>
          </p:nvSpPr>
          <p:spPr bwMode="auto">
            <a:xfrm>
              <a:off x="3509161" y="2110297"/>
              <a:ext cx="589107" cy="755280"/>
            </a:xfrm>
            <a:custGeom>
              <a:avLst/>
              <a:gdLst>
                <a:gd name="T0" fmla="*/ 215 w 230"/>
                <a:gd name="T1" fmla="*/ 0 h 294"/>
                <a:gd name="T2" fmla="*/ 14 w 230"/>
                <a:gd name="T3" fmla="*/ 0 h 294"/>
                <a:gd name="T4" fmla="*/ 0 w 230"/>
                <a:gd name="T5" fmla="*/ 15 h 294"/>
                <a:gd name="T6" fmla="*/ 0 w 230"/>
                <a:gd name="T7" fmla="*/ 279 h 294"/>
                <a:gd name="T8" fmla="*/ 14 w 230"/>
                <a:gd name="T9" fmla="*/ 294 h 294"/>
                <a:gd name="T10" fmla="*/ 215 w 230"/>
                <a:gd name="T11" fmla="*/ 294 h 294"/>
                <a:gd name="T12" fmla="*/ 230 w 230"/>
                <a:gd name="T13" fmla="*/ 279 h 294"/>
                <a:gd name="T14" fmla="*/ 230 w 230"/>
                <a:gd name="T15" fmla="*/ 15 h 294"/>
                <a:gd name="T16" fmla="*/ 215 w 230"/>
                <a:gd name="T1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94">
                  <a:moveTo>
                    <a:pt x="215" y="0"/>
                  </a:moveTo>
                  <a:cubicBezTo>
                    <a:pt x="14" y="0"/>
                    <a:pt x="14" y="0"/>
                    <a:pt x="14" y="0"/>
                  </a:cubicBezTo>
                  <a:cubicBezTo>
                    <a:pt x="6" y="0"/>
                    <a:pt x="0" y="7"/>
                    <a:pt x="0" y="15"/>
                  </a:cubicBezTo>
                  <a:cubicBezTo>
                    <a:pt x="0" y="279"/>
                    <a:pt x="0" y="279"/>
                    <a:pt x="0" y="279"/>
                  </a:cubicBezTo>
                  <a:cubicBezTo>
                    <a:pt x="0" y="287"/>
                    <a:pt x="6" y="294"/>
                    <a:pt x="14" y="294"/>
                  </a:cubicBezTo>
                  <a:cubicBezTo>
                    <a:pt x="215" y="294"/>
                    <a:pt x="215" y="294"/>
                    <a:pt x="215" y="294"/>
                  </a:cubicBezTo>
                  <a:cubicBezTo>
                    <a:pt x="223" y="294"/>
                    <a:pt x="230" y="287"/>
                    <a:pt x="230" y="279"/>
                  </a:cubicBezTo>
                  <a:cubicBezTo>
                    <a:pt x="230" y="15"/>
                    <a:pt x="230" y="15"/>
                    <a:pt x="230" y="15"/>
                  </a:cubicBezTo>
                  <a:cubicBezTo>
                    <a:pt x="230" y="7"/>
                    <a:pt x="223" y="0"/>
                    <a:pt x="215" y="0"/>
                  </a:cubicBezTo>
                  <a:close/>
                </a:path>
              </a:pathLst>
            </a:custGeom>
            <a:solidFill>
              <a:srgbClr val="174F7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79" name="Oval 72"/>
            <p:cNvSpPr>
              <a:spLocks noChangeArrowheads="1"/>
            </p:cNvSpPr>
            <p:nvPr/>
          </p:nvSpPr>
          <p:spPr bwMode="auto">
            <a:xfrm>
              <a:off x="3788453" y="2816798"/>
              <a:ext cx="32050" cy="2832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80" name="Rectangle 73"/>
            <p:cNvSpPr>
              <a:spLocks noChangeArrowheads="1"/>
            </p:cNvSpPr>
            <p:nvPr/>
          </p:nvSpPr>
          <p:spPr bwMode="auto">
            <a:xfrm>
              <a:off x="3576313" y="2185825"/>
              <a:ext cx="456329" cy="60422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81" name="Freeform 74"/>
            <p:cNvSpPr>
              <a:spLocks/>
            </p:cNvSpPr>
            <p:nvPr/>
          </p:nvSpPr>
          <p:spPr bwMode="auto">
            <a:xfrm>
              <a:off x="3847974" y="2505245"/>
              <a:ext cx="88519" cy="88116"/>
            </a:xfrm>
            <a:custGeom>
              <a:avLst/>
              <a:gdLst>
                <a:gd name="T0" fmla="*/ 5 w 35"/>
                <a:gd name="T1" fmla="*/ 0 h 34"/>
                <a:gd name="T2" fmla="*/ 0 w 35"/>
                <a:gd name="T3" fmla="*/ 9 h 34"/>
                <a:gd name="T4" fmla="*/ 17 w 35"/>
                <a:gd name="T5" fmla="*/ 34 h 34"/>
                <a:gd name="T6" fmla="*/ 35 w 35"/>
                <a:gd name="T7" fmla="*/ 4 h 34"/>
                <a:gd name="T8" fmla="*/ 5 w 35"/>
                <a:gd name="T9" fmla="*/ 0 h 34"/>
              </a:gdLst>
              <a:ahLst/>
              <a:cxnLst>
                <a:cxn ang="0">
                  <a:pos x="T0" y="T1"/>
                </a:cxn>
                <a:cxn ang="0">
                  <a:pos x="T2" y="T3"/>
                </a:cxn>
                <a:cxn ang="0">
                  <a:pos x="T4" y="T5"/>
                </a:cxn>
                <a:cxn ang="0">
                  <a:pos x="T6" y="T7"/>
                </a:cxn>
                <a:cxn ang="0">
                  <a:pos x="T8" y="T9"/>
                </a:cxn>
              </a:cxnLst>
              <a:rect l="0" t="0" r="r" b="b"/>
              <a:pathLst>
                <a:path w="35" h="34">
                  <a:moveTo>
                    <a:pt x="5" y="0"/>
                  </a:moveTo>
                  <a:cubicBezTo>
                    <a:pt x="4" y="4"/>
                    <a:pt x="2" y="7"/>
                    <a:pt x="0" y="9"/>
                  </a:cubicBezTo>
                  <a:cubicBezTo>
                    <a:pt x="17" y="34"/>
                    <a:pt x="17" y="34"/>
                    <a:pt x="17" y="34"/>
                  </a:cubicBezTo>
                  <a:cubicBezTo>
                    <a:pt x="26" y="26"/>
                    <a:pt x="32" y="15"/>
                    <a:pt x="35" y="4"/>
                  </a:cubicBezTo>
                  <a:lnTo>
                    <a:pt x="5" y="0"/>
                  </a:lnTo>
                  <a:close/>
                </a:path>
              </a:pathLst>
            </a:custGeom>
            <a:solidFill>
              <a:srgbClr val="F0A54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82" name="Freeform 75"/>
            <p:cNvSpPr>
              <a:spLocks/>
            </p:cNvSpPr>
            <p:nvPr/>
          </p:nvSpPr>
          <p:spPr bwMode="auto">
            <a:xfrm>
              <a:off x="3814398" y="2349469"/>
              <a:ext cx="126673" cy="140041"/>
            </a:xfrm>
            <a:custGeom>
              <a:avLst/>
              <a:gdLst>
                <a:gd name="T0" fmla="*/ 0 w 49"/>
                <a:gd name="T1" fmla="*/ 30 h 55"/>
                <a:gd name="T2" fmla="*/ 19 w 49"/>
                <a:gd name="T3" fmla="*/ 52 h 55"/>
                <a:gd name="T4" fmla="*/ 49 w 49"/>
                <a:gd name="T5" fmla="*/ 55 h 55"/>
                <a:gd name="T6" fmla="*/ 49 w 49"/>
                <a:gd name="T7" fmla="*/ 54 h 55"/>
                <a:gd name="T8" fmla="*/ 0 w 49"/>
                <a:gd name="T9" fmla="*/ 0 h 55"/>
                <a:gd name="T10" fmla="*/ 0 w 49"/>
                <a:gd name="T11" fmla="*/ 30 h 55"/>
              </a:gdLst>
              <a:ahLst/>
              <a:cxnLst>
                <a:cxn ang="0">
                  <a:pos x="T0" y="T1"/>
                </a:cxn>
                <a:cxn ang="0">
                  <a:pos x="T2" y="T3"/>
                </a:cxn>
                <a:cxn ang="0">
                  <a:pos x="T4" y="T5"/>
                </a:cxn>
                <a:cxn ang="0">
                  <a:pos x="T6" y="T7"/>
                </a:cxn>
                <a:cxn ang="0">
                  <a:pos x="T8" y="T9"/>
                </a:cxn>
                <a:cxn ang="0">
                  <a:pos x="T10" y="T11"/>
                </a:cxn>
              </a:cxnLst>
              <a:rect l="0" t="0" r="r" b="b"/>
              <a:pathLst>
                <a:path w="49" h="55">
                  <a:moveTo>
                    <a:pt x="0" y="30"/>
                  </a:moveTo>
                  <a:cubicBezTo>
                    <a:pt x="10" y="32"/>
                    <a:pt x="18" y="41"/>
                    <a:pt x="19" y="52"/>
                  </a:cubicBezTo>
                  <a:cubicBezTo>
                    <a:pt x="49" y="55"/>
                    <a:pt x="49" y="55"/>
                    <a:pt x="49" y="55"/>
                  </a:cubicBezTo>
                  <a:cubicBezTo>
                    <a:pt x="49" y="54"/>
                    <a:pt x="49" y="54"/>
                    <a:pt x="49" y="54"/>
                  </a:cubicBezTo>
                  <a:cubicBezTo>
                    <a:pt x="49" y="26"/>
                    <a:pt x="27" y="3"/>
                    <a:pt x="0" y="0"/>
                  </a:cubicBezTo>
                  <a:lnTo>
                    <a:pt x="0" y="30"/>
                  </a:lnTo>
                  <a:close/>
                </a:path>
              </a:pathLst>
            </a:custGeom>
            <a:solidFill>
              <a:srgbClr val="A0B3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83" name="Freeform 76"/>
            <p:cNvSpPr>
              <a:spLocks/>
            </p:cNvSpPr>
            <p:nvPr/>
          </p:nvSpPr>
          <p:spPr bwMode="auto">
            <a:xfrm>
              <a:off x="3689251" y="2349469"/>
              <a:ext cx="99201" cy="95983"/>
            </a:xfrm>
            <a:custGeom>
              <a:avLst/>
              <a:gdLst>
                <a:gd name="T0" fmla="*/ 26 w 39"/>
                <a:gd name="T1" fmla="*/ 38 h 38"/>
                <a:gd name="T2" fmla="*/ 39 w 39"/>
                <a:gd name="T3" fmla="*/ 30 h 38"/>
                <a:gd name="T4" fmla="*/ 39 w 39"/>
                <a:gd name="T5" fmla="*/ 0 h 38"/>
                <a:gd name="T6" fmla="*/ 0 w 39"/>
                <a:gd name="T7" fmla="*/ 22 h 38"/>
                <a:gd name="T8" fmla="*/ 26 w 39"/>
                <a:gd name="T9" fmla="*/ 38 h 38"/>
              </a:gdLst>
              <a:ahLst/>
              <a:cxnLst>
                <a:cxn ang="0">
                  <a:pos x="T0" y="T1"/>
                </a:cxn>
                <a:cxn ang="0">
                  <a:pos x="T2" y="T3"/>
                </a:cxn>
                <a:cxn ang="0">
                  <a:pos x="T4" y="T5"/>
                </a:cxn>
                <a:cxn ang="0">
                  <a:pos x="T6" y="T7"/>
                </a:cxn>
                <a:cxn ang="0">
                  <a:pos x="T8" y="T9"/>
                </a:cxn>
              </a:cxnLst>
              <a:rect l="0" t="0" r="r" b="b"/>
              <a:pathLst>
                <a:path w="39" h="38">
                  <a:moveTo>
                    <a:pt x="26" y="38"/>
                  </a:moveTo>
                  <a:cubicBezTo>
                    <a:pt x="30" y="34"/>
                    <a:pt x="34" y="31"/>
                    <a:pt x="39" y="30"/>
                  </a:cubicBezTo>
                  <a:cubicBezTo>
                    <a:pt x="39" y="0"/>
                    <a:pt x="39" y="0"/>
                    <a:pt x="39" y="0"/>
                  </a:cubicBezTo>
                  <a:cubicBezTo>
                    <a:pt x="23" y="2"/>
                    <a:pt x="9" y="10"/>
                    <a:pt x="0" y="22"/>
                  </a:cubicBezTo>
                  <a:lnTo>
                    <a:pt x="26" y="38"/>
                  </a:lnTo>
                  <a:close/>
                </a:path>
              </a:pathLst>
            </a:custGeom>
            <a:solidFill>
              <a:srgbClr val="2DADB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84" name="Freeform 77"/>
            <p:cNvSpPr>
              <a:spLocks/>
            </p:cNvSpPr>
            <p:nvPr/>
          </p:nvSpPr>
          <p:spPr bwMode="auto">
            <a:xfrm>
              <a:off x="3661780" y="2428144"/>
              <a:ext cx="209087" cy="198261"/>
            </a:xfrm>
            <a:custGeom>
              <a:avLst/>
              <a:gdLst>
                <a:gd name="T0" fmla="*/ 64 w 81"/>
                <a:gd name="T1" fmla="*/ 45 h 77"/>
                <a:gd name="T2" fmla="*/ 54 w 81"/>
                <a:gd name="T3" fmla="*/ 47 h 77"/>
                <a:gd name="T4" fmla="*/ 30 w 81"/>
                <a:gd name="T5" fmla="*/ 23 h 77"/>
                <a:gd name="T6" fmla="*/ 31 w 81"/>
                <a:gd name="T7" fmla="*/ 15 h 77"/>
                <a:gd name="T8" fmla="*/ 5 w 81"/>
                <a:gd name="T9" fmla="*/ 0 h 77"/>
                <a:gd name="T10" fmla="*/ 0 w 81"/>
                <a:gd name="T11" fmla="*/ 23 h 77"/>
                <a:gd name="T12" fmla="*/ 54 w 81"/>
                <a:gd name="T13" fmla="*/ 77 h 77"/>
                <a:gd name="T14" fmla="*/ 81 w 81"/>
                <a:gd name="T15" fmla="*/ 69 h 77"/>
                <a:gd name="T16" fmla="*/ 64 w 81"/>
                <a:gd name="T17" fmla="*/ 4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77">
                  <a:moveTo>
                    <a:pt x="64" y="45"/>
                  </a:moveTo>
                  <a:cubicBezTo>
                    <a:pt x="61" y="46"/>
                    <a:pt x="58" y="47"/>
                    <a:pt x="54" y="47"/>
                  </a:cubicBezTo>
                  <a:cubicBezTo>
                    <a:pt x="41" y="47"/>
                    <a:pt x="30" y="36"/>
                    <a:pt x="30" y="23"/>
                  </a:cubicBezTo>
                  <a:cubicBezTo>
                    <a:pt x="30" y="20"/>
                    <a:pt x="31" y="18"/>
                    <a:pt x="31" y="15"/>
                  </a:cubicBezTo>
                  <a:cubicBezTo>
                    <a:pt x="5" y="0"/>
                    <a:pt x="5" y="0"/>
                    <a:pt x="5" y="0"/>
                  </a:cubicBezTo>
                  <a:cubicBezTo>
                    <a:pt x="2" y="7"/>
                    <a:pt x="0" y="15"/>
                    <a:pt x="0" y="23"/>
                  </a:cubicBezTo>
                  <a:cubicBezTo>
                    <a:pt x="0" y="53"/>
                    <a:pt x="24" y="77"/>
                    <a:pt x="54" y="77"/>
                  </a:cubicBezTo>
                  <a:cubicBezTo>
                    <a:pt x="64" y="77"/>
                    <a:pt x="73" y="74"/>
                    <a:pt x="81" y="69"/>
                  </a:cubicBezTo>
                  <a:lnTo>
                    <a:pt x="64" y="45"/>
                  </a:lnTo>
                  <a:close/>
                </a:path>
              </a:pathLst>
            </a:custGeom>
            <a:solidFill>
              <a:srgbClr val="FC612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85" name="Rectangle 78"/>
            <p:cNvSpPr>
              <a:spLocks noChangeArrowheads="1"/>
            </p:cNvSpPr>
            <p:nvPr/>
          </p:nvSpPr>
          <p:spPr bwMode="auto">
            <a:xfrm>
              <a:off x="3806767" y="2705080"/>
              <a:ext cx="129726" cy="14161"/>
            </a:xfrm>
            <a:prstGeom prst="rect">
              <a:avLst/>
            </a:prstGeom>
            <a:solidFill>
              <a:srgbClr val="B6C8C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86" name="Rectangle 79"/>
            <p:cNvSpPr>
              <a:spLocks noChangeArrowheads="1"/>
            </p:cNvSpPr>
            <p:nvPr/>
          </p:nvSpPr>
          <p:spPr bwMode="auto">
            <a:xfrm>
              <a:off x="3632782" y="2668889"/>
              <a:ext cx="131252" cy="11015"/>
            </a:xfrm>
            <a:prstGeom prst="rect">
              <a:avLst/>
            </a:prstGeom>
            <a:solidFill>
              <a:srgbClr val="B6C8C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87" name="Rectangle 80"/>
            <p:cNvSpPr>
              <a:spLocks noChangeArrowheads="1"/>
            </p:cNvSpPr>
            <p:nvPr/>
          </p:nvSpPr>
          <p:spPr bwMode="auto">
            <a:xfrm>
              <a:off x="3606837" y="2322719"/>
              <a:ext cx="129725" cy="11015"/>
            </a:xfrm>
            <a:prstGeom prst="rect">
              <a:avLst/>
            </a:prstGeom>
            <a:solidFill>
              <a:srgbClr val="B6C8C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88" name="Freeform 81"/>
            <p:cNvSpPr>
              <a:spLocks/>
            </p:cNvSpPr>
            <p:nvPr/>
          </p:nvSpPr>
          <p:spPr bwMode="auto">
            <a:xfrm>
              <a:off x="3757929" y="2631125"/>
              <a:ext cx="18314" cy="51926"/>
            </a:xfrm>
            <a:custGeom>
              <a:avLst/>
              <a:gdLst>
                <a:gd name="T0" fmla="*/ 5 w 16"/>
                <a:gd name="T1" fmla="*/ 48 h 48"/>
                <a:gd name="T2" fmla="*/ 0 w 16"/>
                <a:gd name="T3" fmla="*/ 45 h 48"/>
                <a:gd name="T4" fmla="*/ 12 w 16"/>
                <a:gd name="T5" fmla="*/ 0 h 48"/>
                <a:gd name="T6" fmla="*/ 16 w 16"/>
                <a:gd name="T7" fmla="*/ 3 h 48"/>
                <a:gd name="T8" fmla="*/ 5 w 16"/>
                <a:gd name="T9" fmla="*/ 48 h 48"/>
              </a:gdLst>
              <a:ahLst/>
              <a:cxnLst>
                <a:cxn ang="0">
                  <a:pos x="T0" y="T1"/>
                </a:cxn>
                <a:cxn ang="0">
                  <a:pos x="T2" y="T3"/>
                </a:cxn>
                <a:cxn ang="0">
                  <a:pos x="T4" y="T5"/>
                </a:cxn>
                <a:cxn ang="0">
                  <a:pos x="T6" y="T7"/>
                </a:cxn>
                <a:cxn ang="0">
                  <a:pos x="T8" y="T9"/>
                </a:cxn>
              </a:cxnLst>
              <a:rect l="0" t="0" r="r" b="b"/>
              <a:pathLst>
                <a:path w="16" h="48">
                  <a:moveTo>
                    <a:pt x="5" y="48"/>
                  </a:moveTo>
                  <a:lnTo>
                    <a:pt x="0" y="45"/>
                  </a:lnTo>
                  <a:lnTo>
                    <a:pt x="12" y="0"/>
                  </a:lnTo>
                  <a:lnTo>
                    <a:pt x="16" y="3"/>
                  </a:lnTo>
                  <a:lnTo>
                    <a:pt x="5" y="48"/>
                  </a:lnTo>
                  <a:close/>
                </a:path>
              </a:pathLst>
            </a:custGeom>
            <a:solidFill>
              <a:srgbClr val="B6C8CA"/>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89" name="Freeform 82"/>
            <p:cNvSpPr>
              <a:spLocks/>
            </p:cNvSpPr>
            <p:nvPr/>
          </p:nvSpPr>
          <p:spPr bwMode="auto">
            <a:xfrm>
              <a:off x="3731984" y="2321146"/>
              <a:ext cx="21367" cy="31470"/>
            </a:xfrm>
            <a:custGeom>
              <a:avLst/>
              <a:gdLst>
                <a:gd name="T0" fmla="*/ 14 w 19"/>
                <a:gd name="T1" fmla="*/ 29 h 29"/>
                <a:gd name="T2" fmla="*/ 0 w 19"/>
                <a:gd name="T3" fmla="*/ 5 h 29"/>
                <a:gd name="T4" fmla="*/ 5 w 19"/>
                <a:gd name="T5" fmla="*/ 0 h 29"/>
                <a:gd name="T6" fmla="*/ 19 w 19"/>
                <a:gd name="T7" fmla="*/ 26 h 29"/>
                <a:gd name="T8" fmla="*/ 14 w 19"/>
                <a:gd name="T9" fmla="*/ 29 h 29"/>
              </a:gdLst>
              <a:ahLst/>
              <a:cxnLst>
                <a:cxn ang="0">
                  <a:pos x="T0" y="T1"/>
                </a:cxn>
                <a:cxn ang="0">
                  <a:pos x="T2" y="T3"/>
                </a:cxn>
                <a:cxn ang="0">
                  <a:pos x="T4" y="T5"/>
                </a:cxn>
                <a:cxn ang="0">
                  <a:pos x="T6" y="T7"/>
                </a:cxn>
                <a:cxn ang="0">
                  <a:pos x="T8" y="T9"/>
                </a:cxn>
              </a:cxnLst>
              <a:rect l="0" t="0" r="r" b="b"/>
              <a:pathLst>
                <a:path w="19" h="29">
                  <a:moveTo>
                    <a:pt x="14" y="29"/>
                  </a:moveTo>
                  <a:lnTo>
                    <a:pt x="0" y="5"/>
                  </a:lnTo>
                  <a:lnTo>
                    <a:pt x="5" y="0"/>
                  </a:lnTo>
                  <a:lnTo>
                    <a:pt x="19" y="26"/>
                  </a:lnTo>
                  <a:lnTo>
                    <a:pt x="14" y="29"/>
                  </a:lnTo>
                  <a:close/>
                </a:path>
              </a:pathLst>
            </a:custGeom>
            <a:solidFill>
              <a:srgbClr val="B6C8CA"/>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90" name="Rectangle 83"/>
            <p:cNvSpPr>
              <a:spLocks noChangeArrowheads="1"/>
            </p:cNvSpPr>
            <p:nvPr/>
          </p:nvSpPr>
          <p:spPr bwMode="auto">
            <a:xfrm>
              <a:off x="3869341" y="2313278"/>
              <a:ext cx="129725" cy="9441"/>
            </a:xfrm>
            <a:prstGeom prst="rect">
              <a:avLst/>
            </a:prstGeom>
            <a:solidFill>
              <a:srgbClr val="B6C8C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a:defRPr/>
              </a:pPr>
              <a:endParaRPr lang="en-US" sz="1350">
                <a:solidFill>
                  <a:prstClr val="black"/>
                </a:solidFill>
              </a:endParaRPr>
            </a:p>
          </p:txBody>
        </p:sp>
        <p:sp>
          <p:nvSpPr>
            <p:cNvPr id="191" name="Freeform 84"/>
            <p:cNvSpPr>
              <a:spLocks/>
            </p:cNvSpPr>
            <p:nvPr/>
          </p:nvSpPr>
          <p:spPr bwMode="auto">
            <a:xfrm>
              <a:off x="3847974" y="2313278"/>
              <a:ext cx="24419" cy="36191"/>
            </a:xfrm>
            <a:custGeom>
              <a:avLst/>
              <a:gdLst>
                <a:gd name="T0" fmla="*/ 4 w 23"/>
                <a:gd name="T1" fmla="*/ 33 h 33"/>
                <a:gd name="T2" fmla="*/ 0 w 23"/>
                <a:gd name="T3" fmla="*/ 31 h 33"/>
                <a:gd name="T4" fmla="*/ 19 w 23"/>
                <a:gd name="T5" fmla="*/ 0 h 33"/>
                <a:gd name="T6" fmla="*/ 23 w 23"/>
                <a:gd name="T7" fmla="*/ 2 h 33"/>
                <a:gd name="T8" fmla="*/ 4 w 23"/>
                <a:gd name="T9" fmla="*/ 33 h 33"/>
              </a:gdLst>
              <a:ahLst/>
              <a:cxnLst>
                <a:cxn ang="0">
                  <a:pos x="T0" y="T1"/>
                </a:cxn>
                <a:cxn ang="0">
                  <a:pos x="T2" y="T3"/>
                </a:cxn>
                <a:cxn ang="0">
                  <a:pos x="T4" y="T5"/>
                </a:cxn>
                <a:cxn ang="0">
                  <a:pos x="T6" y="T7"/>
                </a:cxn>
                <a:cxn ang="0">
                  <a:pos x="T8" y="T9"/>
                </a:cxn>
              </a:cxnLst>
              <a:rect l="0" t="0" r="r" b="b"/>
              <a:pathLst>
                <a:path w="23" h="33">
                  <a:moveTo>
                    <a:pt x="4" y="33"/>
                  </a:moveTo>
                  <a:lnTo>
                    <a:pt x="0" y="31"/>
                  </a:lnTo>
                  <a:lnTo>
                    <a:pt x="19" y="0"/>
                  </a:lnTo>
                  <a:lnTo>
                    <a:pt x="23" y="2"/>
                  </a:lnTo>
                  <a:lnTo>
                    <a:pt x="4" y="33"/>
                  </a:lnTo>
                  <a:close/>
                </a:path>
              </a:pathLst>
            </a:custGeom>
            <a:solidFill>
              <a:srgbClr val="B6C8CA"/>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sp>
          <p:nvSpPr>
            <p:cNvPr id="192" name="Freeform 85"/>
            <p:cNvSpPr>
              <a:spLocks/>
            </p:cNvSpPr>
            <p:nvPr/>
          </p:nvSpPr>
          <p:spPr bwMode="auto">
            <a:xfrm>
              <a:off x="3904443" y="2588641"/>
              <a:ext cx="32050" cy="122733"/>
            </a:xfrm>
            <a:custGeom>
              <a:avLst/>
              <a:gdLst>
                <a:gd name="T0" fmla="*/ 26 w 30"/>
                <a:gd name="T1" fmla="*/ 114 h 114"/>
                <a:gd name="T2" fmla="*/ 0 w 30"/>
                <a:gd name="T3" fmla="*/ 2 h 114"/>
                <a:gd name="T4" fmla="*/ 4 w 30"/>
                <a:gd name="T5" fmla="*/ 0 h 114"/>
                <a:gd name="T6" fmla="*/ 30 w 30"/>
                <a:gd name="T7" fmla="*/ 111 h 114"/>
                <a:gd name="T8" fmla="*/ 26 w 30"/>
                <a:gd name="T9" fmla="*/ 114 h 114"/>
              </a:gdLst>
              <a:ahLst/>
              <a:cxnLst>
                <a:cxn ang="0">
                  <a:pos x="T0" y="T1"/>
                </a:cxn>
                <a:cxn ang="0">
                  <a:pos x="T2" y="T3"/>
                </a:cxn>
                <a:cxn ang="0">
                  <a:pos x="T4" y="T5"/>
                </a:cxn>
                <a:cxn ang="0">
                  <a:pos x="T6" y="T7"/>
                </a:cxn>
                <a:cxn ang="0">
                  <a:pos x="T8" y="T9"/>
                </a:cxn>
              </a:cxnLst>
              <a:rect l="0" t="0" r="r" b="b"/>
              <a:pathLst>
                <a:path w="30" h="114">
                  <a:moveTo>
                    <a:pt x="26" y="114"/>
                  </a:moveTo>
                  <a:lnTo>
                    <a:pt x="0" y="2"/>
                  </a:lnTo>
                  <a:lnTo>
                    <a:pt x="4" y="0"/>
                  </a:lnTo>
                  <a:lnTo>
                    <a:pt x="30" y="111"/>
                  </a:lnTo>
                  <a:lnTo>
                    <a:pt x="26" y="114"/>
                  </a:lnTo>
                  <a:close/>
                </a:path>
              </a:pathLst>
            </a:custGeom>
            <a:solidFill>
              <a:srgbClr val="B6C8CA"/>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en-US" sz="1350">
                <a:solidFill>
                  <a:prstClr val="black"/>
                </a:solidFill>
              </a:endParaRPr>
            </a:p>
          </p:txBody>
        </p:sp>
      </p:grpSp>
      <p:sp>
        <p:nvSpPr>
          <p:cNvPr id="6159" name="Freeform 52"/>
          <p:cNvSpPr>
            <a:spLocks noEditPoints="1"/>
          </p:cNvSpPr>
          <p:nvPr/>
        </p:nvSpPr>
        <p:spPr bwMode="auto">
          <a:xfrm>
            <a:off x="5798268" y="2977455"/>
            <a:ext cx="250214" cy="247831"/>
          </a:xfrm>
          <a:custGeom>
            <a:avLst/>
            <a:gdLst>
              <a:gd name="T0" fmla="*/ 2147483647 w 67"/>
              <a:gd name="T1" fmla="*/ 2147483647 h 72"/>
              <a:gd name="T2" fmla="*/ 2147483647 w 67"/>
              <a:gd name="T3" fmla="*/ 2147483647 h 72"/>
              <a:gd name="T4" fmla="*/ 2147483647 w 67"/>
              <a:gd name="T5" fmla="*/ 2147483647 h 72"/>
              <a:gd name="T6" fmla="*/ 0 w 67"/>
              <a:gd name="T7" fmla="*/ 2147483647 h 72"/>
              <a:gd name="T8" fmla="*/ 0 w 67"/>
              <a:gd name="T9" fmla="*/ 2147483647 h 72"/>
              <a:gd name="T10" fmla="*/ 2147483647 w 67"/>
              <a:gd name="T11" fmla="*/ 2147483647 h 72"/>
              <a:gd name="T12" fmla="*/ 2147483647 w 67"/>
              <a:gd name="T13" fmla="*/ 2147483647 h 72"/>
              <a:gd name="T14" fmla="*/ 2147483647 w 67"/>
              <a:gd name="T15" fmla="*/ 2147483647 h 72"/>
              <a:gd name="T16" fmla="*/ 2147483647 w 67"/>
              <a:gd name="T17" fmla="*/ 0 h 72"/>
              <a:gd name="T18" fmla="*/ 2147483647 w 67"/>
              <a:gd name="T19" fmla="*/ 0 h 72"/>
              <a:gd name="T20" fmla="*/ 2147483647 w 67"/>
              <a:gd name="T21" fmla="*/ 2147483647 h 72"/>
              <a:gd name="T22" fmla="*/ 2147483647 w 67"/>
              <a:gd name="T23" fmla="*/ 2147483647 h 72"/>
              <a:gd name="T24" fmla="*/ 2147483647 w 67"/>
              <a:gd name="T25" fmla="*/ 2147483647 h 72"/>
              <a:gd name="T26" fmla="*/ 2147483647 w 67"/>
              <a:gd name="T27" fmla="*/ 2147483647 h 72"/>
              <a:gd name="T28" fmla="*/ 2147483647 w 67"/>
              <a:gd name="T29" fmla="*/ 0 h 72"/>
              <a:gd name="T30" fmla="*/ 2147483647 w 67"/>
              <a:gd name="T31" fmla="*/ 0 h 72"/>
              <a:gd name="T32" fmla="*/ 2147483647 w 67"/>
              <a:gd name="T33" fmla="*/ 2147483647 h 72"/>
              <a:gd name="T34" fmla="*/ 2147483647 w 67"/>
              <a:gd name="T35" fmla="*/ 2147483647 h 72"/>
              <a:gd name="T36" fmla="*/ 2147483647 w 67"/>
              <a:gd name="T37" fmla="*/ 2147483647 h 72"/>
              <a:gd name="T38" fmla="*/ 2147483647 w 67"/>
              <a:gd name="T39" fmla="*/ 2147483647 h 72"/>
              <a:gd name="T40" fmla="*/ 2147483647 w 67"/>
              <a:gd name="T41" fmla="*/ 2147483647 h 72"/>
              <a:gd name="T42" fmla="*/ 2147483647 w 67"/>
              <a:gd name="T43" fmla="*/ 2147483647 h 72"/>
              <a:gd name="T44" fmla="*/ 2147483647 w 67"/>
              <a:gd name="T45" fmla="*/ 2147483647 h 72"/>
              <a:gd name="T46" fmla="*/ 2147483647 w 67"/>
              <a:gd name="T47" fmla="*/ 2147483647 h 72"/>
              <a:gd name="T48" fmla="*/ 2147483647 w 67"/>
              <a:gd name="T49" fmla="*/ 2147483647 h 72"/>
              <a:gd name="T50" fmla="*/ 2147483647 w 67"/>
              <a:gd name="T51" fmla="*/ 2147483647 h 72"/>
              <a:gd name="T52" fmla="*/ 2147483647 w 67"/>
              <a:gd name="T53" fmla="*/ 2147483647 h 72"/>
              <a:gd name="T54" fmla="*/ 2147483647 w 67"/>
              <a:gd name="T55" fmla="*/ 2147483647 h 72"/>
              <a:gd name="T56" fmla="*/ 2147483647 w 67"/>
              <a:gd name="T57" fmla="*/ 2147483647 h 72"/>
              <a:gd name="T58" fmla="*/ 2147483647 w 67"/>
              <a:gd name="T59" fmla="*/ 2147483647 h 72"/>
              <a:gd name="T60" fmla="*/ 2147483647 w 67"/>
              <a:gd name="T61" fmla="*/ 2147483647 h 72"/>
              <a:gd name="T62" fmla="*/ 2147483647 w 67"/>
              <a:gd name="T63" fmla="*/ 2147483647 h 72"/>
              <a:gd name="T64" fmla="*/ 2147483647 w 67"/>
              <a:gd name="T65" fmla="*/ 2147483647 h 72"/>
              <a:gd name="T66" fmla="*/ 2147483647 w 67"/>
              <a:gd name="T67" fmla="*/ 2147483647 h 72"/>
              <a:gd name="T68" fmla="*/ 2147483647 w 67"/>
              <a:gd name="T69" fmla="*/ 2147483647 h 72"/>
              <a:gd name="T70" fmla="*/ 2147483647 w 67"/>
              <a:gd name="T71" fmla="*/ 2147483647 h 72"/>
              <a:gd name="T72" fmla="*/ 2147483647 w 67"/>
              <a:gd name="T73" fmla="*/ 2147483647 h 72"/>
              <a:gd name="T74" fmla="*/ 2147483647 w 67"/>
              <a:gd name="T75" fmla="*/ 2147483647 h 72"/>
              <a:gd name="T76" fmla="*/ 2147483647 w 67"/>
              <a:gd name="T77" fmla="*/ 2147483647 h 72"/>
              <a:gd name="T78" fmla="*/ 2147483647 w 67"/>
              <a:gd name="T79" fmla="*/ 2147483647 h 72"/>
              <a:gd name="T80" fmla="*/ 2147483647 w 67"/>
              <a:gd name="T81" fmla="*/ 2147483647 h 72"/>
              <a:gd name="T82" fmla="*/ 2147483647 w 67"/>
              <a:gd name="T83" fmla="*/ 2147483647 h 72"/>
              <a:gd name="T84" fmla="*/ 2147483647 w 67"/>
              <a:gd name="T85" fmla="*/ 2147483647 h 72"/>
              <a:gd name="T86" fmla="*/ 2147483647 w 67"/>
              <a:gd name="T87" fmla="*/ 2147483647 h 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solidFill>
                <a:prstClr val="black"/>
              </a:solidFill>
            </a:endParaRPr>
          </a:p>
        </p:txBody>
      </p:sp>
      <p:sp>
        <p:nvSpPr>
          <p:cNvPr id="6160" name="Freeform 135"/>
          <p:cNvSpPr>
            <a:spLocks noEditPoints="1"/>
          </p:cNvSpPr>
          <p:nvPr/>
        </p:nvSpPr>
        <p:spPr bwMode="auto">
          <a:xfrm>
            <a:off x="5836329" y="5720502"/>
            <a:ext cx="228767" cy="213277"/>
          </a:xfrm>
          <a:custGeom>
            <a:avLst/>
            <a:gdLst>
              <a:gd name="T0" fmla="*/ 2147483647 w 73"/>
              <a:gd name="T1" fmla="*/ 2147483647 h 68"/>
              <a:gd name="T2" fmla="*/ 2147483647 w 73"/>
              <a:gd name="T3" fmla="*/ 2147483647 h 68"/>
              <a:gd name="T4" fmla="*/ 0 w 73"/>
              <a:gd name="T5" fmla="*/ 2147483647 h 68"/>
              <a:gd name="T6" fmla="*/ 2147483647 w 73"/>
              <a:gd name="T7" fmla="*/ 2147483647 h 68"/>
              <a:gd name="T8" fmla="*/ 2147483647 w 73"/>
              <a:gd name="T9" fmla="*/ 2147483647 h 68"/>
              <a:gd name="T10" fmla="*/ 2147483647 w 73"/>
              <a:gd name="T11" fmla="*/ 2147483647 h 68"/>
              <a:gd name="T12" fmla="*/ 2147483647 w 73"/>
              <a:gd name="T13" fmla="*/ 2147483647 h 68"/>
              <a:gd name="T14" fmla="*/ 2147483647 w 73"/>
              <a:gd name="T15" fmla="*/ 2147483647 h 68"/>
              <a:gd name="T16" fmla="*/ 2147483647 w 73"/>
              <a:gd name="T17" fmla="*/ 2147483647 h 68"/>
              <a:gd name="T18" fmla="*/ 2147483647 w 73"/>
              <a:gd name="T19" fmla="*/ 2147483647 h 68"/>
              <a:gd name="T20" fmla="*/ 2147483647 w 73"/>
              <a:gd name="T21" fmla="*/ 2147483647 h 68"/>
              <a:gd name="T22" fmla="*/ 2147483647 w 73"/>
              <a:gd name="T23" fmla="*/ 0 h 68"/>
              <a:gd name="T24" fmla="*/ 2147483647 w 73"/>
              <a:gd name="T25" fmla="*/ 2147483647 h 68"/>
              <a:gd name="T26" fmla="*/ 2147483647 w 73"/>
              <a:gd name="T27" fmla="*/ 2147483647 h 68"/>
              <a:gd name="T28" fmla="*/ 2147483647 w 73"/>
              <a:gd name="T29" fmla="*/ 2147483647 h 68"/>
              <a:gd name="T30" fmla="*/ 2147483647 w 73"/>
              <a:gd name="T31" fmla="*/ 2147483647 h 68"/>
              <a:gd name="T32" fmla="*/ 2147483647 w 73"/>
              <a:gd name="T33" fmla="*/ 2147483647 h 68"/>
              <a:gd name="T34" fmla="*/ 2147483647 w 73"/>
              <a:gd name="T35" fmla="*/ 2147483647 h 68"/>
              <a:gd name="T36" fmla="*/ 2147483647 w 73"/>
              <a:gd name="T37" fmla="*/ 2147483647 h 68"/>
              <a:gd name="T38" fmla="*/ 2147483647 w 73"/>
              <a:gd name="T39" fmla="*/ 2147483647 h 68"/>
              <a:gd name="T40" fmla="*/ 2147483647 w 73"/>
              <a:gd name="T41" fmla="*/ 2147483647 h 68"/>
              <a:gd name="T42" fmla="*/ 2147483647 w 73"/>
              <a:gd name="T43" fmla="*/ 2147483647 h 68"/>
              <a:gd name="T44" fmla="*/ 2147483647 w 73"/>
              <a:gd name="T45" fmla="*/ 2147483647 h 68"/>
              <a:gd name="T46" fmla="*/ 2147483647 w 73"/>
              <a:gd name="T47" fmla="*/ 2147483647 h 68"/>
              <a:gd name="T48" fmla="*/ 2147483647 w 73"/>
              <a:gd name="T49" fmla="*/ 2147483647 h 68"/>
              <a:gd name="T50" fmla="*/ 2147483647 w 73"/>
              <a:gd name="T51" fmla="*/ 2147483647 h 68"/>
              <a:gd name="T52" fmla="*/ 2147483647 w 73"/>
              <a:gd name="T53" fmla="*/ 2147483647 h 68"/>
              <a:gd name="T54" fmla="*/ 2147483647 w 73"/>
              <a:gd name="T55" fmla="*/ 2147483647 h 68"/>
              <a:gd name="T56" fmla="*/ 2147483647 w 73"/>
              <a:gd name="T57" fmla="*/ 2147483647 h 68"/>
              <a:gd name="T58" fmla="*/ 2147483647 w 73"/>
              <a:gd name="T59" fmla="*/ 0 h 68"/>
              <a:gd name="T60" fmla="*/ 2147483647 w 73"/>
              <a:gd name="T61" fmla="*/ 2147483647 h 68"/>
              <a:gd name="T62" fmla="*/ 2147483647 w 73"/>
              <a:gd name="T63" fmla="*/ 2147483647 h 68"/>
              <a:gd name="T64" fmla="*/ 2147483647 w 73"/>
              <a:gd name="T65" fmla="*/ 2147483647 h 68"/>
              <a:gd name="T66" fmla="*/ 2147483647 w 73"/>
              <a:gd name="T67" fmla="*/ 2147483647 h 68"/>
              <a:gd name="T68" fmla="*/ 2147483647 w 73"/>
              <a:gd name="T69" fmla="*/ 2147483647 h 68"/>
              <a:gd name="T70" fmla="*/ 2147483647 w 73"/>
              <a:gd name="T71" fmla="*/ 2147483647 h 68"/>
              <a:gd name="T72" fmla="*/ 2147483647 w 73"/>
              <a:gd name="T73" fmla="*/ 2147483647 h 68"/>
              <a:gd name="T74" fmla="*/ 2147483647 w 73"/>
              <a:gd name="T75" fmla="*/ 2147483647 h 68"/>
              <a:gd name="T76" fmla="*/ 2147483647 w 73"/>
              <a:gd name="T77" fmla="*/ 2147483647 h 68"/>
              <a:gd name="T78" fmla="*/ 2147483647 w 73"/>
              <a:gd name="T79" fmla="*/ 2147483647 h 68"/>
              <a:gd name="T80" fmla="*/ 2147483647 w 73"/>
              <a:gd name="T81" fmla="*/ 2147483647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solidFill>
                <a:prstClr val="black"/>
              </a:solidFill>
            </a:endParaRPr>
          </a:p>
        </p:txBody>
      </p:sp>
      <p:sp>
        <p:nvSpPr>
          <p:cNvPr id="6161" name="Freeform 82"/>
          <p:cNvSpPr>
            <a:spLocks noEditPoints="1"/>
          </p:cNvSpPr>
          <p:nvPr/>
        </p:nvSpPr>
        <p:spPr bwMode="auto">
          <a:xfrm>
            <a:off x="5828429" y="2320231"/>
            <a:ext cx="204937" cy="257363"/>
          </a:xfrm>
          <a:custGeom>
            <a:avLst/>
            <a:gdLst>
              <a:gd name="T0" fmla="*/ 2147483647 w 61"/>
              <a:gd name="T1" fmla="*/ 2147483647 h 72"/>
              <a:gd name="T2" fmla="*/ 2147483647 w 61"/>
              <a:gd name="T3" fmla="*/ 2147483647 h 72"/>
              <a:gd name="T4" fmla="*/ 2147483647 w 61"/>
              <a:gd name="T5" fmla="*/ 2147483647 h 72"/>
              <a:gd name="T6" fmla="*/ 2147483647 w 61"/>
              <a:gd name="T7" fmla="*/ 2147483647 h 72"/>
              <a:gd name="T8" fmla="*/ 0 w 61"/>
              <a:gd name="T9" fmla="*/ 2147483647 h 72"/>
              <a:gd name="T10" fmla="*/ 0 w 61"/>
              <a:gd name="T11" fmla="*/ 2147483647 h 72"/>
              <a:gd name="T12" fmla="*/ 2147483647 w 61"/>
              <a:gd name="T13" fmla="*/ 0 h 72"/>
              <a:gd name="T14" fmla="*/ 2147483647 w 61"/>
              <a:gd name="T15" fmla="*/ 0 h 72"/>
              <a:gd name="T16" fmla="*/ 2147483647 w 61"/>
              <a:gd name="T17" fmla="*/ 2147483647 h 72"/>
              <a:gd name="T18" fmla="*/ 2147483647 w 61"/>
              <a:gd name="T19" fmla="*/ 2147483647 h 72"/>
              <a:gd name="T20" fmla="*/ 2147483647 w 61"/>
              <a:gd name="T21" fmla="*/ 2147483647 h 72"/>
              <a:gd name="T22" fmla="*/ 2147483647 w 61"/>
              <a:gd name="T23" fmla="*/ 2147483647 h 72"/>
              <a:gd name="T24" fmla="*/ 2147483647 w 61"/>
              <a:gd name="T25" fmla="*/ 2147483647 h 72"/>
              <a:gd name="T26" fmla="*/ 2147483647 w 61"/>
              <a:gd name="T27" fmla="*/ 2147483647 h 72"/>
              <a:gd name="T28" fmla="*/ 2147483647 w 61"/>
              <a:gd name="T29" fmla="*/ 2147483647 h 72"/>
              <a:gd name="T30" fmla="*/ 2147483647 w 61"/>
              <a:gd name="T31" fmla="*/ 2147483647 h 72"/>
              <a:gd name="T32" fmla="*/ 2147483647 w 61"/>
              <a:gd name="T33" fmla="*/ 2147483647 h 72"/>
              <a:gd name="T34" fmla="*/ 2147483647 w 61"/>
              <a:gd name="T35" fmla="*/ 2147483647 h 72"/>
              <a:gd name="T36" fmla="*/ 2147483647 w 61"/>
              <a:gd name="T37" fmla="*/ 2147483647 h 72"/>
              <a:gd name="T38" fmla="*/ 2147483647 w 61"/>
              <a:gd name="T39" fmla="*/ 2147483647 h 72"/>
              <a:gd name="T40" fmla="*/ 2147483647 w 61"/>
              <a:gd name="T41" fmla="*/ 2147483647 h 72"/>
              <a:gd name="T42" fmla="*/ 2147483647 w 61"/>
              <a:gd name="T43" fmla="*/ 2147483647 h 72"/>
              <a:gd name="T44" fmla="*/ 2147483647 w 61"/>
              <a:gd name="T45" fmla="*/ 2147483647 h 72"/>
              <a:gd name="T46" fmla="*/ 2147483647 w 61"/>
              <a:gd name="T47" fmla="*/ 2147483647 h 72"/>
              <a:gd name="T48" fmla="*/ 2147483647 w 61"/>
              <a:gd name="T49" fmla="*/ 2147483647 h 72"/>
              <a:gd name="T50" fmla="*/ 2147483647 w 61"/>
              <a:gd name="T51" fmla="*/ 2147483647 h 72"/>
              <a:gd name="T52" fmla="*/ 2147483647 w 61"/>
              <a:gd name="T53" fmla="*/ 2147483647 h 72"/>
              <a:gd name="T54" fmla="*/ 2147483647 w 61"/>
              <a:gd name="T55" fmla="*/ 2147483647 h 72"/>
              <a:gd name="T56" fmla="*/ 2147483647 w 61"/>
              <a:gd name="T57" fmla="*/ 2147483647 h 72"/>
              <a:gd name="T58" fmla="*/ 2147483647 w 61"/>
              <a:gd name="T59" fmla="*/ 2147483647 h 72"/>
              <a:gd name="T60" fmla="*/ 2147483647 w 61"/>
              <a:gd name="T61" fmla="*/ 2147483647 h 72"/>
              <a:gd name="T62" fmla="*/ 2147483647 w 61"/>
              <a:gd name="T63" fmla="*/ 2147483647 h 72"/>
              <a:gd name="T64" fmla="*/ 2147483647 w 61"/>
              <a:gd name="T65" fmla="*/ 2147483647 h 72"/>
              <a:gd name="T66" fmla="*/ 2147483647 w 61"/>
              <a:gd name="T67" fmla="*/ 2147483647 h 72"/>
              <a:gd name="T68" fmla="*/ 2147483647 w 61"/>
              <a:gd name="T69" fmla="*/ 2147483647 h 72"/>
              <a:gd name="T70" fmla="*/ 2147483647 w 61"/>
              <a:gd name="T71" fmla="*/ 2147483647 h 72"/>
              <a:gd name="T72" fmla="*/ 2147483647 w 61"/>
              <a:gd name="T73" fmla="*/ 2147483647 h 72"/>
              <a:gd name="T74" fmla="*/ 2147483647 w 61"/>
              <a:gd name="T75" fmla="*/ 2147483647 h 72"/>
              <a:gd name="T76" fmla="*/ 2147483647 w 61"/>
              <a:gd name="T77" fmla="*/ 2147483647 h 72"/>
              <a:gd name="T78" fmla="*/ 2147483647 w 61"/>
              <a:gd name="T79" fmla="*/ 2147483647 h 72"/>
              <a:gd name="T80" fmla="*/ 2147483647 w 61"/>
              <a:gd name="T81" fmla="*/ 2147483647 h 72"/>
              <a:gd name="T82" fmla="*/ 2147483647 w 61"/>
              <a:gd name="T83" fmla="*/ 2147483647 h 72"/>
              <a:gd name="T84" fmla="*/ 2147483647 w 61"/>
              <a:gd name="T85" fmla="*/ 2147483647 h 72"/>
              <a:gd name="T86" fmla="*/ 2147483647 w 61"/>
              <a:gd name="T87" fmla="*/ 2147483647 h 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1" h="72">
                <a:moveTo>
                  <a:pt x="61" y="26"/>
                </a:moveTo>
                <a:cubicBezTo>
                  <a:pt x="61" y="68"/>
                  <a:pt x="61" y="68"/>
                  <a:pt x="61" y="68"/>
                </a:cubicBezTo>
                <a:cubicBezTo>
                  <a:pt x="61" y="71"/>
                  <a:pt x="60" y="72"/>
                  <a:pt x="58" y="72"/>
                </a:cubicBezTo>
                <a:cubicBezTo>
                  <a:pt x="4" y="72"/>
                  <a:pt x="4" y="72"/>
                  <a:pt x="4" y="72"/>
                </a:cubicBezTo>
                <a:cubicBezTo>
                  <a:pt x="1" y="72"/>
                  <a:pt x="0" y="71"/>
                  <a:pt x="0" y="68"/>
                </a:cubicBezTo>
                <a:cubicBezTo>
                  <a:pt x="0" y="4"/>
                  <a:pt x="0" y="4"/>
                  <a:pt x="0" y="4"/>
                </a:cubicBezTo>
                <a:cubicBezTo>
                  <a:pt x="0" y="2"/>
                  <a:pt x="1" y="0"/>
                  <a:pt x="4" y="0"/>
                </a:cubicBezTo>
                <a:cubicBezTo>
                  <a:pt x="36" y="0"/>
                  <a:pt x="36" y="0"/>
                  <a:pt x="36" y="0"/>
                </a:cubicBezTo>
                <a:cubicBezTo>
                  <a:pt x="36" y="22"/>
                  <a:pt x="36" y="22"/>
                  <a:pt x="36" y="22"/>
                </a:cubicBezTo>
                <a:cubicBezTo>
                  <a:pt x="36" y="24"/>
                  <a:pt x="37" y="26"/>
                  <a:pt x="40" y="26"/>
                </a:cubicBezTo>
                <a:lnTo>
                  <a:pt x="61" y="26"/>
                </a:lnTo>
                <a:close/>
                <a:moveTo>
                  <a:pt x="46" y="32"/>
                </a:moveTo>
                <a:cubicBezTo>
                  <a:pt x="46" y="32"/>
                  <a:pt x="45" y="31"/>
                  <a:pt x="45" y="31"/>
                </a:cubicBezTo>
                <a:cubicBezTo>
                  <a:pt x="16" y="31"/>
                  <a:pt x="16" y="31"/>
                  <a:pt x="16" y="31"/>
                </a:cubicBezTo>
                <a:cubicBezTo>
                  <a:pt x="16" y="31"/>
                  <a:pt x="15" y="32"/>
                  <a:pt x="15" y="32"/>
                </a:cubicBezTo>
                <a:cubicBezTo>
                  <a:pt x="15" y="35"/>
                  <a:pt x="15" y="35"/>
                  <a:pt x="15" y="35"/>
                </a:cubicBezTo>
                <a:cubicBezTo>
                  <a:pt x="15" y="36"/>
                  <a:pt x="16" y="36"/>
                  <a:pt x="16" y="36"/>
                </a:cubicBezTo>
                <a:cubicBezTo>
                  <a:pt x="45" y="36"/>
                  <a:pt x="45" y="36"/>
                  <a:pt x="45" y="36"/>
                </a:cubicBezTo>
                <a:cubicBezTo>
                  <a:pt x="45" y="36"/>
                  <a:pt x="46" y="36"/>
                  <a:pt x="46" y="35"/>
                </a:cubicBezTo>
                <a:lnTo>
                  <a:pt x="46" y="32"/>
                </a:lnTo>
                <a:close/>
                <a:moveTo>
                  <a:pt x="46" y="43"/>
                </a:moveTo>
                <a:cubicBezTo>
                  <a:pt x="46" y="42"/>
                  <a:pt x="45" y="41"/>
                  <a:pt x="45" y="41"/>
                </a:cubicBezTo>
                <a:cubicBezTo>
                  <a:pt x="16" y="41"/>
                  <a:pt x="16" y="41"/>
                  <a:pt x="16" y="41"/>
                </a:cubicBezTo>
                <a:cubicBezTo>
                  <a:pt x="16" y="41"/>
                  <a:pt x="15" y="42"/>
                  <a:pt x="15" y="43"/>
                </a:cubicBezTo>
                <a:cubicBezTo>
                  <a:pt x="15" y="45"/>
                  <a:pt x="15" y="45"/>
                  <a:pt x="15" y="45"/>
                </a:cubicBezTo>
                <a:cubicBezTo>
                  <a:pt x="15" y="46"/>
                  <a:pt x="16" y="47"/>
                  <a:pt x="16" y="47"/>
                </a:cubicBezTo>
                <a:cubicBezTo>
                  <a:pt x="45" y="47"/>
                  <a:pt x="45" y="47"/>
                  <a:pt x="45" y="47"/>
                </a:cubicBezTo>
                <a:cubicBezTo>
                  <a:pt x="45" y="47"/>
                  <a:pt x="46" y="46"/>
                  <a:pt x="46" y="45"/>
                </a:cubicBezTo>
                <a:lnTo>
                  <a:pt x="46" y="43"/>
                </a:lnTo>
                <a:close/>
                <a:moveTo>
                  <a:pt x="46" y="53"/>
                </a:moveTo>
                <a:cubicBezTo>
                  <a:pt x="46" y="52"/>
                  <a:pt x="45" y="52"/>
                  <a:pt x="45" y="52"/>
                </a:cubicBezTo>
                <a:cubicBezTo>
                  <a:pt x="16" y="52"/>
                  <a:pt x="16" y="52"/>
                  <a:pt x="16" y="52"/>
                </a:cubicBezTo>
                <a:cubicBezTo>
                  <a:pt x="16" y="52"/>
                  <a:pt x="15" y="52"/>
                  <a:pt x="15" y="53"/>
                </a:cubicBezTo>
                <a:cubicBezTo>
                  <a:pt x="15" y="56"/>
                  <a:pt x="15" y="56"/>
                  <a:pt x="15" y="56"/>
                </a:cubicBezTo>
                <a:cubicBezTo>
                  <a:pt x="15" y="56"/>
                  <a:pt x="16" y="57"/>
                  <a:pt x="16" y="57"/>
                </a:cubicBezTo>
                <a:cubicBezTo>
                  <a:pt x="45" y="57"/>
                  <a:pt x="45" y="57"/>
                  <a:pt x="45" y="57"/>
                </a:cubicBezTo>
                <a:cubicBezTo>
                  <a:pt x="45" y="57"/>
                  <a:pt x="46" y="56"/>
                  <a:pt x="46" y="56"/>
                </a:cubicBezTo>
                <a:lnTo>
                  <a:pt x="46" y="53"/>
                </a:lnTo>
                <a:close/>
                <a:moveTo>
                  <a:pt x="60" y="21"/>
                </a:moveTo>
                <a:cubicBezTo>
                  <a:pt x="41" y="21"/>
                  <a:pt x="41" y="21"/>
                  <a:pt x="41" y="21"/>
                </a:cubicBezTo>
                <a:cubicBezTo>
                  <a:pt x="41" y="2"/>
                  <a:pt x="41" y="2"/>
                  <a:pt x="41" y="2"/>
                </a:cubicBezTo>
                <a:cubicBezTo>
                  <a:pt x="41" y="2"/>
                  <a:pt x="42" y="3"/>
                  <a:pt x="42" y="3"/>
                </a:cubicBezTo>
                <a:cubicBezTo>
                  <a:pt x="59" y="19"/>
                  <a:pt x="59" y="19"/>
                  <a:pt x="59" y="19"/>
                </a:cubicBezTo>
                <a:cubicBezTo>
                  <a:pt x="59" y="20"/>
                  <a:pt x="59" y="20"/>
                  <a:pt x="60" y="2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solidFill>
                <a:prstClr val="black"/>
              </a:solidFill>
            </a:endParaRPr>
          </a:p>
        </p:txBody>
      </p:sp>
      <p:sp>
        <p:nvSpPr>
          <p:cNvPr id="6162" name="Freeform 131"/>
          <p:cNvSpPr>
            <a:spLocks noEditPoints="1"/>
          </p:cNvSpPr>
          <p:nvPr/>
        </p:nvSpPr>
        <p:spPr bwMode="auto">
          <a:xfrm>
            <a:off x="5780804" y="3674222"/>
            <a:ext cx="272852" cy="244256"/>
          </a:xfrm>
          <a:custGeom>
            <a:avLst/>
            <a:gdLst>
              <a:gd name="T0" fmla="*/ 2147483647 w 123"/>
              <a:gd name="T1" fmla="*/ 0 h 115"/>
              <a:gd name="T2" fmla="*/ 2147483647 w 123"/>
              <a:gd name="T3" fmla="*/ 0 h 115"/>
              <a:gd name="T4" fmla="*/ 0 w 123"/>
              <a:gd name="T5" fmla="*/ 2147483647 h 115"/>
              <a:gd name="T6" fmla="*/ 0 w 123"/>
              <a:gd name="T7" fmla="*/ 2147483647 h 115"/>
              <a:gd name="T8" fmla="*/ 2147483647 w 123"/>
              <a:gd name="T9" fmla="*/ 2147483647 h 115"/>
              <a:gd name="T10" fmla="*/ 2147483647 w 123"/>
              <a:gd name="T11" fmla="*/ 2147483647 h 115"/>
              <a:gd name="T12" fmla="*/ 2147483647 w 123"/>
              <a:gd name="T13" fmla="*/ 2147483647 h 115"/>
              <a:gd name="T14" fmla="*/ 2147483647 w 123"/>
              <a:gd name="T15" fmla="*/ 2147483647 h 115"/>
              <a:gd name="T16" fmla="*/ 2147483647 w 123"/>
              <a:gd name="T17" fmla="*/ 2147483647 h 115"/>
              <a:gd name="T18" fmla="*/ 2147483647 w 123"/>
              <a:gd name="T19" fmla="*/ 2147483647 h 115"/>
              <a:gd name="T20" fmla="*/ 2147483647 w 123"/>
              <a:gd name="T21" fmla="*/ 2147483647 h 115"/>
              <a:gd name="T22" fmla="*/ 2147483647 w 123"/>
              <a:gd name="T23" fmla="*/ 2147483647 h 115"/>
              <a:gd name="T24" fmla="*/ 2147483647 w 123"/>
              <a:gd name="T25" fmla="*/ 2147483647 h 115"/>
              <a:gd name="T26" fmla="*/ 2147483647 w 123"/>
              <a:gd name="T27" fmla="*/ 2147483647 h 115"/>
              <a:gd name="T28" fmla="*/ 2147483647 w 123"/>
              <a:gd name="T29" fmla="*/ 2147483647 h 115"/>
              <a:gd name="T30" fmla="*/ 2147483647 w 123"/>
              <a:gd name="T31" fmla="*/ 2147483647 h 115"/>
              <a:gd name="T32" fmla="*/ 2147483647 w 123"/>
              <a:gd name="T33" fmla="*/ 2147483647 h 115"/>
              <a:gd name="T34" fmla="*/ 2147483647 w 123"/>
              <a:gd name="T35" fmla="*/ 2147483647 h 115"/>
              <a:gd name="T36" fmla="*/ 2147483647 w 123"/>
              <a:gd name="T37" fmla="*/ 0 h 115"/>
              <a:gd name="T38" fmla="*/ 2147483647 w 123"/>
              <a:gd name="T39" fmla="*/ 2147483647 h 115"/>
              <a:gd name="T40" fmla="*/ 2147483647 w 123"/>
              <a:gd name="T41" fmla="*/ 2147483647 h 115"/>
              <a:gd name="T42" fmla="*/ 2147483647 w 123"/>
              <a:gd name="T43" fmla="*/ 2147483647 h 115"/>
              <a:gd name="T44" fmla="*/ 2147483647 w 123"/>
              <a:gd name="T45" fmla="*/ 2147483647 h 115"/>
              <a:gd name="T46" fmla="*/ 2147483647 w 123"/>
              <a:gd name="T47" fmla="*/ 2147483647 h 115"/>
              <a:gd name="T48" fmla="*/ 2147483647 w 123"/>
              <a:gd name="T49" fmla="*/ 2147483647 h 115"/>
              <a:gd name="T50" fmla="*/ 2147483647 w 123"/>
              <a:gd name="T51" fmla="*/ 2147483647 h 115"/>
              <a:gd name="T52" fmla="*/ 2147483647 w 123"/>
              <a:gd name="T53" fmla="*/ 2147483647 h 115"/>
              <a:gd name="T54" fmla="*/ 2147483647 w 123"/>
              <a:gd name="T55" fmla="*/ 2147483647 h 115"/>
              <a:gd name="T56" fmla="*/ 2147483647 w 123"/>
              <a:gd name="T57" fmla="*/ 2147483647 h 115"/>
              <a:gd name="T58" fmla="*/ 2147483647 w 123"/>
              <a:gd name="T59" fmla="*/ 2147483647 h 115"/>
              <a:gd name="T60" fmla="*/ 2147483647 w 123"/>
              <a:gd name="T61" fmla="*/ 2147483647 h 115"/>
              <a:gd name="T62" fmla="*/ 2147483647 w 123"/>
              <a:gd name="T63" fmla="*/ 2147483647 h 115"/>
              <a:gd name="T64" fmla="*/ 2147483647 w 123"/>
              <a:gd name="T65" fmla="*/ 2147483647 h 115"/>
              <a:gd name="T66" fmla="*/ 2147483647 w 123"/>
              <a:gd name="T67" fmla="*/ 2147483647 h 115"/>
              <a:gd name="T68" fmla="*/ 2147483647 w 123"/>
              <a:gd name="T69" fmla="*/ 2147483647 h 115"/>
              <a:gd name="T70" fmla="*/ 2147483647 w 123"/>
              <a:gd name="T71" fmla="*/ 2147483647 h 115"/>
              <a:gd name="T72" fmla="*/ 2147483647 w 123"/>
              <a:gd name="T73" fmla="*/ 2147483647 h 115"/>
              <a:gd name="T74" fmla="*/ 2147483647 w 123"/>
              <a:gd name="T75" fmla="*/ 2147483647 h 115"/>
              <a:gd name="T76" fmla="*/ 2147483647 w 123"/>
              <a:gd name="T77" fmla="*/ 2147483647 h 115"/>
              <a:gd name="T78" fmla="*/ 2147483647 w 123"/>
              <a:gd name="T79" fmla="*/ 2147483647 h 115"/>
              <a:gd name="T80" fmla="*/ 2147483647 w 123"/>
              <a:gd name="T81" fmla="*/ 2147483647 h 115"/>
              <a:gd name="T82" fmla="*/ 2147483647 w 123"/>
              <a:gd name="T83" fmla="*/ 2147483647 h 115"/>
              <a:gd name="T84" fmla="*/ 2147483647 w 123"/>
              <a:gd name="T85" fmla="*/ 2147483647 h 115"/>
              <a:gd name="T86" fmla="*/ 2147483647 w 123"/>
              <a:gd name="T87" fmla="*/ 2147483647 h 11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23" h="115">
                <a:moveTo>
                  <a:pt x="111" y="0"/>
                </a:moveTo>
                <a:cubicBezTo>
                  <a:pt x="12" y="0"/>
                  <a:pt x="12" y="0"/>
                  <a:pt x="12" y="0"/>
                </a:cubicBezTo>
                <a:cubicBezTo>
                  <a:pt x="5" y="0"/>
                  <a:pt x="0" y="5"/>
                  <a:pt x="0" y="12"/>
                </a:cubicBezTo>
                <a:cubicBezTo>
                  <a:pt x="0" y="88"/>
                  <a:pt x="0" y="88"/>
                  <a:pt x="0" y="88"/>
                </a:cubicBezTo>
                <a:cubicBezTo>
                  <a:pt x="0" y="95"/>
                  <a:pt x="5" y="100"/>
                  <a:pt x="12" y="100"/>
                </a:cubicBezTo>
                <a:cubicBezTo>
                  <a:pt x="50" y="100"/>
                  <a:pt x="50" y="100"/>
                  <a:pt x="50" y="100"/>
                </a:cubicBezTo>
                <a:cubicBezTo>
                  <a:pt x="50" y="104"/>
                  <a:pt x="50" y="104"/>
                  <a:pt x="50" y="104"/>
                </a:cubicBezTo>
                <a:cubicBezTo>
                  <a:pt x="26" y="108"/>
                  <a:pt x="26" y="108"/>
                  <a:pt x="26" y="108"/>
                </a:cubicBezTo>
                <a:cubicBezTo>
                  <a:pt x="24" y="108"/>
                  <a:pt x="23" y="109"/>
                  <a:pt x="23" y="111"/>
                </a:cubicBezTo>
                <a:cubicBezTo>
                  <a:pt x="23" y="113"/>
                  <a:pt x="25" y="115"/>
                  <a:pt x="27" y="115"/>
                </a:cubicBezTo>
                <a:cubicBezTo>
                  <a:pt x="96" y="115"/>
                  <a:pt x="96" y="115"/>
                  <a:pt x="96" y="115"/>
                </a:cubicBezTo>
                <a:cubicBezTo>
                  <a:pt x="98" y="115"/>
                  <a:pt x="100" y="113"/>
                  <a:pt x="100" y="111"/>
                </a:cubicBezTo>
                <a:cubicBezTo>
                  <a:pt x="100" y="109"/>
                  <a:pt x="99" y="108"/>
                  <a:pt x="97" y="108"/>
                </a:cubicBezTo>
                <a:cubicBezTo>
                  <a:pt x="73" y="104"/>
                  <a:pt x="73" y="104"/>
                  <a:pt x="73" y="104"/>
                </a:cubicBezTo>
                <a:cubicBezTo>
                  <a:pt x="73" y="100"/>
                  <a:pt x="73" y="100"/>
                  <a:pt x="73" y="100"/>
                </a:cubicBezTo>
                <a:cubicBezTo>
                  <a:pt x="111" y="100"/>
                  <a:pt x="111" y="100"/>
                  <a:pt x="111" y="100"/>
                </a:cubicBezTo>
                <a:cubicBezTo>
                  <a:pt x="118" y="100"/>
                  <a:pt x="123" y="95"/>
                  <a:pt x="123" y="88"/>
                </a:cubicBezTo>
                <a:cubicBezTo>
                  <a:pt x="123" y="12"/>
                  <a:pt x="123" y="12"/>
                  <a:pt x="123" y="12"/>
                </a:cubicBezTo>
                <a:cubicBezTo>
                  <a:pt x="123" y="5"/>
                  <a:pt x="118" y="0"/>
                  <a:pt x="111" y="0"/>
                </a:cubicBezTo>
                <a:close/>
                <a:moveTo>
                  <a:pt x="115" y="88"/>
                </a:moveTo>
                <a:cubicBezTo>
                  <a:pt x="115" y="90"/>
                  <a:pt x="114" y="92"/>
                  <a:pt x="111" y="92"/>
                </a:cubicBezTo>
                <a:cubicBezTo>
                  <a:pt x="12" y="92"/>
                  <a:pt x="12" y="92"/>
                  <a:pt x="12" y="92"/>
                </a:cubicBezTo>
                <a:cubicBezTo>
                  <a:pt x="10" y="92"/>
                  <a:pt x="8" y="90"/>
                  <a:pt x="8" y="88"/>
                </a:cubicBezTo>
                <a:cubicBezTo>
                  <a:pt x="8" y="12"/>
                  <a:pt x="8" y="12"/>
                  <a:pt x="8" y="12"/>
                </a:cubicBezTo>
                <a:cubicBezTo>
                  <a:pt x="8" y="9"/>
                  <a:pt x="10" y="8"/>
                  <a:pt x="12" y="8"/>
                </a:cubicBezTo>
                <a:cubicBezTo>
                  <a:pt x="111" y="8"/>
                  <a:pt x="111" y="8"/>
                  <a:pt x="111" y="8"/>
                </a:cubicBezTo>
                <a:cubicBezTo>
                  <a:pt x="114" y="8"/>
                  <a:pt x="115" y="9"/>
                  <a:pt x="115" y="12"/>
                </a:cubicBezTo>
                <a:lnTo>
                  <a:pt x="115" y="88"/>
                </a:lnTo>
                <a:close/>
                <a:moveTo>
                  <a:pt x="104" y="15"/>
                </a:moveTo>
                <a:cubicBezTo>
                  <a:pt x="19" y="15"/>
                  <a:pt x="19" y="15"/>
                  <a:pt x="19" y="15"/>
                </a:cubicBezTo>
                <a:cubicBezTo>
                  <a:pt x="17" y="15"/>
                  <a:pt x="16" y="17"/>
                  <a:pt x="16" y="19"/>
                </a:cubicBezTo>
                <a:cubicBezTo>
                  <a:pt x="16" y="73"/>
                  <a:pt x="16" y="73"/>
                  <a:pt x="16" y="73"/>
                </a:cubicBezTo>
                <a:cubicBezTo>
                  <a:pt x="16" y="75"/>
                  <a:pt x="17" y="77"/>
                  <a:pt x="19" y="77"/>
                </a:cubicBezTo>
                <a:cubicBezTo>
                  <a:pt x="104" y="77"/>
                  <a:pt x="104" y="77"/>
                  <a:pt x="104" y="77"/>
                </a:cubicBezTo>
                <a:cubicBezTo>
                  <a:pt x="106" y="77"/>
                  <a:pt x="108" y="75"/>
                  <a:pt x="108" y="73"/>
                </a:cubicBezTo>
                <a:cubicBezTo>
                  <a:pt x="108" y="19"/>
                  <a:pt x="108" y="19"/>
                  <a:pt x="108" y="19"/>
                </a:cubicBezTo>
                <a:cubicBezTo>
                  <a:pt x="108" y="17"/>
                  <a:pt x="106" y="15"/>
                  <a:pt x="104" y="15"/>
                </a:cubicBezTo>
                <a:close/>
                <a:moveTo>
                  <a:pt x="104" y="73"/>
                </a:moveTo>
                <a:cubicBezTo>
                  <a:pt x="19" y="73"/>
                  <a:pt x="19" y="73"/>
                  <a:pt x="19" y="73"/>
                </a:cubicBezTo>
                <a:cubicBezTo>
                  <a:pt x="19" y="19"/>
                  <a:pt x="19" y="19"/>
                  <a:pt x="19" y="19"/>
                </a:cubicBezTo>
                <a:cubicBezTo>
                  <a:pt x="104" y="19"/>
                  <a:pt x="104" y="19"/>
                  <a:pt x="104" y="19"/>
                </a:cubicBezTo>
                <a:lnTo>
                  <a:pt x="104" y="73"/>
                </a:lnTo>
                <a:close/>
                <a:moveTo>
                  <a:pt x="104" y="73"/>
                </a:moveTo>
                <a:cubicBezTo>
                  <a:pt x="104" y="73"/>
                  <a:pt x="104" y="73"/>
                  <a:pt x="104" y="73"/>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solidFill>
                <a:prstClr val="black"/>
              </a:solidFill>
            </a:endParaRPr>
          </a:p>
        </p:txBody>
      </p:sp>
      <p:sp>
        <p:nvSpPr>
          <p:cNvPr id="6163" name="Text Placeholder 3"/>
          <p:cNvSpPr txBox="1">
            <a:spLocks/>
          </p:cNvSpPr>
          <p:nvPr/>
        </p:nvSpPr>
        <p:spPr bwMode="auto">
          <a:xfrm>
            <a:off x="6327264" y="3465125"/>
            <a:ext cx="460397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spcAft>
                <a:spcPts val="600"/>
              </a:spcAft>
              <a:buFontTx/>
              <a:buNone/>
            </a:pPr>
            <a:r>
              <a:rPr lang="ru-RU" altLang="ru-RU" sz="1800" dirty="0">
                <a:solidFill>
                  <a:srgbClr val="376092"/>
                </a:solidFill>
                <a:cs typeface="Calibri" pitchFamily="34" charset="0"/>
              </a:rPr>
              <a:t>список обновлений подсистемы учета и отчетности</a:t>
            </a:r>
          </a:p>
        </p:txBody>
      </p:sp>
      <p:grpSp>
        <p:nvGrpSpPr>
          <p:cNvPr id="103" name="Group 56"/>
          <p:cNvGrpSpPr/>
          <p:nvPr/>
        </p:nvGrpSpPr>
        <p:grpSpPr>
          <a:xfrm>
            <a:off x="5823966" y="4292999"/>
            <a:ext cx="228088" cy="239215"/>
            <a:chOff x="6373813" y="2717801"/>
            <a:chExt cx="360363" cy="338138"/>
          </a:xfrm>
          <a:solidFill>
            <a:schemeClr val="bg1"/>
          </a:solidFill>
        </p:grpSpPr>
        <p:sp>
          <p:nvSpPr>
            <p:cNvPr id="104" name="Freeform 132"/>
            <p:cNvSpPr>
              <a:spLocks noEditPoints="1"/>
            </p:cNvSpPr>
            <p:nvPr/>
          </p:nvSpPr>
          <p:spPr bwMode="auto">
            <a:xfrm>
              <a:off x="6373813" y="2717801"/>
              <a:ext cx="360363" cy="338138"/>
            </a:xfrm>
            <a:custGeom>
              <a:avLst/>
              <a:gdLst/>
              <a:ahLst/>
              <a:cxnLst>
                <a:cxn ang="0">
                  <a:pos x="121" y="25"/>
                </a:cxn>
                <a:cxn ang="0">
                  <a:pos x="98" y="2"/>
                </a:cxn>
                <a:cxn ang="0">
                  <a:pos x="92" y="0"/>
                </a:cxn>
                <a:cxn ang="0">
                  <a:pos x="12" y="0"/>
                </a:cxn>
                <a:cxn ang="0">
                  <a:pos x="0" y="11"/>
                </a:cxn>
                <a:cxn ang="0">
                  <a:pos x="0" y="104"/>
                </a:cxn>
                <a:cxn ang="0">
                  <a:pos x="12" y="115"/>
                </a:cxn>
                <a:cxn ang="0">
                  <a:pos x="111" y="115"/>
                </a:cxn>
                <a:cxn ang="0">
                  <a:pos x="123" y="104"/>
                </a:cxn>
                <a:cxn ang="0">
                  <a:pos x="123" y="31"/>
                </a:cxn>
                <a:cxn ang="0">
                  <a:pos x="121" y="25"/>
                </a:cxn>
                <a:cxn ang="0">
                  <a:pos x="115" y="104"/>
                </a:cxn>
                <a:cxn ang="0">
                  <a:pos x="111" y="107"/>
                </a:cxn>
                <a:cxn ang="0">
                  <a:pos x="12" y="107"/>
                </a:cxn>
                <a:cxn ang="0">
                  <a:pos x="8" y="104"/>
                </a:cxn>
                <a:cxn ang="0">
                  <a:pos x="8" y="11"/>
                </a:cxn>
                <a:cxn ang="0">
                  <a:pos x="12" y="8"/>
                </a:cxn>
                <a:cxn ang="0">
                  <a:pos x="88" y="8"/>
                </a:cxn>
                <a:cxn ang="0">
                  <a:pos x="88" y="23"/>
                </a:cxn>
                <a:cxn ang="0">
                  <a:pos x="100" y="35"/>
                </a:cxn>
                <a:cxn ang="0">
                  <a:pos x="115" y="35"/>
                </a:cxn>
                <a:cxn ang="0">
                  <a:pos x="115" y="104"/>
                </a:cxn>
                <a:cxn ang="0">
                  <a:pos x="104" y="31"/>
                </a:cxn>
                <a:cxn ang="0">
                  <a:pos x="100" y="31"/>
                </a:cxn>
                <a:cxn ang="0">
                  <a:pos x="92" y="23"/>
                </a:cxn>
                <a:cxn ang="0">
                  <a:pos x="92" y="8"/>
                </a:cxn>
                <a:cxn ang="0">
                  <a:pos x="115" y="31"/>
                </a:cxn>
                <a:cxn ang="0">
                  <a:pos x="104" y="31"/>
                </a:cxn>
                <a:cxn ang="0">
                  <a:pos x="104" y="31"/>
                </a:cxn>
                <a:cxn ang="0">
                  <a:pos x="104" y="31"/>
                </a:cxn>
              </a:cxnLst>
              <a:rect l="0" t="0" r="r" b="b"/>
              <a:pathLst>
                <a:path w="123" h="115">
                  <a:moveTo>
                    <a:pt x="121" y="25"/>
                  </a:moveTo>
                  <a:cubicBezTo>
                    <a:pt x="98" y="2"/>
                    <a:pt x="98" y="2"/>
                    <a:pt x="98" y="2"/>
                  </a:cubicBezTo>
                  <a:cubicBezTo>
                    <a:pt x="96" y="1"/>
                    <a:pt x="94" y="0"/>
                    <a:pt x="92" y="0"/>
                  </a:cubicBezTo>
                  <a:cubicBezTo>
                    <a:pt x="12" y="0"/>
                    <a:pt x="12" y="0"/>
                    <a:pt x="12" y="0"/>
                  </a:cubicBezTo>
                  <a:cubicBezTo>
                    <a:pt x="5" y="0"/>
                    <a:pt x="0" y="5"/>
                    <a:pt x="0" y="11"/>
                  </a:cubicBezTo>
                  <a:cubicBezTo>
                    <a:pt x="0" y="104"/>
                    <a:pt x="0" y="104"/>
                    <a:pt x="0" y="104"/>
                  </a:cubicBezTo>
                  <a:cubicBezTo>
                    <a:pt x="0" y="110"/>
                    <a:pt x="5" y="115"/>
                    <a:pt x="12" y="115"/>
                  </a:cubicBezTo>
                  <a:cubicBezTo>
                    <a:pt x="111" y="115"/>
                    <a:pt x="111" y="115"/>
                    <a:pt x="111" y="115"/>
                  </a:cubicBezTo>
                  <a:cubicBezTo>
                    <a:pt x="118" y="115"/>
                    <a:pt x="123" y="110"/>
                    <a:pt x="123" y="104"/>
                  </a:cubicBezTo>
                  <a:cubicBezTo>
                    <a:pt x="123" y="31"/>
                    <a:pt x="123" y="31"/>
                    <a:pt x="123" y="31"/>
                  </a:cubicBezTo>
                  <a:cubicBezTo>
                    <a:pt x="123" y="29"/>
                    <a:pt x="122" y="27"/>
                    <a:pt x="121" y="25"/>
                  </a:cubicBezTo>
                  <a:close/>
                  <a:moveTo>
                    <a:pt x="115" y="104"/>
                  </a:moveTo>
                  <a:cubicBezTo>
                    <a:pt x="115" y="106"/>
                    <a:pt x="113" y="107"/>
                    <a:pt x="111" y="107"/>
                  </a:cubicBezTo>
                  <a:cubicBezTo>
                    <a:pt x="12" y="107"/>
                    <a:pt x="12" y="107"/>
                    <a:pt x="12" y="107"/>
                  </a:cubicBezTo>
                  <a:cubicBezTo>
                    <a:pt x="9" y="107"/>
                    <a:pt x="8" y="106"/>
                    <a:pt x="8" y="104"/>
                  </a:cubicBezTo>
                  <a:cubicBezTo>
                    <a:pt x="8" y="11"/>
                    <a:pt x="8" y="11"/>
                    <a:pt x="8" y="11"/>
                  </a:cubicBezTo>
                  <a:cubicBezTo>
                    <a:pt x="8" y="9"/>
                    <a:pt x="9" y="8"/>
                    <a:pt x="12" y="8"/>
                  </a:cubicBezTo>
                  <a:cubicBezTo>
                    <a:pt x="88" y="8"/>
                    <a:pt x="88" y="8"/>
                    <a:pt x="88" y="8"/>
                  </a:cubicBezTo>
                  <a:cubicBezTo>
                    <a:pt x="88" y="23"/>
                    <a:pt x="88" y="23"/>
                    <a:pt x="88" y="23"/>
                  </a:cubicBezTo>
                  <a:cubicBezTo>
                    <a:pt x="88" y="29"/>
                    <a:pt x="93" y="35"/>
                    <a:pt x="100" y="35"/>
                  </a:cubicBezTo>
                  <a:cubicBezTo>
                    <a:pt x="115" y="35"/>
                    <a:pt x="115" y="35"/>
                    <a:pt x="115" y="35"/>
                  </a:cubicBezTo>
                  <a:lnTo>
                    <a:pt x="115" y="104"/>
                  </a:lnTo>
                  <a:close/>
                  <a:moveTo>
                    <a:pt x="104" y="31"/>
                  </a:moveTo>
                  <a:cubicBezTo>
                    <a:pt x="100" y="31"/>
                    <a:pt x="100" y="31"/>
                    <a:pt x="100" y="31"/>
                  </a:cubicBezTo>
                  <a:cubicBezTo>
                    <a:pt x="96" y="31"/>
                    <a:pt x="92" y="27"/>
                    <a:pt x="92" y="23"/>
                  </a:cubicBezTo>
                  <a:cubicBezTo>
                    <a:pt x="92" y="8"/>
                    <a:pt x="92" y="8"/>
                    <a:pt x="92" y="8"/>
                  </a:cubicBezTo>
                  <a:cubicBezTo>
                    <a:pt x="115" y="31"/>
                    <a:pt x="115" y="31"/>
                    <a:pt x="115" y="31"/>
                  </a:cubicBezTo>
                  <a:lnTo>
                    <a:pt x="104" y="31"/>
                  </a:lnTo>
                  <a:close/>
                  <a:moveTo>
                    <a:pt x="104" y="31"/>
                  </a:moveTo>
                  <a:cubicBezTo>
                    <a:pt x="104" y="31"/>
                    <a:pt x="104" y="31"/>
                    <a:pt x="104" y="31"/>
                  </a:cubicBezTo>
                </a:path>
              </a:pathLst>
            </a:custGeom>
            <a:grpFill/>
            <a:ln w="9525">
              <a:noFill/>
              <a:round/>
              <a:headEnd/>
              <a:tailEnd/>
            </a:ln>
          </p:spPr>
          <p:txBody>
            <a:bodyPr/>
            <a:lstStyle/>
            <a:p>
              <a:pPr>
                <a:defRPr/>
              </a:pPr>
              <a:endParaRPr lang="en-US" dirty="0">
                <a:solidFill>
                  <a:prstClr val="black"/>
                </a:solidFill>
              </a:endParaRPr>
            </a:p>
          </p:txBody>
        </p:sp>
        <p:sp>
          <p:nvSpPr>
            <p:cNvPr id="105" name="Freeform 133"/>
            <p:cNvSpPr>
              <a:spLocks noEditPoints="1"/>
            </p:cNvSpPr>
            <p:nvPr/>
          </p:nvSpPr>
          <p:spPr bwMode="auto">
            <a:xfrm>
              <a:off x="6543675" y="2786063"/>
              <a:ext cx="66675" cy="11113"/>
            </a:xfrm>
            <a:custGeom>
              <a:avLst/>
              <a:gdLst/>
              <a:ahLst/>
              <a:cxnLst>
                <a:cxn ang="0">
                  <a:pos x="1" y="4"/>
                </a:cxn>
                <a:cxn ang="0">
                  <a:pos x="21" y="4"/>
                </a:cxn>
                <a:cxn ang="0">
                  <a:pos x="23" y="2"/>
                </a:cxn>
                <a:cxn ang="0">
                  <a:pos x="21" y="0"/>
                </a:cxn>
                <a:cxn ang="0">
                  <a:pos x="1" y="0"/>
                </a:cxn>
                <a:cxn ang="0">
                  <a:pos x="0" y="2"/>
                </a:cxn>
                <a:cxn ang="0">
                  <a:pos x="1" y="4"/>
                </a:cxn>
                <a:cxn ang="0">
                  <a:pos x="1" y="4"/>
                </a:cxn>
                <a:cxn ang="0">
                  <a:pos x="1" y="4"/>
                </a:cxn>
              </a:cxnLst>
              <a:rect l="0" t="0" r="r" b="b"/>
              <a:pathLst>
                <a:path w="23" h="4">
                  <a:moveTo>
                    <a:pt x="1" y="4"/>
                  </a:moveTo>
                  <a:cubicBezTo>
                    <a:pt x="21" y="4"/>
                    <a:pt x="21" y="4"/>
                    <a:pt x="21" y="4"/>
                  </a:cubicBezTo>
                  <a:cubicBezTo>
                    <a:pt x="22" y="4"/>
                    <a:pt x="23" y="3"/>
                    <a:pt x="23" y="2"/>
                  </a:cubicBezTo>
                  <a:cubicBezTo>
                    <a:pt x="23" y="1"/>
                    <a:pt x="22" y="0"/>
                    <a:pt x="21" y="0"/>
                  </a:cubicBezTo>
                  <a:cubicBezTo>
                    <a:pt x="1" y="0"/>
                    <a:pt x="1" y="0"/>
                    <a:pt x="1" y="0"/>
                  </a:cubicBezTo>
                  <a:cubicBezTo>
                    <a:pt x="0" y="0"/>
                    <a:pt x="0" y="1"/>
                    <a:pt x="0" y="2"/>
                  </a:cubicBezTo>
                  <a:cubicBezTo>
                    <a:pt x="0" y="3"/>
                    <a:pt x="0" y="4"/>
                    <a:pt x="1" y="4"/>
                  </a:cubicBezTo>
                  <a:close/>
                  <a:moveTo>
                    <a:pt x="1" y="4"/>
                  </a:moveTo>
                  <a:cubicBezTo>
                    <a:pt x="1" y="4"/>
                    <a:pt x="1" y="4"/>
                    <a:pt x="1" y="4"/>
                  </a:cubicBezTo>
                </a:path>
              </a:pathLst>
            </a:custGeom>
            <a:grpFill/>
            <a:ln w="9525">
              <a:noFill/>
              <a:round/>
              <a:headEnd/>
              <a:tailEnd/>
            </a:ln>
          </p:spPr>
          <p:txBody>
            <a:bodyPr/>
            <a:lstStyle/>
            <a:p>
              <a:pPr>
                <a:defRPr/>
              </a:pPr>
              <a:endParaRPr lang="en-US" dirty="0">
                <a:solidFill>
                  <a:prstClr val="black"/>
                </a:solidFill>
              </a:endParaRPr>
            </a:p>
          </p:txBody>
        </p:sp>
        <p:sp>
          <p:nvSpPr>
            <p:cNvPr id="106" name="Freeform 134"/>
            <p:cNvSpPr>
              <a:spLocks noEditPoints="1"/>
            </p:cNvSpPr>
            <p:nvPr/>
          </p:nvSpPr>
          <p:spPr bwMode="auto">
            <a:xfrm>
              <a:off x="6543675" y="2820988"/>
              <a:ext cx="66675" cy="9525"/>
            </a:xfrm>
            <a:custGeom>
              <a:avLst/>
              <a:gdLst/>
              <a:ahLst/>
              <a:cxnLst>
                <a:cxn ang="0">
                  <a:pos x="1" y="3"/>
                </a:cxn>
                <a:cxn ang="0">
                  <a:pos x="21" y="3"/>
                </a:cxn>
                <a:cxn ang="0">
                  <a:pos x="23" y="1"/>
                </a:cxn>
                <a:cxn ang="0">
                  <a:pos x="21" y="0"/>
                </a:cxn>
                <a:cxn ang="0">
                  <a:pos x="1" y="0"/>
                </a:cxn>
                <a:cxn ang="0">
                  <a:pos x="0" y="1"/>
                </a:cxn>
                <a:cxn ang="0">
                  <a:pos x="1" y="3"/>
                </a:cxn>
                <a:cxn ang="0">
                  <a:pos x="1" y="3"/>
                </a:cxn>
                <a:cxn ang="0">
                  <a:pos x="1" y="3"/>
                </a:cxn>
              </a:cxnLst>
              <a:rect l="0" t="0" r="r" b="b"/>
              <a:pathLst>
                <a:path w="23" h="3">
                  <a:moveTo>
                    <a:pt x="1" y="3"/>
                  </a:moveTo>
                  <a:cubicBezTo>
                    <a:pt x="21" y="3"/>
                    <a:pt x="21" y="3"/>
                    <a:pt x="21" y="3"/>
                  </a:cubicBezTo>
                  <a:cubicBezTo>
                    <a:pt x="22" y="3"/>
                    <a:pt x="23" y="2"/>
                    <a:pt x="23" y="1"/>
                  </a:cubicBezTo>
                  <a:cubicBezTo>
                    <a:pt x="23" y="0"/>
                    <a:pt x="22" y="0"/>
                    <a:pt x="21" y="0"/>
                  </a:cubicBezTo>
                  <a:cubicBezTo>
                    <a:pt x="1" y="0"/>
                    <a:pt x="1" y="0"/>
                    <a:pt x="1" y="0"/>
                  </a:cubicBezTo>
                  <a:cubicBezTo>
                    <a:pt x="0" y="0"/>
                    <a:pt x="0" y="0"/>
                    <a:pt x="0" y="1"/>
                  </a:cubicBezTo>
                  <a:cubicBezTo>
                    <a:pt x="0" y="2"/>
                    <a:pt x="0" y="3"/>
                    <a:pt x="1" y="3"/>
                  </a:cubicBezTo>
                  <a:close/>
                  <a:moveTo>
                    <a:pt x="1" y="3"/>
                  </a:moveTo>
                  <a:cubicBezTo>
                    <a:pt x="1" y="3"/>
                    <a:pt x="1" y="3"/>
                    <a:pt x="1" y="3"/>
                  </a:cubicBezTo>
                </a:path>
              </a:pathLst>
            </a:custGeom>
            <a:grpFill/>
            <a:ln w="9525">
              <a:noFill/>
              <a:round/>
              <a:headEnd/>
              <a:tailEnd/>
            </a:ln>
          </p:spPr>
          <p:txBody>
            <a:bodyPr/>
            <a:lstStyle/>
            <a:p>
              <a:pPr>
                <a:defRPr/>
              </a:pPr>
              <a:endParaRPr lang="en-US" dirty="0">
                <a:solidFill>
                  <a:prstClr val="black"/>
                </a:solidFill>
              </a:endParaRPr>
            </a:p>
          </p:txBody>
        </p:sp>
        <p:sp>
          <p:nvSpPr>
            <p:cNvPr id="107" name="Freeform 135"/>
            <p:cNvSpPr>
              <a:spLocks noEditPoints="1"/>
            </p:cNvSpPr>
            <p:nvPr/>
          </p:nvSpPr>
          <p:spPr bwMode="auto">
            <a:xfrm>
              <a:off x="6543675" y="2852738"/>
              <a:ext cx="142875" cy="12700"/>
            </a:xfrm>
            <a:custGeom>
              <a:avLst/>
              <a:gdLst/>
              <a:ahLst/>
              <a:cxnLst>
                <a:cxn ang="0">
                  <a:pos x="0" y="2"/>
                </a:cxn>
                <a:cxn ang="0">
                  <a:pos x="1" y="4"/>
                </a:cxn>
                <a:cxn ang="0">
                  <a:pos x="48" y="4"/>
                </a:cxn>
                <a:cxn ang="0">
                  <a:pos x="49" y="2"/>
                </a:cxn>
                <a:cxn ang="0">
                  <a:pos x="48" y="0"/>
                </a:cxn>
                <a:cxn ang="0">
                  <a:pos x="1" y="0"/>
                </a:cxn>
                <a:cxn ang="0">
                  <a:pos x="0" y="2"/>
                </a:cxn>
                <a:cxn ang="0">
                  <a:pos x="0" y="2"/>
                </a:cxn>
                <a:cxn ang="0">
                  <a:pos x="0" y="2"/>
                </a:cxn>
              </a:cxnLst>
              <a:rect l="0" t="0" r="r" b="b"/>
              <a:pathLst>
                <a:path w="49" h="4">
                  <a:moveTo>
                    <a:pt x="0" y="2"/>
                  </a:moveTo>
                  <a:cubicBezTo>
                    <a:pt x="0" y="3"/>
                    <a:pt x="0" y="4"/>
                    <a:pt x="1" y="4"/>
                  </a:cubicBezTo>
                  <a:cubicBezTo>
                    <a:pt x="48" y="4"/>
                    <a:pt x="48" y="4"/>
                    <a:pt x="48" y="4"/>
                  </a:cubicBezTo>
                  <a:cubicBezTo>
                    <a:pt x="49" y="4"/>
                    <a:pt x="49" y="3"/>
                    <a:pt x="49" y="2"/>
                  </a:cubicBezTo>
                  <a:cubicBezTo>
                    <a:pt x="49" y="1"/>
                    <a:pt x="49" y="0"/>
                    <a:pt x="48" y="0"/>
                  </a:cubicBezTo>
                  <a:cubicBezTo>
                    <a:pt x="1" y="0"/>
                    <a:pt x="1" y="0"/>
                    <a:pt x="1" y="0"/>
                  </a:cubicBezTo>
                  <a:cubicBezTo>
                    <a:pt x="0" y="0"/>
                    <a:pt x="0" y="1"/>
                    <a:pt x="0" y="2"/>
                  </a:cubicBezTo>
                  <a:close/>
                  <a:moveTo>
                    <a:pt x="0" y="2"/>
                  </a:moveTo>
                  <a:cubicBezTo>
                    <a:pt x="0" y="2"/>
                    <a:pt x="0" y="2"/>
                    <a:pt x="0" y="2"/>
                  </a:cubicBezTo>
                </a:path>
              </a:pathLst>
            </a:custGeom>
            <a:grpFill/>
            <a:ln w="9525">
              <a:noFill/>
              <a:round/>
              <a:headEnd/>
              <a:tailEnd/>
            </a:ln>
          </p:spPr>
          <p:txBody>
            <a:bodyPr/>
            <a:lstStyle/>
            <a:p>
              <a:pPr>
                <a:defRPr/>
              </a:pPr>
              <a:endParaRPr lang="en-US" dirty="0">
                <a:solidFill>
                  <a:prstClr val="black"/>
                </a:solidFill>
              </a:endParaRPr>
            </a:p>
          </p:txBody>
        </p:sp>
        <p:sp>
          <p:nvSpPr>
            <p:cNvPr id="108" name="Freeform 136"/>
            <p:cNvSpPr>
              <a:spLocks noEditPoints="1"/>
            </p:cNvSpPr>
            <p:nvPr/>
          </p:nvSpPr>
          <p:spPr bwMode="auto">
            <a:xfrm>
              <a:off x="6418263" y="2921001"/>
              <a:ext cx="268288" cy="11113"/>
            </a:xfrm>
            <a:custGeom>
              <a:avLst/>
              <a:gdLst/>
              <a:ahLst/>
              <a:cxnLst>
                <a:cxn ang="0">
                  <a:pos x="91" y="0"/>
                </a:cxn>
                <a:cxn ang="0">
                  <a:pos x="2" y="0"/>
                </a:cxn>
                <a:cxn ang="0">
                  <a:pos x="0" y="2"/>
                </a:cxn>
                <a:cxn ang="0">
                  <a:pos x="2" y="4"/>
                </a:cxn>
                <a:cxn ang="0">
                  <a:pos x="91" y="4"/>
                </a:cxn>
                <a:cxn ang="0">
                  <a:pos x="92" y="2"/>
                </a:cxn>
                <a:cxn ang="0">
                  <a:pos x="91" y="0"/>
                </a:cxn>
                <a:cxn ang="0">
                  <a:pos x="91" y="0"/>
                </a:cxn>
                <a:cxn ang="0">
                  <a:pos x="91" y="0"/>
                </a:cxn>
              </a:cxnLst>
              <a:rect l="0" t="0" r="r" b="b"/>
              <a:pathLst>
                <a:path w="92" h="4">
                  <a:moveTo>
                    <a:pt x="91" y="0"/>
                  </a:moveTo>
                  <a:cubicBezTo>
                    <a:pt x="2" y="0"/>
                    <a:pt x="2" y="0"/>
                    <a:pt x="2" y="0"/>
                  </a:cubicBezTo>
                  <a:cubicBezTo>
                    <a:pt x="1" y="0"/>
                    <a:pt x="0" y="1"/>
                    <a:pt x="0" y="2"/>
                  </a:cubicBezTo>
                  <a:cubicBezTo>
                    <a:pt x="0" y="3"/>
                    <a:pt x="1" y="4"/>
                    <a:pt x="2" y="4"/>
                  </a:cubicBezTo>
                  <a:cubicBezTo>
                    <a:pt x="91" y="4"/>
                    <a:pt x="91" y="4"/>
                    <a:pt x="91" y="4"/>
                  </a:cubicBezTo>
                  <a:cubicBezTo>
                    <a:pt x="92" y="4"/>
                    <a:pt x="92" y="3"/>
                    <a:pt x="92" y="2"/>
                  </a:cubicBezTo>
                  <a:cubicBezTo>
                    <a:pt x="92" y="1"/>
                    <a:pt x="92" y="0"/>
                    <a:pt x="91" y="0"/>
                  </a:cubicBezTo>
                  <a:close/>
                  <a:moveTo>
                    <a:pt x="91" y="0"/>
                  </a:moveTo>
                  <a:cubicBezTo>
                    <a:pt x="91" y="0"/>
                    <a:pt x="91" y="0"/>
                    <a:pt x="91" y="0"/>
                  </a:cubicBezTo>
                </a:path>
              </a:pathLst>
            </a:custGeom>
            <a:grpFill/>
            <a:ln w="9525">
              <a:noFill/>
              <a:round/>
              <a:headEnd/>
              <a:tailEnd/>
            </a:ln>
          </p:spPr>
          <p:txBody>
            <a:bodyPr/>
            <a:lstStyle/>
            <a:p>
              <a:pPr>
                <a:defRPr/>
              </a:pPr>
              <a:endParaRPr lang="en-US" dirty="0">
                <a:solidFill>
                  <a:prstClr val="black"/>
                </a:solidFill>
              </a:endParaRPr>
            </a:p>
          </p:txBody>
        </p:sp>
        <p:sp>
          <p:nvSpPr>
            <p:cNvPr id="109" name="Freeform 137"/>
            <p:cNvSpPr>
              <a:spLocks noEditPoints="1"/>
            </p:cNvSpPr>
            <p:nvPr/>
          </p:nvSpPr>
          <p:spPr bwMode="auto">
            <a:xfrm>
              <a:off x="6418263" y="2955926"/>
              <a:ext cx="268288" cy="9525"/>
            </a:xfrm>
            <a:custGeom>
              <a:avLst/>
              <a:gdLst/>
              <a:ahLst/>
              <a:cxnLst>
                <a:cxn ang="0">
                  <a:pos x="91" y="0"/>
                </a:cxn>
                <a:cxn ang="0">
                  <a:pos x="2" y="0"/>
                </a:cxn>
                <a:cxn ang="0">
                  <a:pos x="0" y="1"/>
                </a:cxn>
                <a:cxn ang="0">
                  <a:pos x="2" y="3"/>
                </a:cxn>
                <a:cxn ang="0">
                  <a:pos x="91" y="3"/>
                </a:cxn>
                <a:cxn ang="0">
                  <a:pos x="92" y="1"/>
                </a:cxn>
                <a:cxn ang="0">
                  <a:pos x="91" y="0"/>
                </a:cxn>
                <a:cxn ang="0">
                  <a:pos x="91" y="0"/>
                </a:cxn>
                <a:cxn ang="0">
                  <a:pos x="91" y="0"/>
                </a:cxn>
              </a:cxnLst>
              <a:rect l="0" t="0" r="r" b="b"/>
              <a:pathLst>
                <a:path w="92" h="3">
                  <a:moveTo>
                    <a:pt x="91" y="0"/>
                  </a:moveTo>
                  <a:cubicBezTo>
                    <a:pt x="2" y="0"/>
                    <a:pt x="2" y="0"/>
                    <a:pt x="2" y="0"/>
                  </a:cubicBezTo>
                  <a:cubicBezTo>
                    <a:pt x="1" y="0"/>
                    <a:pt x="0" y="0"/>
                    <a:pt x="0" y="1"/>
                  </a:cubicBezTo>
                  <a:cubicBezTo>
                    <a:pt x="0" y="3"/>
                    <a:pt x="1" y="3"/>
                    <a:pt x="2" y="3"/>
                  </a:cubicBezTo>
                  <a:cubicBezTo>
                    <a:pt x="91" y="3"/>
                    <a:pt x="91" y="3"/>
                    <a:pt x="91" y="3"/>
                  </a:cubicBezTo>
                  <a:cubicBezTo>
                    <a:pt x="92" y="3"/>
                    <a:pt x="92" y="3"/>
                    <a:pt x="92" y="1"/>
                  </a:cubicBezTo>
                  <a:cubicBezTo>
                    <a:pt x="92" y="0"/>
                    <a:pt x="92" y="0"/>
                    <a:pt x="91" y="0"/>
                  </a:cubicBezTo>
                  <a:close/>
                  <a:moveTo>
                    <a:pt x="91" y="0"/>
                  </a:moveTo>
                  <a:cubicBezTo>
                    <a:pt x="91" y="0"/>
                    <a:pt x="91" y="0"/>
                    <a:pt x="91" y="0"/>
                  </a:cubicBezTo>
                </a:path>
              </a:pathLst>
            </a:custGeom>
            <a:grpFill/>
            <a:ln w="9525">
              <a:noFill/>
              <a:round/>
              <a:headEnd/>
              <a:tailEnd/>
            </a:ln>
          </p:spPr>
          <p:txBody>
            <a:bodyPr/>
            <a:lstStyle/>
            <a:p>
              <a:pPr>
                <a:defRPr/>
              </a:pPr>
              <a:endParaRPr lang="en-US" dirty="0">
                <a:solidFill>
                  <a:prstClr val="black"/>
                </a:solidFill>
              </a:endParaRPr>
            </a:p>
          </p:txBody>
        </p:sp>
        <p:sp>
          <p:nvSpPr>
            <p:cNvPr id="110" name="Freeform 138"/>
            <p:cNvSpPr>
              <a:spLocks noEditPoints="1"/>
            </p:cNvSpPr>
            <p:nvPr/>
          </p:nvSpPr>
          <p:spPr bwMode="auto">
            <a:xfrm>
              <a:off x="6418263" y="2987676"/>
              <a:ext cx="268288" cy="12700"/>
            </a:xfrm>
            <a:custGeom>
              <a:avLst/>
              <a:gdLst/>
              <a:ahLst/>
              <a:cxnLst>
                <a:cxn ang="0">
                  <a:pos x="91" y="0"/>
                </a:cxn>
                <a:cxn ang="0">
                  <a:pos x="2" y="0"/>
                </a:cxn>
                <a:cxn ang="0">
                  <a:pos x="0" y="2"/>
                </a:cxn>
                <a:cxn ang="0">
                  <a:pos x="2" y="4"/>
                </a:cxn>
                <a:cxn ang="0">
                  <a:pos x="91" y="4"/>
                </a:cxn>
                <a:cxn ang="0">
                  <a:pos x="92" y="2"/>
                </a:cxn>
                <a:cxn ang="0">
                  <a:pos x="91" y="0"/>
                </a:cxn>
                <a:cxn ang="0">
                  <a:pos x="91" y="0"/>
                </a:cxn>
                <a:cxn ang="0">
                  <a:pos x="91" y="0"/>
                </a:cxn>
              </a:cxnLst>
              <a:rect l="0" t="0" r="r" b="b"/>
              <a:pathLst>
                <a:path w="92" h="4">
                  <a:moveTo>
                    <a:pt x="91" y="0"/>
                  </a:moveTo>
                  <a:cubicBezTo>
                    <a:pt x="2" y="0"/>
                    <a:pt x="2" y="0"/>
                    <a:pt x="2" y="0"/>
                  </a:cubicBezTo>
                  <a:cubicBezTo>
                    <a:pt x="1" y="0"/>
                    <a:pt x="0" y="1"/>
                    <a:pt x="0" y="2"/>
                  </a:cubicBezTo>
                  <a:cubicBezTo>
                    <a:pt x="0" y="3"/>
                    <a:pt x="1" y="4"/>
                    <a:pt x="2" y="4"/>
                  </a:cubicBezTo>
                  <a:cubicBezTo>
                    <a:pt x="91" y="4"/>
                    <a:pt x="91" y="4"/>
                    <a:pt x="91" y="4"/>
                  </a:cubicBezTo>
                  <a:cubicBezTo>
                    <a:pt x="92" y="4"/>
                    <a:pt x="92" y="3"/>
                    <a:pt x="92" y="2"/>
                  </a:cubicBezTo>
                  <a:cubicBezTo>
                    <a:pt x="92" y="1"/>
                    <a:pt x="92" y="0"/>
                    <a:pt x="91" y="0"/>
                  </a:cubicBezTo>
                  <a:close/>
                  <a:moveTo>
                    <a:pt x="91" y="0"/>
                  </a:moveTo>
                  <a:cubicBezTo>
                    <a:pt x="91" y="0"/>
                    <a:pt x="91" y="0"/>
                    <a:pt x="91" y="0"/>
                  </a:cubicBezTo>
                </a:path>
              </a:pathLst>
            </a:custGeom>
            <a:grpFill/>
            <a:ln w="9525">
              <a:noFill/>
              <a:round/>
              <a:headEnd/>
              <a:tailEnd/>
            </a:ln>
          </p:spPr>
          <p:txBody>
            <a:bodyPr/>
            <a:lstStyle/>
            <a:p>
              <a:pPr>
                <a:defRPr/>
              </a:pPr>
              <a:endParaRPr lang="en-US" dirty="0">
                <a:solidFill>
                  <a:prstClr val="black"/>
                </a:solidFill>
              </a:endParaRPr>
            </a:p>
          </p:txBody>
        </p:sp>
        <p:sp>
          <p:nvSpPr>
            <p:cNvPr id="111" name="Freeform 139"/>
            <p:cNvSpPr>
              <a:spLocks noEditPoints="1"/>
            </p:cNvSpPr>
            <p:nvPr/>
          </p:nvSpPr>
          <p:spPr bwMode="auto">
            <a:xfrm>
              <a:off x="6418263" y="2889251"/>
              <a:ext cx="268288" cy="7938"/>
            </a:xfrm>
            <a:custGeom>
              <a:avLst/>
              <a:gdLst/>
              <a:ahLst/>
              <a:cxnLst>
                <a:cxn ang="0">
                  <a:pos x="91" y="0"/>
                </a:cxn>
                <a:cxn ang="0">
                  <a:pos x="2" y="0"/>
                </a:cxn>
                <a:cxn ang="0">
                  <a:pos x="0" y="1"/>
                </a:cxn>
                <a:cxn ang="0">
                  <a:pos x="2" y="3"/>
                </a:cxn>
                <a:cxn ang="0">
                  <a:pos x="91" y="3"/>
                </a:cxn>
                <a:cxn ang="0">
                  <a:pos x="92" y="1"/>
                </a:cxn>
                <a:cxn ang="0">
                  <a:pos x="91" y="0"/>
                </a:cxn>
                <a:cxn ang="0">
                  <a:pos x="91" y="0"/>
                </a:cxn>
                <a:cxn ang="0">
                  <a:pos x="91" y="0"/>
                </a:cxn>
              </a:cxnLst>
              <a:rect l="0" t="0" r="r" b="b"/>
              <a:pathLst>
                <a:path w="92" h="3">
                  <a:moveTo>
                    <a:pt x="91" y="0"/>
                  </a:moveTo>
                  <a:cubicBezTo>
                    <a:pt x="2" y="0"/>
                    <a:pt x="2" y="0"/>
                    <a:pt x="2" y="0"/>
                  </a:cubicBezTo>
                  <a:cubicBezTo>
                    <a:pt x="1" y="0"/>
                    <a:pt x="0" y="0"/>
                    <a:pt x="0" y="1"/>
                  </a:cubicBezTo>
                  <a:cubicBezTo>
                    <a:pt x="0" y="3"/>
                    <a:pt x="1" y="3"/>
                    <a:pt x="2" y="3"/>
                  </a:cubicBezTo>
                  <a:cubicBezTo>
                    <a:pt x="91" y="3"/>
                    <a:pt x="91" y="3"/>
                    <a:pt x="91" y="3"/>
                  </a:cubicBezTo>
                  <a:cubicBezTo>
                    <a:pt x="92" y="3"/>
                    <a:pt x="92" y="3"/>
                    <a:pt x="92" y="1"/>
                  </a:cubicBezTo>
                  <a:cubicBezTo>
                    <a:pt x="92" y="0"/>
                    <a:pt x="92" y="0"/>
                    <a:pt x="91" y="0"/>
                  </a:cubicBezTo>
                  <a:close/>
                  <a:moveTo>
                    <a:pt x="91" y="0"/>
                  </a:moveTo>
                  <a:cubicBezTo>
                    <a:pt x="91" y="0"/>
                    <a:pt x="91" y="0"/>
                    <a:pt x="91" y="0"/>
                  </a:cubicBezTo>
                </a:path>
              </a:pathLst>
            </a:custGeom>
            <a:grpFill/>
            <a:ln w="9525">
              <a:noFill/>
              <a:round/>
              <a:headEnd/>
              <a:tailEnd/>
            </a:ln>
          </p:spPr>
          <p:txBody>
            <a:bodyPr/>
            <a:lstStyle/>
            <a:p>
              <a:pPr>
                <a:defRPr/>
              </a:pPr>
              <a:endParaRPr lang="en-US" dirty="0">
                <a:solidFill>
                  <a:prstClr val="black"/>
                </a:solidFill>
              </a:endParaRPr>
            </a:p>
          </p:txBody>
        </p:sp>
        <p:sp>
          <p:nvSpPr>
            <p:cNvPr id="193" name="Freeform 140"/>
            <p:cNvSpPr>
              <a:spLocks noEditPoints="1"/>
            </p:cNvSpPr>
            <p:nvPr/>
          </p:nvSpPr>
          <p:spPr bwMode="auto">
            <a:xfrm>
              <a:off x="6418263" y="2774951"/>
              <a:ext cx="101600" cy="90488"/>
            </a:xfrm>
            <a:custGeom>
              <a:avLst/>
              <a:gdLst/>
              <a:ahLst/>
              <a:cxnLst>
                <a:cxn ang="0">
                  <a:pos x="4" y="31"/>
                </a:cxn>
                <a:cxn ang="0">
                  <a:pos x="31" y="31"/>
                </a:cxn>
                <a:cxn ang="0">
                  <a:pos x="35" y="27"/>
                </a:cxn>
                <a:cxn ang="0">
                  <a:pos x="35" y="4"/>
                </a:cxn>
                <a:cxn ang="0">
                  <a:pos x="31" y="0"/>
                </a:cxn>
                <a:cxn ang="0">
                  <a:pos x="4" y="0"/>
                </a:cxn>
                <a:cxn ang="0">
                  <a:pos x="0" y="4"/>
                </a:cxn>
                <a:cxn ang="0">
                  <a:pos x="0" y="27"/>
                </a:cxn>
                <a:cxn ang="0">
                  <a:pos x="4" y="31"/>
                </a:cxn>
                <a:cxn ang="0">
                  <a:pos x="8" y="8"/>
                </a:cxn>
                <a:cxn ang="0">
                  <a:pos x="27" y="8"/>
                </a:cxn>
                <a:cxn ang="0">
                  <a:pos x="27" y="23"/>
                </a:cxn>
                <a:cxn ang="0">
                  <a:pos x="8" y="23"/>
                </a:cxn>
                <a:cxn ang="0">
                  <a:pos x="8" y="8"/>
                </a:cxn>
                <a:cxn ang="0">
                  <a:pos x="8" y="8"/>
                </a:cxn>
                <a:cxn ang="0">
                  <a:pos x="8" y="8"/>
                </a:cxn>
              </a:cxnLst>
              <a:rect l="0" t="0" r="r" b="b"/>
              <a:pathLst>
                <a:path w="35" h="31">
                  <a:moveTo>
                    <a:pt x="4" y="31"/>
                  </a:moveTo>
                  <a:cubicBezTo>
                    <a:pt x="31" y="31"/>
                    <a:pt x="31" y="31"/>
                    <a:pt x="31" y="31"/>
                  </a:cubicBezTo>
                  <a:cubicBezTo>
                    <a:pt x="33" y="31"/>
                    <a:pt x="35" y="29"/>
                    <a:pt x="35" y="27"/>
                  </a:cubicBezTo>
                  <a:cubicBezTo>
                    <a:pt x="35" y="4"/>
                    <a:pt x="35" y="4"/>
                    <a:pt x="35" y="4"/>
                  </a:cubicBezTo>
                  <a:cubicBezTo>
                    <a:pt x="35" y="2"/>
                    <a:pt x="33" y="0"/>
                    <a:pt x="31" y="0"/>
                  </a:cubicBezTo>
                  <a:cubicBezTo>
                    <a:pt x="4" y="0"/>
                    <a:pt x="4" y="0"/>
                    <a:pt x="4" y="0"/>
                  </a:cubicBezTo>
                  <a:cubicBezTo>
                    <a:pt x="2" y="0"/>
                    <a:pt x="0" y="2"/>
                    <a:pt x="0" y="4"/>
                  </a:cubicBezTo>
                  <a:cubicBezTo>
                    <a:pt x="0" y="27"/>
                    <a:pt x="0" y="27"/>
                    <a:pt x="0" y="27"/>
                  </a:cubicBezTo>
                  <a:cubicBezTo>
                    <a:pt x="0" y="29"/>
                    <a:pt x="2" y="31"/>
                    <a:pt x="4" y="31"/>
                  </a:cubicBezTo>
                  <a:close/>
                  <a:moveTo>
                    <a:pt x="8" y="8"/>
                  </a:moveTo>
                  <a:cubicBezTo>
                    <a:pt x="27" y="8"/>
                    <a:pt x="27" y="8"/>
                    <a:pt x="27" y="8"/>
                  </a:cubicBezTo>
                  <a:cubicBezTo>
                    <a:pt x="27" y="23"/>
                    <a:pt x="27" y="23"/>
                    <a:pt x="27" y="23"/>
                  </a:cubicBezTo>
                  <a:cubicBezTo>
                    <a:pt x="8" y="23"/>
                    <a:pt x="8" y="23"/>
                    <a:pt x="8" y="23"/>
                  </a:cubicBezTo>
                  <a:lnTo>
                    <a:pt x="8" y="8"/>
                  </a:lnTo>
                  <a:close/>
                  <a:moveTo>
                    <a:pt x="8" y="8"/>
                  </a:moveTo>
                  <a:cubicBezTo>
                    <a:pt x="8" y="8"/>
                    <a:pt x="8" y="8"/>
                    <a:pt x="8" y="8"/>
                  </a:cubicBezTo>
                </a:path>
              </a:pathLst>
            </a:custGeom>
            <a:grpFill/>
            <a:ln w="9525">
              <a:noFill/>
              <a:round/>
              <a:headEnd/>
              <a:tailEnd/>
            </a:ln>
          </p:spPr>
          <p:txBody>
            <a:bodyPr/>
            <a:lstStyle/>
            <a:p>
              <a:pPr>
                <a:defRPr/>
              </a:pPr>
              <a:endParaRPr lang="en-US" dirty="0">
                <a:solidFill>
                  <a:prstClr val="black"/>
                </a:solidFill>
              </a:endParaRPr>
            </a:p>
          </p:txBody>
        </p:sp>
      </p:grpSp>
      <p:sp>
        <p:nvSpPr>
          <p:cNvPr id="6165" name="Text Placeholder 3"/>
          <p:cNvSpPr txBox="1">
            <a:spLocks/>
          </p:cNvSpPr>
          <p:nvPr/>
        </p:nvSpPr>
        <p:spPr bwMode="auto">
          <a:xfrm>
            <a:off x="6327265" y="4117307"/>
            <a:ext cx="501960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spcAft>
                <a:spcPts val="600"/>
              </a:spcAft>
              <a:buFontTx/>
              <a:buNone/>
            </a:pPr>
            <a:r>
              <a:rPr lang="ru-RU" altLang="ru-RU" sz="1800" dirty="0">
                <a:solidFill>
                  <a:srgbClr val="4A452A"/>
                </a:solidFill>
                <a:cs typeface="Calibri" pitchFamily="34" charset="0"/>
              </a:rPr>
              <a:t>краткая памятка по работе в подсистеме учета и отчетности</a:t>
            </a:r>
          </a:p>
        </p:txBody>
      </p:sp>
      <p:sp>
        <p:nvSpPr>
          <p:cNvPr id="6166" name="Прямоугольник 1"/>
          <p:cNvSpPr>
            <a:spLocks noChangeArrowheads="1"/>
          </p:cNvSpPr>
          <p:nvPr/>
        </p:nvSpPr>
        <p:spPr bwMode="auto">
          <a:xfrm>
            <a:off x="6091272" y="1761030"/>
            <a:ext cx="513178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gn="ctr">
              <a:lnSpc>
                <a:spcPct val="100000"/>
              </a:lnSpc>
              <a:spcBef>
                <a:spcPct val="0"/>
              </a:spcBef>
              <a:buFontTx/>
              <a:buNone/>
            </a:pPr>
            <a:r>
              <a:rPr lang="ru-RU" altLang="ru-RU" sz="1800" b="1" dirty="0">
                <a:solidFill>
                  <a:srgbClr val="00192F"/>
                </a:solidFill>
                <a:cs typeface="Calibri" pitchFamily="34" charset="0"/>
              </a:rPr>
              <a:t>«ГИС/Электронный бюджет/</a:t>
            </a:r>
            <a:r>
              <a:rPr lang="en-US" altLang="ru-RU" sz="1800" b="1" dirty="0">
                <a:solidFill>
                  <a:srgbClr val="00192F"/>
                </a:solidFill>
                <a:cs typeface="Calibri" pitchFamily="34" charset="0"/>
              </a:rPr>
              <a:t> </a:t>
            </a:r>
            <a:r>
              <a:rPr lang="ru-RU" altLang="ru-RU" sz="1800" b="1" dirty="0" smtClean="0">
                <a:solidFill>
                  <a:srgbClr val="00192F"/>
                </a:solidFill>
                <a:cs typeface="Calibri" pitchFamily="34" charset="0"/>
              </a:rPr>
              <a:t>Учет и отчетность» </a:t>
            </a:r>
            <a:r>
              <a:rPr lang="ru-RU" altLang="ru-RU" sz="1800" b="1" dirty="0">
                <a:solidFill>
                  <a:srgbClr val="00192F"/>
                </a:solidFill>
                <a:cs typeface="Calibri" pitchFamily="34" charset="0"/>
              </a:rPr>
              <a:t>:</a:t>
            </a:r>
          </a:p>
        </p:txBody>
      </p:sp>
      <p:sp>
        <p:nvSpPr>
          <p:cNvPr id="6167" name="Text Placeholder 3"/>
          <p:cNvSpPr txBox="1">
            <a:spLocks/>
          </p:cNvSpPr>
          <p:nvPr/>
        </p:nvSpPr>
        <p:spPr bwMode="auto">
          <a:xfrm>
            <a:off x="631603" y="4891057"/>
            <a:ext cx="4002088"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285750" indent="-285750">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spcAft>
                <a:spcPts val="600"/>
              </a:spcAft>
              <a:buFontTx/>
              <a:buChar char="-"/>
            </a:pPr>
            <a:r>
              <a:rPr lang="ru-RU" altLang="ru-RU" sz="1400" dirty="0">
                <a:solidFill>
                  <a:prstClr val="black"/>
                </a:solidFill>
                <a:cs typeface="Calibri" pitchFamily="34" charset="0"/>
              </a:rPr>
              <a:t>консультация пользователей по вопросам подключения к подсистеме учета и отчетности;</a:t>
            </a:r>
          </a:p>
          <a:p>
            <a:pPr>
              <a:lnSpc>
                <a:spcPct val="100000"/>
              </a:lnSpc>
              <a:spcBef>
                <a:spcPct val="0"/>
              </a:spcBef>
              <a:spcAft>
                <a:spcPts val="600"/>
              </a:spcAft>
              <a:buFontTx/>
              <a:buChar char="-"/>
            </a:pPr>
            <a:r>
              <a:rPr lang="ru-RU" altLang="ru-RU" sz="1400" dirty="0">
                <a:solidFill>
                  <a:prstClr val="black"/>
                </a:solidFill>
                <a:cs typeface="Calibri" pitchFamily="34" charset="0"/>
              </a:rPr>
              <a:t>методологическое сопровождение пользователей;</a:t>
            </a:r>
          </a:p>
          <a:p>
            <a:pPr>
              <a:lnSpc>
                <a:spcPct val="100000"/>
              </a:lnSpc>
              <a:spcBef>
                <a:spcPct val="0"/>
              </a:spcBef>
              <a:spcAft>
                <a:spcPts val="600"/>
              </a:spcAft>
              <a:buFontTx/>
              <a:buChar char="-"/>
            </a:pPr>
            <a:r>
              <a:rPr lang="ru-RU" altLang="ru-RU" sz="1400" dirty="0">
                <a:solidFill>
                  <a:prstClr val="black"/>
                </a:solidFill>
                <a:cs typeface="Calibri" pitchFamily="34" charset="0"/>
              </a:rPr>
              <a:t>помощь в устранении технических неисправностей.</a:t>
            </a:r>
          </a:p>
        </p:txBody>
      </p:sp>
      <p:sp>
        <p:nvSpPr>
          <p:cNvPr id="194" name="Прямоугольник 1"/>
          <p:cNvSpPr>
            <a:spLocks noChangeArrowheads="1"/>
          </p:cNvSpPr>
          <p:nvPr/>
        </p:nvSpPr>
        <p:spPr bwMode="auto">
          <a:xfrm>
            <a:off x="5679281" y="4879774"/>
            <a:ext cx="57848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gn="ctr">
              <a:lnSpc>
                <a:spcPct val="100000"/>
              </a:lnSpc>
              <a:spcBef>
                <a:spcPct val="0"/>
              </a:spcBef>
              <a:buFontTx/>
              <a:buNone/>
            </a:pPr>
            <a:r>
              <a:rPr lang="ru-RU" altLang="ru-RU" sz="1800" b="1" dirty="0">
                <a:solidFill>
                  <a:srgbClr val="00192F"/>
                </a:solidFill>
                <a:cs typeface="Calibri" pitchFamily="34" charset="0"/>
              </a:rPr>
              <a:t>«ГИС/Электронный бюджет/</a:t>
            </a:r>
            <a:r>
              <a:rPr lang="en-US" altLang="ru-RU" sz="1800" b="1" dirty="0">
                <a:solidFill>
                  <a:srgbClr val="00192F"/>
                </a:solidFill>
                <a:cs typeface="Calibri" pitchFamily="34" charset="0"/>
              </a:rPr>
              <a:t> </a:t>
            </a:r>
            <a:r>
              <a:rPr lang="ru-RU" altLang="ru-RU" sz="1800" b="1" dirty="0" smtClean="0">
                <a:solidFill>
                  <a:srgbClr val="00192F"/>
                </a:solidFill>
                <a:cs typeface="Calibri" pitchFamily="34" charset="0"/>
              </a:rPr>
              <a:t>Подключение к системе» </a:t>
            </a:r>
            <a:r>
              <a:rPr lang="ru-RU" altLang="ru-RU" sz="1800" b="1" dirty="0">
                <a:solidFill>
                  <a:srgbClr val="00192F"/>
                </a:solidFill>
                <a:cs typeface="Calibri" pitchFamily="34" charset="0"/>
              </a:rPr>
              <a:t>:</a:t>
            </a:r>
          </a:p>
        </p:txBody>
      </p:sp>
      <p:sp>
        <p:nvSpPr>
          <p:cNvPr id="3" name="Прямоугольник 2"/>
          <p:cNvSpPr/>
          <p:nvPr/>
        </p:nvSpPr>
        <p:spPr>
          <a:xfrm>
            <a:off x="5720024" y="1004612"/>
            <a:ext cx="5874286" cy="646331"/>
          </a:xfrm>
          <a:prstGeom prst="rect">
            <a:avLst/>
          </a:prstGeom>
        </p:spPr>
        <p:txBody>
          <a:bodyPr wrap="square">
            <a:spAutoFit/>
          </a:bodyPr>
          <a:lstStyle/>
          <a:p>
            <a:pPr algn="ctr"/>
            <a:r>
              <a:rPr lang="ru-RU" altLang="ru-RU" b="1" dirty="0" smtClean="0">
                <a:solidFill>
                  <a:prstClr val="black"/>
                </a:solidFill>
                <a:cs typeface="Calibri" pitchFamily="34" charset="0"/>
              </a:rPr>
              <a:t>Официальный сайт Федерального казначейства </a:t>
            </a:r>
            <a:r>
              <a:rPr lang="en-US" altLang="ru-RU" b="1" dirty="0" smtClean="0">
                <a:solidFill>
                  <a:srgbClr val="00192F"/>
                </a:solidFill>
                <a:cs typeface="Calibri" pitchFamily="34" charset="0"/>
                <a:hlinkClick r:id="rId3"/>
              </a:rPr>
              <a:t>www.roskazna.ru</a:t>
            </a:r>
            <a:endParaRPr lang="ru-RU" dirty="0">
              <a:solidFill>
                <a:prstClr val="black"/>
              </a:solidFill>
            </a:endParaRPr>
          </a:p>
        </p:txBody>
      </p:sp>
    </p:spTree>
    <p:extLst>
      <p:ext uri="{BB962C8B-B14F-4D97-AF65-F5344CB8AC3E}">
        <p14:creationId xmlns:p14="http://schemas.microsoft.com/office/powerpoint/2010/main" val="39961235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Скругленный прямоугольник 56"/>
          <p:cNvSpPr/>
          <p:nvPr/>
        </p:nvSpPr>
        <p:spPr>
          <a:xfrm>
            <a:off x="7535863" y="1307152"/>
            <a:ext cx="3073400" cy="3876675"/>
          </a:xfrm>
          <a:prstGeom prst="roundRect">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ru-RU" sz="1400" b="1" dirty="0">
              <a:solidFill>
                <a:prstClr val="white"/>
              </a:solidFill>
            </a:endParaRPr>
          </a:p>
        </p:txBody>
      </p:sp>
      <p:sp>
        <p:nvSpPr>
          <p:cNvPr id="45" name="Скругленный прямоугольник 44"/>
          <p:cNvSpPr/>
          <p:nvPr/>
        </p:nvSpPr>
        <p:spPr>
          <a:xfrm>
            <a:off x="1724026" y="1203964"/>
            <a:ext cx="4596967" cy="4413250"/>
          </a:xfrm>
          <a:prstGeom prst="roundRect">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ru-RU" sz="1400" b="1" dirty="0">
              <a:solidFill>
                <a:prstClr val="white"/>
              </a:solidFill>
            </a:endParaRPr>
          </a:p>
        </p:txBody>
      </p:sp>
      <p:sp>
        <p:nvSpPr>
          <p:cNvPr id="7172" name="Номер слайда 3"/>
          <p:cNvSpPr>
            <a:spLocks noGrp="1"/>
          </p:cNvSpPr>
          <p:nvPr>
            <p:ph type="sldNum" sz="quarter" idx="12"/>
          </p:nvPr>
        </p:nvSpPr>
        <p:spPr bwMode="auto">
          <a:xfrm>
            <a:off x="11658600" y="6434138"/>
            <a:ext cx="3587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fld id="{57F82F1D-D2BD-4289-A228-14C5936DD801}" type="slidenum">
              <a:rPr lang="ru-RU" altLang="ru-RU" sz="1200" smtClean="0">
                <a:solidFill>
                  <a:srgbClr val="898989"/>
                </a:solidFill>
              </a:rPr>
              <a:pPr>
                <a:lnSpc>
                  <a:spcPct val="100000"/>
                </a:lnSpc>
                <a:spcBef>
                  <a:spcPct val="0"/>
                </a:spcBef>
                <a:buFontTx/>
                <a:buNone/>
              </a:pPr>
              <a:t>32</a:t>
            </a:fld>
            <a:endParaRPr lang="ru-RU" altLang="ru-RU" sz="1200" smtClean="0">
              <a:solidFill>
                <a:srgbClr val="898989"/>
              </a:solidFill>
            </a:endParaRPr>
          </a:p>
        </p:txBody>
      </p:sp>
      <p:sp>
        <p:nvSpPr>
          <p:cNvPr id="7173" name="Прямоугольник 6"/>
          <p:cNvSpPr>
            <a:spLocks noChangeArrowheads="1"/>
          </p:cNvSpPr>
          <p:nvPr/>
        </p:nvSpPr>
        <p:spPr bwMode="auto">
          <a:xfrm>
            <a:off x="3995738" y="171450"/>
            <a:ext cx="805180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90000"/>
              </a:lnSpc>
            </a:pPr>
            <a:r>
              <a:rPr lang="ru-RU" altLang="ru-RU" b="1" dirty="0">
                <a:solidFill>
                  <a:srgbClr val="000090"/>
                </a:solidFill>
                <a:latin typeface="Times New Roman" pitchFamily="18" charset="0"/>
                <a:ea typeface="+mj-ea"/>
                <a:cs typeface="+mj-cs"/>
                <a:sym typeface="Arial" pitchFamily="34" charset="0"/>
              </a:rPr>
              <a:t>П</a:t>
            </a:r>
            <a:r>
              <a:rPr lang="ru-RU" altLang="ru-RU" b="1" dirty="0" smtClean="0">
                <a:solidFill>
                  <a:srgbClr val="000090"/>
                </a:solidFill>
                <a:latin typeface="Times New Roman" pitchFamily="18" charset="0"/>
                <a:ea typeface="+mj-ea"/>
                <a:cs typeface="+mj-cs"/>
                <a:sym typeface="Arial" pitchFamily="34" charset="0"/>
              </a:rPr>
              <a:t>орядок действий в случае возникновения у пользователя вопросов при работе в </a:t>
            </a:r>
            <a:r>
              <a:rPr lang="ru-RU" altLang="ru-RU" b="1" dirty="0" err="1" smtClean="0">
                <a:solidFill>
                  <a:srgbClr val="000090"/>
                </a:solidFill>
                <a:latin typeface="Times New Roman" pitchFamily="18" charset="0"/>
                <a:ea typeface="+mj-ea"/>
                <a:cs typeface="+mj-cs"/>
                <a:sym typeface="Arial" pitchFamily="34" charset="0"/>
              </a:rPr>
              <a:t>ПУиО</a:t>
            </a:r>
            <a:r>
              <a:rPr lang="ru-RU" altLang="ru-RU" b="1" dirty="0" smtClean="0">
                <a:solidFill>
                  <a:srgbClr val="000090"/>
                </a:solidFill>
                <a:latin typeface="Times New Roman" pitchFamily="18" charset="0"/>
                <a:ea typeface="+mj-ea"/>
                <a:cs typeface="+mj-cs"/>
                <a:sym typeface="Arial" pitchFamily="34" charset="0"/>
              </a:rPr>
              <a:t> ГИИС «</a:t>
            </a:r>
            <a:r>
              <a:rPr lang="ru-RU" altLang="ru-RU" b="1" dirty="0">
                <a:solidFill>
                  <a:srgbClr val="000090"/>
                </a:solidFill>
                <a:latin typeface="Times New Roman" pitchFamily="18" charset="0"/>
                <a:ea typeface="+mj-ea"/>
                <a:cs typeface="+mj-cs"/>
                <a:sym typeface="Arial" pitchFamily="34" charset="0"/>
              </a:rPr>
              <a:t>Э</a:t>
            </a:r>
            <a:r>
              <a:rPr lang="ru-RU" altLang="ru-RU" b="1" dirty="0" smtClean="0">
                <a:solidFill>
                  <a:srgbClr val="000090"/>
                </a:solidFill>
                <a:latin typeface="Times New Roman" pitchFamily="18" charset="0"/>
                <a:ea typeface="+mj-ea"/>
                <a:cs typeface="+mj-cs"/>
                <a:sym typeface="Arial" pitchFamily="34" charset="0"/>
              </a:rPr>
              <a:t>лектронный бюджет»</a:t>
            </a:r>
            <a:endParaRPr lang="ru-RU" altLang="ru-RU" b="1" dirty="0">
              <a:solidFill>
                <a:srgbClr val="000090"/>
              </a:solidFill>
              <a:latin typeface="Times New Roman" pitchFamily="18" charset="0"/>
              <a:ea typeface="+mj-ea"/>
              <a:cs typeface="+mj-cs"/>
              <a:sym typeface="Arial" pitchFamily="34" charset="0"/>
            </a:endParaRPr>
          </a:p>
        </p:txBody>
      </p:sp>
      <p:sp>
        <p:nvSpPr>
          <p:cNvPr id="22" name="Скругленный прямоугольник 21"/>
          <p:cNvSpPr/>
          <p:nvPr/>
        </p:nvSpPr>
        <p:spPr>
          <a:xfrm>
            <a:off x="7724776" y="1459552"/>
            <a:ext cx="2695575" cy="1739900"/>
          </a:xfrm>
          <a:prstGeom prst="roundRect">
            <a:avLst/>
          </a:prstGeom>
        </p:spPr>
        <p:style>
          <a:lnRef idx="1">
            <a:schemeClr val="accent3"/>
          </a:lnRef>
          <a:fillRef idx="3">
            <a:schemeClr val="accent3"/>
          </a:fillRef>
          <a:effectRef idx="2">
            <a:schemeClr val="accent3"/>
          </a:effectRef>
          <a:fontRef idx="minor">
            <a:schemeClr val="lt1"/>
          </a:fontRef>
        </p:style>
        <p:txBody>
          <a:bodyPr anchor="ctr"/>
          <a:lstStyle/>
          <a:p>
            <a:pPr algn="ctr">
              <a:defRPr/>
            </a:pPr>
            <a:r>
              <a:rPr lang="ru-RU" sz="1600" b="1" dirty="0">
                <a:solidFill>
                  <a:prstClr val="white"/>
                </a:solidFill>
              </a:rPr>
              <a:t>Территориальный орган Федерального казначейства</a:t>
            </a:r>
          </a:p>
        </p:txBody>
      </p:sp>
      <p:sp>
        <p:nvSpPr>
          <p:cNvPr id="23" name="Скругленный прямоугольник 22"/>
          <p:cNvSpPr/>
          <p:nvPr/>
        </p:nvSpPr>
        <p:spPr>
          <a:xfrm>
            <a:off x="7742238" y="3299464"/>
            <a:ext cx="2695575" cy="1741488"/>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ru-RU" sz="1600" b="1" dirty="0">
                <a:solidFill>
                  <a:prstClr val="white"/>
                </a:solidFill>
              </a:rPr>
              <a:t>Служба технической поддержки ГИИС «Электронный бюджет»</a:t>
            </a:r>
          </a:p>
        </p:txBody>
      </p:sp>
      <p:sp>
        <p:nvSpPr>
          <p:cNvPr id="46" name="Скругленный прямоугольник 45"/>
          <p:cNvSpPr/>
          <p:nvPr/>
        </p:nvSpPr>
        <p:spPr>
          <a:xfrm>
            <a:off x="1854201" y="1781814"/>
            <a:ext cx="4352492" cy="1042988"/>
          </a:xfrm>
          <a:prstGeom prst="roundRect">
            <a:avLst/>
          </a:prstGeom>
          <a:solidFill>
            <a:schemeClr val="accent3">
              <a:lumMod val="40000"/>
              <a:lumOff val="60000"/>
            </a:schemeClr>
          </a:solidFill>
          <a:ln/>
        </p:spPr>
        <p:style>
          <a:lnRef idx="0">
            <a:schemeClr val="accent3"/>
          </a:lnRef>
          <a:fillRef idx="3">
            <a:schemeClr val="accent3"/>
          </a:fillRef>
          <a:effectRef idx="3">
            <a:schemeClr val="accent3"/>
          </a:effectRef>
          <a:fontRef idx="minor">
            <a:schemeClr val="lt1"/>
          </a:fontRef>
        </p:style>
        <p:txBody>
          <a:bodyPr/>
          <a:lstStyle/>
          <a:p>
            <a:pPr algn="ctr">
              <a:defRPr/>
            </a:pPr>
            <a:r>
              <a:rPr lang="ru-RU" sz="1200" b="1" dirty="0">
                <a:solidFill>
                  <a:prstClr val="black"/>
                </a:solidFill>
              </a:rPr>
              <a:t>Возникновение вопроса методологического характера</a:t>
            </a:r>
          </a:p>
        </p:txBody>
      </p:sp>
      <p:sp>
        <p:nvSpPr>
          <p:cNvPr id="6" name="Скругленный прямоугольник 5"/>
          <p:cNvSpPr/>
          <p:nvPr/>
        </p:nvSpPr>
        <p:spPr>
          <a:xfrm>
            <a:off x="3075060" y="1330964"/>
            <a:ext cx="1992312" cy="338138"/>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ru-RU" sz="1600" b="1" dirty="0">
                <a:solidFill>
                  <a:prstClr val="white"/>
                </a:solidFill>
              </a:rPr>
              <a:t>Пользователь</a:t>
            </a:r>
          </a:p>
        </p:txBody>
      </p:sp>
      <p:sp>
        <p:nvSpPr>
          <p:cNvPr id="64" name="Скругленный прямоугольник 63"/>
          <p:cNvSpPr/>
          <p:nvPr/>
        </p:nvSpPr>
        <p:spPr>
          <a:xfrm>
            <a:off x="2043112" y="2286276"/>
            <a:ext cx="4018107" cy="339725"/>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ru-RU" sz="1400" dirty="0">
                <a:solidFill>
                  <a:prstClr val="white"/>
                </a:solidFill>
              </a:rPr>
              <a:t>Направление обращения в ТОФК</a:t>
            </a:r>
          </a:p>
        </p:txBody>
      </p:sp>
      <p:grpSp>
        <p:nvGrpSpPr>
          <p:cNvPr id="7179" name="Группа 19"/>
          <p:cNvGrpSpPr>
            <a:grpSpLocks/>
          </p:cNvGrpSpPr>
          <p:nvPr/>
        </p:nvGrpSpPr>
        <p:grpSpPr bwMode="auto">
          <a:xfrm>
            <a:off x="1974851" y="2221189"/>
            <a:ext cx="346075" cy="350837"/>
            <a:chOff x="7203186" y="3700164"/>
            <a:chExt cx="360439" cy="350985"/>
          </a:xfrm>
        </p:grpSpPr>
        <p:sp>
          <p:nvSpPr>
            <p:cNvPr id="66" name="Sev01"/>
            <p:cNvSpPr/>
            <p:nvPr/>
          </p:nvSpPr>
          <p:spPr>
            <a:xfrm>
              <a:off x="7203186" y="3700164"/>
              <a:ext cx="360439" cy="350985"/>
            </a:xfrm>
            <a:prstGeom prst="roundRect">
              <a:avLst/>
            </a:prstGeom>
            <a:ln>
              <a:solidFill>
                <a:schemeClr val="bg1"/>
              </a:solidFill>
            </a:ln>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en-US" sz="4000" dirty="0">
                <a:solidFill>
                  <a:srgbClr val="4F81BD">
                    <a:lumMod val="50000"/>
                  </a:srgbClr>
                </a:solidFill>
                <a:latin typeface="FontAwesome" pitchFamily="2" charset="0"/>
              </a:endParaRPr>
            </a:p>
          </p:txBody>
        </p:sp>
        <p:grpSp>
          <p:nvGrpSpPr>
            <p:cNvPr id="69" name="Group 56"/>
            <p:cNvGrpSpPr/>
            <p:nvPr/>
          </p:nvGrpSpPr>
          <p:grpSpPr>
            <a:xfrm>
              <a:off x="7304824" y="3787084"/>
              <a:ext cx="157162" cy="164768"/>
              <a:chOff x="6373813" y="2717801"/>
              <a:chExt cx="360363" cy="338138"/>
            </a:xfrm>
            <a:solidFill>
              <a:schemeClr val="bg1"/>
            </a:solidFill>
          </p:grpSpPr>
          <p:sp>
            <p:nvSpPr>
              <p:cNvPr id="70" name="Freeform 132"/>
              <p:cNvSpPr>
                <a:spLocks noEditPoints="1"/>
              </p:cNvSpPr>
              <p:nvPr/>
            </p:nvSpPr>
            <p:spPr bwMode="auto">
              <a:xfrm>
                <a:off x="6373813" y="2717801"/>
                <a:ext cx="360363" cy="338138"/>
              </a:xfrm>
              <a:custGeom>
                <a:avLst/>
                <a:gdLst/>
                <a:ahLst/>
                <a:cxnLst>
                  <a:cxn ang="0">
                    <a:pos x="121" y="25"/>
                  </a:cxn>
                  <a:cxn ang="0">
                    <a:pos x="98" y="2"/>
                  </a:cxn>
                  <a:cxn ang="0">
                    <a:pos x="92" y="0"/>
                  </a:cxn>
                  <a:cxn ang="0">
                    <a:pos x="12" y="0"/>
                  </a:cxn>
                  <a:cxn ang="0">
                    <a:pos x="0" y="11"/>
                  </a:cxn>
                  <a:cxn ang="0">
                    <a:pos x="0" y="104"/>
                  </a:cxn>
                  <a:cxn ang="0">
                    <a:pos x="12" y="115"/>
                  </a:cxn>
                  <a:cxn ang="0">
                    <a:pos x="111" y="115"/>
                  </a:cxn>
                  <a:cxn ang="0">
                    <a:pos x="123" y="104"/>
                  </a:cxn>
                  <a:cxn ang="0">
                    <a:pos x="123" y="31"/>
                  </a:cxn>
                  <a:cxn ang="0">
                    <a:pos x="121" y="25"/>
                  </a:cxn>
                  <a:cxn ang="0">
                    <a:pos x="115" y="104"/>
                  </a:cxn>
                  <a:cxn ang="0">
                    <a:pos x="111" y="107"/>
                  </a:cxn>
                  <a:cxn ang="0">
                    <a:pos x="12" y="107"/>
                  </a:cxn>
                  <a:cxn ang="0">
                    <a:pos x="8" y="104"/>
                  </a:cxn>
                  <a:cxn ang="0">
                    <a:pos x="8" y="11"/>
                  </a:cxn>
                  <a:cxn ang="0">
                    <a:pos x="12" y="8"/>
                  </a:cxn>
                  <a:cxn ang="0">
                    <a:pos x="88" y="8"/>
                  </a:cxn>
                  <a:cxn ang="0">
                    <a:pos x="88" y="23"/>
                  </a:cxn>
                  <a:cxn ang="0">
                    <a:pos x="100" y="35"/>
                  </a:cxn>
                  <a:cxn ang="0">
                    <a:pos x="115" y="35"/>
                  </a:cxn>
                  <a:cxn ang="0">
                    <a:pos x="115" y="104"/>
                  </a:cxn>
                  <a:cxn ang="0">
                    <a:pos x="104" y="31"/>
                  </a:cxn>
                  <a:cxn ang="0">
                    <a:pos x="100" y="31"/>
                  </a:cxn>
                  <a:cxn ang="0">
                    <a:pos x="92" y="23"/>
                  </a:cxn>
                  <a:cxn ang="0">
                    <a:pos x="92" y="8"/>
                  </a:cxn>
                  <a:cxn ang="0">
                    <a:pos x="115" y="31"/>
                  </a:cxn>
                  <a:cxn ang="0">
                    <a:pos x="104" y="31"/>
                  </a:cxn>
                  <a:cxn ang="0">
                    <a:pos x="104" y="31"/>
                  </a:cxn>
                  <a:cxn ang="0">
                    <a:pos x="104" y="31"/>
                  </a:cxn>
                </a:cxnLst>
                <a:rect l="0" t="0" r="r" b="b"/>
                <a:pathLst>
                  <a:path w="123" h="115">
                    <a:moveTo>
                      <a:pt x="121" y="25"/>
                    </a:moveTo>
                    <a:cubicBezTo>
                      <a:pt x="98" y="2"/>
                      <a:pt x="98" y="2"/>
                      <a:pt x="98" y="2"/>
                    </a:cubicBezTo>
                    <a:cubicBezTo>
                      <a:pt x="96" y="1"/>
                      <a:pt x="94" y="0"/>
                      <a:pt x="92" y="0"/>
                    </a:cubicBezTo>
                    <a:cubicBezTo>
                      <a:pt x="12" y="0"/>
                      <a:pt x="12" y="0"/>
                      <a:pt x="12" y="0"/>
                    </a:cubicBezTo>
                    <a:cubicBezTo>
                      <a:pt x="5" y="0"/>
                      <a:pt x="0" y="5"/>
                      <a:pt x="0" y="11"/>
                    </a:cubicBezTo>
                    <a:cubicBezTo>
                      <a:pt x="0" y="104"/>
                      <a:pt x="0" y="104"/>
                      <a:pt x="0" y="104"/>
                    </a:cubicBezTo>
                    <a:cubicBezTo>
                      <a:pt x="0" y="110"/>
                      <a:pt x="5" y="115"/>
                      <a:pt x="12" y="115"/>
                    </a:cubicBezTo>
                    <a:cubicBezTo>
                      <a:pt x="111" y="115"/>
                      <a:pt x="111" y="115"/>
                      <a:pt x="111" y="115"/>
                    </a:cubicBezTo>
                    <a:cubicBezTo>
                      <a:pt x="118" y="115"/>
                      <a:pt x="123" y="110"/>
                      <a:pt x="123" y="104"/>
                    </a:cubicBezTo>
                    <a:cubicBezTo>
                      <a:pt x="123" y="31"/>
                      <a:pt x="123" y="31"/>
                      <a:pt x="123" y="31"/>
                    </a:cubicBezTo>
                    <a:cubicBezTo>
                      <a:pt x="123" y="29"/>
                      <a:pt x="122" y="27"/>
                      <a:pt x="121" y="25"/>
                    </a:cubicBezTo>
                    <a:close/>
                    <a:moveTo>
                      <a:pt x="115" y="104"/>
                    </a:moveTo>
                    <a:cubicBezTo>
                      <a:pt x="115" y="106"/>
                      <a:pt x="113" y="107"/>
                      <a:pt x="111" y="107"/>
                    </a:cubicBezTo>
                    <a:cubicBezTo>
                      <a:pt x="12" y="107"/>
                      <a:pt x="12" y="107"/>
                      <a:pt x="12" y="107"/>
                    </a:cubicBezTo>
                    <a:cubicBezTo>
                      <a:pt x="9" y="107"/>
                      <a:pt x="8" y="106"/>
                      <a:pt x="8" y="104"/>
                    </a:cubicBezTo>
                    <a:cubicBezTo>
                      <a:pt x="8" y="11"/>
                      <a:pt x="8" y="11"/>
                      <a:pt x="8" y="11"/>
                    </a:cubicBezTo>
                    <a:cubicBezTo>
                      <a:pt x="8" y="9"/>
                      <a:pt x="9" y="8"/>
                      <a:pt x="12" y="8"/>
                    </a:cubicBezTo>
                    <a:cubicBezTo>
                      <a:pt x="88" y="8"/>
                      <a:pt x="88" y="8"/>
                      <a:pt x="88" y="8"/>
                    </a:cubicBezTo>
                    <a:cubicBezTo>
                      <a:pt x="88" y="23"/>
                      <a:pt x="88" y="23"/>
                      <a:pt x="88" y="23"/>
                    </a:cubicBezTo>
                    <a:cubicBezTo>
                      <a:pt x="88" y="29"/>
                      <a:pt x="93" y="35"/>
                      <a:pt x="100" y="35"/>
                    </a:cubicBezTo>
                    <a:cubicBezTo>
                      <a:pt x="115" y="35"/>
                      <a:pt x="115" y="35"/>
                      <a:pt x="115" y="35"/>
                    </a:cubicBezTo>
                    <a:lnTo>
                      <a:pt x="115" y="104"/>
                    </a:lnTo>
                    <a:close/>
                    <a:moveTo>
                      <a:pt x="104" y="31"/>
                    </a:moveTo>
                    <a:cubicBezTo>
                      <a:pt x="100" y="31"/>
                      <a:pt x="100" y="31"/>
                      <a:pt x="100" y="31"/>
                    </a:cubicBezTo>
                    <a:cubicBezTo>
                      <a:pt x="96" y="31"/>
                      <a:pt x="92" y="27"/>
                      <a:pt x="92" y="23"/>
                    </a:cubicBezTo>
                    <a:cubicBezTo>
                      <a:pt x="92" y="8"/>
                      <a:pt x="92" y="8"/>
                      <a:pt x="92" y="8"/>
                    </a:cubicBezTo>
                    <a:cubicBezTo>
                      <a:pt x="115" y="31"/>
                      <a:pt x="115" y="31"/>
                      <a:pt x="115" y="31"/>
                    </a:cubicBezTo>
                    <a:lnTo>
                      <a:pt x="104" y="31"/>
                    </a:lnTo>
                    <a:close/>
                    <a:moveTo>
                      <a:pt x="104" y="31"/>
                    </a:moveTo>
                    <a:cubicBezTo>
                      <a:pt x="104" y="31"/>
                      <a:pt x="104" y="31"/>
                      <a:pt x="104" y="31"/>
                    </a:cubicBezTo>
                  </a:path>
                </a:pathLst>
              </a:custGeom>
              <a:grpFill/>
              <a:ln w="9525">
                <a:noFill/>
                <a:round/>
                <a:headEnd/>
                <a:tailEnd/>
              </a:ln>
            </p:spPr>
            <p:txBody>
              <a:bodyPr/>
              <a:lstStyle/>
              <a:p>
                <a:pPr>
                  <a:defRPr/>
                </a:pPr>
                <a:endParaRPr lang="en-US" dirty="0">
                  <a:solidFill>
                    <a:prstClr val="black"/>
                  </a:solidFill>
                </a:endParaRPr>
              </a:p>
            </p:txBody>
          </p:sp>
          <p:sp>
            <p:nvSpPr>
              <p:cNvPr id="71" name="Freeform 133"/>
              <p:cNvSpPr>
                <a:spLocks noEditPoints="1"/>
              </p:cNvSpPr>
              <p:nvPr/>
            </p:nvSpPr>
            <p:spPr bwMode="auto">
              <a:xfrm>
                <a:off x="6543675" y="2786063"/>
                <a:ext cx="66675" cy="11113"/>
              </a:xfrm>
              <a:custGeom>
                <a:avLst/>
                <a:gdLst/>
                <a:ahLst/>
                <a:cxnLst>
                  <a:cxn ang="0">
                    <a:pos x="1" y="4"/>
                  </a:cxn>
                  <a:cxn ang="0">
                    <a:pos x="21" y="4"/>
                  </a:cxn>
                  <a:cxn ang="0">
                    <a:pos x="23" y="2"/>
                  </a:cxn>
                  <a:cxn ang="0">
                    <a:pos x="21" y="0"/>
                  </a:cxn>
                  <a:cxn ang="0">
                    <a:pos x="1" y="0"/>
                  </a:cxn>
                  <a:cxn ang="0">
                    <a:pos x="0" y="2"/>
                  </a:cxn>
                  <a:cxn ang="0">
                    <a:pos x="1" y="4"/>
                  </a:cxn>
                  <a:cxn ang="0">
                    <a:pos x="1" y="4"/>
                  </a:cxn>
                  <a:cxn ang="0">
                    <a:pos x="1" y="4"/>
                  </a:cxn>
                </a:cxnLst>
                <a:rect l="0" t="0" r="r" b="b"/>
                <a:pathLst>
                  <a:path w="23" h="4">
                    <a:moveTo>
                      <a:pt x="1" y="4"/>
                    </a:moveTo>
                    <a:cubicBezTo>
                      <a:pt x="21" y="4"/>
                      <a:pt x="21" y="4"/>
                      <a:pt x="21" y="4"/>
                    </a:cubicBezTo>
                    <a:cubicBezTo>
                      <a:pt x="22" y="4"/>
                      <a:pt x="23" y="3"/>
                      <a:pt x="23" y="2"/>
                    </a:cubicBezTo>
                    <a:cubicBezTo>
                      <a:pt x="23" y="1"/>
                      <a:pt x="22" y="0"/>
                      <a:pt x="21" y="0"/>
                    </a:cubicBezTo>
                    <a:cubicBezTo>
                      <a:pt x="1" y="0"/>
                      <a:pt x="1" y="0"/>
                      <a:pt x="1" y="0"/>
                    </a:cubicBezTo>
                    <a:cubicBezTo>
                      <a:pt x="0" y="0"/>
                      <a:pt x="0" y="1"/>
                      <a:pt x="0" y="2"/>
                    </a:cubicBezTo>
                    <a:cubicBezTo>
                      <a:pt x="0" y="3"/>
                      <a:pt x="0" y="4"/>
                      <a:pt x="1" y="4"/>
                    </a:cubicBezTo>
                    <a:close/>
                    <a:moveTo>
                      <a:pt x="1" y="4"/>
                    </a:moveTo>
                    <a:cubicBezTo>
                      <a:pt x="1" y="4"/>
                      <a:pt x="1" y="4"/>
                      <a:pt x="1" y="4"/>
                    </a:cubicBezTo>
                  </a:path>
                </a:pathLst>
              </a:custGeom>
              <a:grpFill/>
              <a:ln w="9525">
                <a:noFill/>
                <a:round/>
                <a:headEnd/>
                <a:tailEnd/>
              </a:ln>
            </p:spPr>
            <p:txBody>
              <a:bodyPr/>
              <a:lstStyle/>
              <a:p>
                <a:pPr>
                  <a:defRPr/>
                </a:pPr>
                <a:endParaRPr lang="en-US" dirty="0">
                  <a:solidFill>
                    <a:prstClr val="black"/>
                  </a:solidFill>
                </a:endParaRPr>
              </a:p>
            </p:txBody>
          </p:sp>
          <p:sp>
            <p:nvSpPr>
              <p:cNvPr id="72" name="Freeform 134"/>
              <p:cNvSpPr>
                <a:spLocks noEditPoints="1"/>
              </p:cNvSpPr>
              <p:nvPr/>
            </p:nvSpPr>
            <p:spPr bwMode="auto">
              <a:xfrm>
                <a:off x="6543675" y="2820988"/>
                <a:ext cx="66675" cy="9525"/>
              </a:xfrm>
              <a:custGeom>
                <a:avLst/>
                <a:gdLst/>
                <a:ahLst/>
                <a:cxnLst>
                  <a:cxn ang="0">
                    <a:pos x="1" y="3"/>
                  </a:cxn>
                  <a:cxn ang="0">
                    <a:pos x="21" y="3"/>
                  </a:cxn>
                  <a:cxn ang="0">
                    <a:pos x="23" y="1"/>
                  </a:cxn>
                  <a:cxn ang="0">
                    <a:pos x="21" y="0"/>
                  </a:cxn>
                  <a:cxn ang="0">
                    <a:pos x="1" y="0"/>
                  </a:cxn>
                  <a:cxn ang="0">
                    <a:pos x="0" y="1"/>
                  </a:cxn>
                  <a:cxn ang="0">
                    <a:pos x="1" y="3"/>
                  </a:cxn>
                  <a:cxn ang="0">
                    <a:pos x="1" y="3"/>
                  </a:cxn>
                  <a:cxn ang="0">
                    <a:pos x="1" y="3"/>
                  </a:cxn>
                </a:cxnLst>
                <a:rect l="0" t="0" r="r" b="b"/>
                <a:pathLst>
                  <a:path w="23" h="3">
                    <a:moveTo>
                      <a:pt x="1" y="3"/>
                    </a:moveTo>
                    <a:cubicBezTo>
                      <a:pt x="21" y="3"/>
                      <a:pt x="21" y="3"/>
                      <a:pt x="21" y="3"/>
                    </a:cubicBezTo>
                    <a:cubicBezTo>
                      <a:pt x="22" y="3"/>
                      <a:pt x="23" y="2"/>
                      <a:pt x="23" y="1"/>
                    </a:cubicBezTo>
                    <a:cubicBezTo>
                      <a:pt x="23" y="0"/>
                      <a:pt x="22" y="0"/>
                      <a:pt x="21" y="0"/>
                    </a:cubicBezTo>
                    <a:cubicBezTo>
                      <a:pt x="1" y="0"/>
                      <a:pt x="1" y="0"/>
                      <a:pt x="1" y="0"/>
                    </a:cubicBezTo>
                    <a:cubicBezTo>
                      <a:pt x="0" y="0"/>
                      <a:pt x="0" y="0"/>
                      <a:pt x="0" y="1"/>
                    </a:cubicBezTo>
                    <a:cubicBezTo>
                      <a:pt x="0" y="2"/>
                      <a:pt x="0" y="3"/>
                      <a:pt x="1" y="3"/>
                    </a:cubicBezTo>
                    <a:close/>
                    <a:moveTo>
                      <a:pt x="1" y="3"/>
                    </a:moveTo>
                    <a:cubicBezTo>
                      <a:pt x="1" y="3"/>
                      <a:pt x="1" y="3"/>
                      <a:pt x="1" y="3"/>
                    </a:cubicBezTo>
                  </a:path>
                </a:pathLst>
              </a:custGeom>
              <a:grpFill/>
              <a:ln w="9525">
                <a:noFill/>
                <a:round/>
                <a:headEnd/>
                <a:tailEnd/>
              </a:ln>
            </p:spPr>
            <p:txBody>
              <a:bodyPr/>
              <a:lstStyle/>
              <a:p>
                <a:pPr>
                  <a:defRPr/>
                </a:pPr>
                <a:endParaRPr lang="en-US" dirty="0">
                  <a:solidFill>
                    <a:prstClr val="black"/>
                  </a:solidFill>
                </a:endParaRPr>
              </a:p>
            </p:txBody>
          </p:sp>
          <p:sp>
            <p:nvSpPr>
              <p:cNvPr id="73" name="Freeform 135"/>
              <p:cNvSpPr>
                <a:spLocks noEditPoints="1"/>
              </p:cNvSpPr>
              <p:nvPr/>
            </p:nvSpPr>
            <p:spPr bwMode="auto">
              <a:xfrm>
                <a:off x="6543675" y="2852738"/>
                <a:ext cx="142875" cy="12700"/>
              </a:xfrm>
              <a:custGeom>
                <a:avLst/>
                <a:gdLst/>
                <a:ahLst/>
                <a:cxnLst>
                  <a:cxn ang="0">
                    <a:pos x="0" y="2"/>
                  </a:cxn>
                  <a:cxn ang="0">
                    <a:pos x="1" y="4"/>
                  </a:cxn>
                  <a:cxn ang="0">
                    <a:pos x="48" y="4"/>
                  </a:cxn>
                  <a:cxn ang="0">
                    <a:pos x="49" y="2"/>
                  </a:cxn>
                  <a:cxn ang="0">
                    <a:pos x="48" y="0"/>
                  </a:cxn>
                  <a:cxn ang="0">
                    <a:pos x="1" y="0"/>
                  </a:cxn>
                  <a:cxn ang="0">
                    <a:pos x="0" y="2"/>
                  </a:cxn>
                  <a:cxn ang="0">
                    <a:pos x="0" y="2"/>
                  </a:cxn>
                  <a:cxn ang="0">
                    <a:pos x="0" y="2"/>
                  </a:cxn>
                </a:cxnLst>
                <a:rect l="0" t="0" r="r" b="b"/>
                <a:pathLst>
                  <a:path w="49" h="4">
                    <a:moveTo>
                      <a:pt x="0" y="2"/>
                    </a:moveTo>
                    <a:cubicBezTo>
                      <a:pt x="0" y="3"/>
                      <a:pt x="0" y="4"/>
                      <a:pt x="1" y="4"/>
                    </a:cubicBezTo>
                    <a:cubicBezTo>
                      <a:pt x="48" y="4"/>
                      <a:pt x="48" y="4"/>
                      <a:pt x="48" y="4"/>
                    </a:cubicBezTo>
                    <a:cubicBezTo>
                      <a:pt x="49" y="4"/>
                      <a:pt x="49" y="3"/>
                      <a:pt x="49" y="2"/>
                    </a:cubicBezTo>
                    <a:cubicBezTo>
                      <a:pt x="49" y="1"/>
                      <a:pt x="49" y="0"/>
                      <a:pt x="48" y="0"/>
                    </a:cubicBezTo>
                    <a:cubicBezTo>
                      <a:pt x="1" y="0"/>
                      <a:pt x="1" y="0"/>
                      <a:pt x="1" y="0"/>
                    </a:cubicBezTo>
                    <a:cubicBezTo>
                      <a:pt x="0" y="0"/>
                      <a:pt x="0" y="1"/>
                      <a:pt x="0" y="2"/>
                    </a:cubicBezTo>
                    <a:close/>
                    <a:moveTo>
                      <a:pt x="0" y="2"/>
                    </a:moveTo>
                    <a:cubicBezTo>
                      <a:pt x="0" y="2"/>
                      <a:pt x="0" y="2"/>
                      <a:pt x="0" y="2"/>
                    </a:cubicBezTo>
                  </a:path>
                </a:pathLst>
              </a:custGeom>
              <a:grpFill/>
              <a:ln w="9525">
                <a:noFill/>
                <a:round/>
                <a:headEnd/>
                <a:tailEnd/>
              </a:ln>
            </p:spPr>
            <p:txBody>
              <a:bodyPr/>
              <a:lstStyle/>
              <a:p>
                <a:pPr>
                  <a:defRPr/>
                </a:pPr>
                <a:endParaRPr lang="en-US" dirty="0">
                  <a:solidFill>
                    <a:prstClr val="black"/>
                  </a:solidFill>
                </a:endParaRPr>
              </a:p>
            </p:txBody>
          </p:sp>
          <p:sp>
            <p:nvSpPr>
              <p:cNvPr id="74" name="Freeform 136"/>
              <p:cNvSpPr>
                <a:spLocks noEditPoints="1"/>
              </p:cNvSpPr>
              <p:nvPr/>
            </p:nvSpPr>
            <p:spPr bwMode="auto">
              <a:xfrm>
                <a:off x="6418263" y="2921001"/>
                <a:ext cx="268288" cy="11113"/>
              </a:xfrm>
              <a:custGeom>
                <a:avLst/>
                <a:gdLst/>
                <a:ahLst/>
                <a:cxnLst>
                  <a:cxn ang="0">
                    <a:pos x="91" y="0"/>
                  </a:cxn>
                  <a:cxn ang="0">
                    <a:pos x="2" y="0"/>
                  </a:cxn>
                  <a:cxn ang="0">
                    <a:pos x="0" y="2"/>
                  </a:cxn>
                  <a:cxn ang="0">
                    <a:pos x="2" y="4"/>
                  </a:cxn>
                  <a:cxn ang="0">
                    <a:pos x="91" y="4"/>
                  </a:cxn>
                  <a:cxn ang="0">
                    <a:pos x="92" y="2"/>
                  </a:cxn>
                  <a:cxn ang="0">
                    <a:pos x="91" y="0"/>
                  </a:cxn>
                  <a:cxn ang="0">
                    <a:pos x="91" y="0"/>
                  </a:cxn>
                  <a:cxn ang="0">
                    <a:pos x="91" y="0"/>
                  </a:cxn>
                </a:cxnLst>
                <a:rect l="0" t="0" r="r" b="b"/>
                <a:pathLst>
                  <a:path w="92" h="4">
                    <a:moveTo>
                      <a:pt x="91" y="0"/>
                    </a:moveTo>
                    <a:cubicBezTo>
                      <a:pt x="2" y="0"/>
                      <a:pt x="2" y="0"/>
                      <a:pt x="2" y="0"/>
                    </a:cubicBezTo>
                    <a:cubicBezTo>
                      <a:pt x="1" y="0"/>
                      <a:pt x="0" y="1"/>
                      <a:pt x="0" y="2"/>
                    </a:cubicBezTo>
                    <a:cubicBezTo>
                      <a:pt x="0" y="3"/>
                      <a:pt x="1" y="4"/>
                      <a:pt x="2" y="4"/>
                    </a:cubicBezTo>
                    <a:cubicBezTo>
                      <a:pt x="91" y="4"/>
                      <a:pt x="91" y="4"/>
                      <a:pt x="91" y="4"/>
                    </a:cubicBezTo>
                    <a:cubicBezTo>
                      <a:pt x="92" y="4"/>
                      <a:pt x="92" y="3"/>
                      <a:pt x="92" y="2"/>
                    </a:cubicBezTo>
                    <a:cubicBezTo>
                      <a:pt x="92" y="1"/>
                      <a:pt x="92" y="0"/>
                      <a:pt x="91" y="0"/>
                    </a:cubicBezTo>
                    <a:close/>
                    <a:moveTo>
                      <a:pt x="91" y="0"/>
                    </a:moveTo>
                    <a:cubicBezTo>
                      <a:pt x="91" y="0"/>
                      <a:pt x="91" y="0"/>
                      <a:pt x="91" y="0"/>
                    </a:cubicBezTo>
                  </a:path>
                </a:pathLst>
              </a:custGeom>
              <a:grpFill/>
              <a:ln w="9525">
                <a:noFill/>
                <a:round/>
                <a:headEnd/>
                <a:tailEnd/>
              </a:ln>
            </p:spPr>
            <p:txBody>
              <a:bodyPr/>
              <a:lstStyle/>
              <a:p>
                <a:pPr>
                  <a:defRPr/>
                </a:pPr>
                <a:endParaRPr lang="en-US" dirty="0">
                  <a:solidFill>
                    <a:prstClr val="black"/>
                  </a:solidFill>
                </a:endParaRPr>
              </a:p>
            </p:txBody>
          </p:sp>
          <p:sp>
            <p:nvSpPr>
              <p:cNvPr id="75" name="Freeform 137"/>
              <p:cNvSpPr>
                <a:spLocks noEditPoints="1"/>
              </p:cNvSpPr>
              <p:nvPr/>
            </p:nvSpPr>
            <p:spPr bwMode="auto">
              <a:xfrm>
                <a:off x="6418263" y="2955926"/>
                <a:ext cx="268288" cy="9525"/>
              </a:xfrm>
              <a:custGeom>
                <a:avLst/>
                <a:gdLst/>
                <a:ahLst/>
                <a:cxnLst>
                  <a:cxn ang="0">
                    <a:pos x="91" y="0"/>
                  </a:cxn>
                  <a:cxn ang="0">
                    <a:pos x="2" y="0"/>
                  </a:cxn>
                  <a:cxn ang="0">
                    <a:pos x="0" y="1"/>
                  </a:cxn>
                  <a:cxn ang="0">
                    <a:pos x="2" y="3"/>
                  </a:cxn>
                  <a:cxn ang="0">
                    <a:pos x="91" y="3"/>
                  </a:cxn>
                  <a:cxn ang="0">
                    <a:pos x="92" y="1"/>
                  </a:cxn>
                  <a:cxn ang="0">
                    <a:pos x="91" y="0"/>
                  </a:cxn>
                  <a:cxn ang="0">
                    <a:pos x="91" y="0"/>
                  </a:cxn>
                  <a:cxn ang="0">
                    <a:pos x="91" y="0"/>
                  </a:cxn>
                </a:cxnLst>
                <a:rect l="0" t="0" r="r" b="b"/>
                <a:pathLst>
                  <a:path w="92" h="3">
                    <a:moveTo>
                      <a:pt x="91" y="0"/>
                    </a:moveTo>
                    <a:cubicBezTo>
                      <a:pt x="2" y="0"/>
                      <a:pt x="2" y="0"/>
                      <a:pt x="2" y="0"/>
                    </a:cubicBezTo>
                    <a:cubicBezTo>
                      <a:pt x="1" y="0"/>
                      <a:pt x="0" y="0"/>
                      <a:pt x="0" y="1"/>
                    </a:cubicBezTo>
                    <a:cubicBezTo>
                      <a:pt x="0" y="3"/>
                      <a:pt x="1" y="3"/>
                      <a:pt x="2" y="3"/>
                    </a:cubicBezTo>
                    <a:cubicBezTo>
                      <a:pt x="91" y="3"/>
                      <a:pt x="91" y="3"/>
                      <a:pt x="91" y="3"/>
                    </a:cubicBezTo>
                    <a:cubicBezTo>
                      <a:pt x="92" y="3"/>
                      <a:pt x="92" y="3"/>
                      <a:pt x="92" y="1"/>
                    </a:cubicBezTo>
                    <a:cubicBezTo>
                      <a:pt x="92" y="0"/>
                      <a:pt x="92" y="0"/>
                      <a:pt x="91" y="0"/>
                    </a:cubicBezTo>
                    <a:close/>
                    <a:moveTo>
                      <a:pt x="91" y="0"/>
                    </a:moveTo>
                    <a:cubicBezTo>
                      <a:pt x="91" y="0"/>
                      <a:pt x="91" y="0"/>
                      <a:pt x="91" y="0"/>
                    </a:cubicBezTo>
                  </a:path>
                </a:pathLst>
              </a:custGeom>
              <a:grpFill/>
              <a:ln w="9525">
                <a:noFill/>
                <a:round/>
                <a:headEnd/>
                <a:tailEnd/>
              </a:ln>
            </p:spPr>
            <p:txBody>
              <a:bodyPr/>
              <a:lstStyle/>
              <a:p>
                <a:pPr>
                  <a:defRPr/>
                </a:pPr>
                <a:endParaRPr lang="en-US" dirty="0">
                  <a:solidFill>
                    <a:prstClr val="black"/>
                  </a:solidFill>
                </a:endParaRPr>
              </a:p>
            </p:txBody>
          </p:sp>
          <p:sp>
            <p:nvSpPr>
              <p:cNvPr id="76" name="Freeform 138"/>
              <p:cNvSpPr>
                <a:spLocks noEditPoints="1"/>
              </p:cNvSpPr>
              <p:nvPr/>
            </p:nvSpPr>
            <p:spPr bwMode="auto">
              <a:xfrm>
                <a:off x="6418263" y="2987676"/>
                <a:ext cx="268288" cy="12700"/>
              </a:xfrm>
              <a:custGeom>
                <a:avLst/>
                <a:gdLst/>
                <a:ahLst/>
                <a:cxnLst>
                  <a:cxn ang="0">
                    <a:pos x="91" y="0"/>
                  </a:cxn>
                  <a:cxn ang="0">
                    <a:pos x="2" y="0"/>
                  </a:cxn>
                  <a:cxn ang="0">
                    <a:pos x="0" y="2"/>
                  </a:cxn>
                  <a:cxn ang="0">
                    <a:pos x="2" y="4"/>
                  </a:cxn>
                  <a:cxn ang="0">
                    <a:pos x="91" y="4"/>
                  </a:cxn>
                  <a:cxn ang="0">
                    <a:pos x="92" y="2"/>
                  </a:cxn>
                  <a:cxn ang="0">
                    <a:pos x="91" y="0"/>
                  </a:cxn>
                  <a:cxn ang="0">
                    <a:pos x="91" y="0"/>
                  </a:cxn>
                  <a:cxn ang="0">
                    <a:pos x="91" y="0"/>
                  </a:cxn>
                </a:cxnLst>
                <a:rect l="0" t="0" r="r" b="b"/>
                <a:pathLst>
                  <a:path w="92" h="4">
                    <a:moveTo>
                      <a:pt x="91" y="0"/>
                    </a:moveTo>
                    <a:cubicBezTo>
                      <a:pt x="2" y="0"/>
                      <a:pt x="2" y="0"/>
                      <a:pt x="2" y="0"/>
                    </a:cubicBezTo>
                    <a:cubicBezTo>
                      <a:pt x="1" y="0"/>
                      <a:pt x="0" y="1"/>
                      <a:pt x="0" y="2"/>
                    </a:cubicBezTo>
                    <a:cubicBezTo>
                      <a:pt x="0" y="3"/>
                      <a:pt x="1" y="4"/>
                      <a:pt x="2" y="4"/>
                    </a:cubicBezTo>
                    <a:cubicBezTo>
                      <a:pt x="91" y="4"/>
                      <a:pt x="91" y="4"/>
                      <a:pt x="91" y="4"/>
                    </a:cubicBezTo>
                    <a:cubicBezTo>
                      <a:pt x="92" y="4"/>
                      <a:pt x="92" y="3"/>
                      <a:pt x="92" y="2"/>
                    </a:cubicBezTo>
                    <a:cubicBezTo>
                      <a:pt x="92" y="1"/>
                      <a:pt x="92" y="0"/>
                      <a:pt x="91" y="0"/>
                    </a:cubicBezTo>
                    <a:close/>
                    <a:moveTo>
                      <a:pt x="91" y="0"/>
                    </a:moveTo>
                    <a:cubicBezTo>
                      <a:pt x="91" y="0"/>
                      <a:pt x="91" y="0"/>
                      <a:pt x="91" y="0"/>
                    </a:cubicBezTo>
                  </a:path>
                </a:pathLst>
              </a:custGeom>
              <a:grpFill/>
              <a:ln w="9525">
                <a:noFill/>
                <a:round/>
                <a:headEnd/>
                <a:tailEnd/>
              </a:ln>
            </p:spPr>
            <p:txBody>
              <a:bodyPr/>
              <a:lstStyle/>
              <a:p>
                <a:pPr>
                  <a:defRPr/>
                </a:pPr>
                <a:endParaRPr lang="en-US" dirty="0">
                  <a:solidFill>
                    <a:prstClr val="black"/>
                  </a:solidFill>
                </a:endParaRPr>
              </a:p>
            </p:txBody>
          </p:sp>
          <p:sp>
            <p:nvSpPr>
              <p:cNvPr id="77" name="Freeform 139"/>
              <p:cNvSpPr>
                <a:spLocks noEditPoints="1"/>
              </p:cNvSpPr>
              <p:nvPr/>
            </p:nvSpPr>
            <p:spPr bwMode="auto">
              <a:xfrm>
                <a:off x="6418263" y="2889251"/>
                <a:ext cx="268288" cy="7938"/>
              </a:xfrm>
              <a:custGeom>
                <a:avLst/>
                <a:gdLst/>
                <a:ahLst/>
                <a:cxnLst>
                  <a:cxn ang="0">
                    <a:pos x="91" y="0"/>
                  </a:cxn>
                  <a:cxn ang="0">
                    <a:pos x="2" y="0"/>
                  </a:cxn>
                  <a:cxn ang="0">
                    <a:pos x="0" y="1"/>
                  </a:cxn>
                  <a:cxn ang="0">
                    <a:pos x="2" y="3"/>
                  </a:cxn>
                  <a:cxn ang="0">
                    <a:pos x="91" y="3"/>
                  </a:cxn>
                  <a:cxn ang="0">
                    <a:pos x="92" y="1"/>
                  </a:cxn>
                  <a:cxn ang="0">
                    <a:pos x="91" y="0"/>
                  </a:cxn>
                  <a:cxn ang="0">
                    <a:pos x="91" y="0"/>
                  </a:cxn>
                  <a:cxn ang="0">
                    <a:pos x="91" y="0"/>
                  </a:cxn>
                </a:cxnLst>
                <a:rect l="0" t="0" r="r" b="b"/>
                <a:pathLst>
                  <a:path w="92" h="3">
                    <a:moveTo>
                      <a:pt x="91" y="0"/>
                    </a:moveTo>
                    <a:cubicBezTo>
                      <a:pt x="2" y="0"/>
                      <a:pt x="2" y="0"/>
                      <a:pt x="2" y="0"/>
                    </a:cubicBezTo>
                    <a:cubicBezTo>
                      <a:pt x="1" y="0"/>
                      <a:pt x="0" y="0"/>
                      <a:pt x="0" y="1"/>
                    </a:cubicBezTo>
                    <a:cubicBezTo>
                      <a:pt x="0" y="3"/>
                      <a:pt x="1" y="3"/>
                      <a:pt x="2" y="3"/>
                    </a:cubicBezTo>
                    <a:cubicBezTo>
                      <a:pt x="91" y="3"/>
                      <a:pt x="91" y="3"/>
                      <a:pt x="91" y="3"/>
                    </a:cubicBezTo>
                    <a:cubicBezTo>
                      <a:pt x="92" y="3"/>
                      <a:pt x="92" y="3"/>
                      <a:pt x="92" y="1"/>
                    </a:cubicBezTo>
                    <a:cubicBezTo>
                      <a:pt x="92" y="0"/>
                      <a:pt x="92" y="0"/>
                      <a:pt x="91" y="0"/>
                    </a:cubicBezTo>
                    <a:close/>
                    <a:moveTo>
                      <a:pt x="91" y="0"/>
                    </a:moveTo>
                    <a:cubicBezTo>
                      <a:pt x="91" y="0"/>
                      <a:pt x="91" y="0"/>
                      <a:pt x="91" y="0"/>
                    </a:cubicBezTo>
                  </a:path>
                </a:pathLst>
              </a:custGeom>
              <a:grpFill/>
              <a:ln w="9525">
                <a:noFill/>
                <a:round/>
                <a:headEnd/>
                <a:tailEnd/>
              </a:ln>
            </p:spPr>
            <p:txBody>
              <a:bodyPr/>
              <a:lstStyle/>
              <a:p>
                <a:pPr>
                  <a:defRPr/>
                </a:pPr>
                <a:endParaRPr lang="en-US" dirty="0">
                  <a:solidFill>
                    <a:prstClr val="black"/>
                  </a:solidFill>
                </a:endParaRPr>
              </a:p>
            </p:txBody>
          </p:sp>
          <p:sp>
            <p:nvSpPr>
              <p:cNvPr id="78" name="Freeform 140"/>
              <p:cNvSpPr>
                <a:spLocks noEditPoints="1"/>
              </p:cNvSpPr>
              <p:nvPr/>
            </p:nvSpPr>
            <p:spPr bwMode="auto">
              <a:xfrm>
                <a:off x="6418263" y="2774951"/>
                <a:ext cx="101600" cy="90488"/>
              </a:xfrm>
              <a:custGeom>
                <a:avLst/>
                <a:gdLst/>
                <a:ahLst/>
                <a:cxnLst>
                  <a:cxn ang="0">
                    <a:pos x="4" y="31"/>
                  </a:cxn>
                  <a:cxn ang="0">
                    <a:pos x="31" y="31"/>
                  </a:cxn>
                  <a:cxn ang="0">
                    <a:pos x="35" y="27"/>
                  </a:cxn>
                  <a:cxn ang="0">
                    <a:pos x="35" y="4"/>
                  </a:cxn>
                  <a:cxn ang="0">
                    <a:pos x="31" y="0"/>
                  </a:cxn>
                  <a:cxn ang="0">
                    <a:pos x="4" y="0"/>
                  </a:cxn>
                  <a:cxn ang="0">
                    <a:pos x="0" y="4"/>
                  </a:cxn>
                  <a:cxn ang="0">
                    <a:pos x="0" y="27"/>
                  </a:cxn>
                  <a:cxn ang="0">
                    <a:pos x="4" y="31"/>
                  </a:cxn>
                  <a:cxn ang="0">
                    <a:pos x="8" y="8"/>
                  </a:cxn>
                  <a:cxn ang="0">
                    <a:pos x="27" y="8"/>
                  </a:cxn>
                  <a:cxn ang="0">
                    <a:pos x="27" y="23"/>
                  </a:cxn>
                  <a:cxn ang="0">
                    <a:pos x="8" y="23"/>
                  </a:cxn>
                  <a:cxn ang="0">
                    <a:pos x="8" y="8"/>
                  </a:cxn>
                  <a:cxn ang="0">
                    <a:pos x="8" y="8"/>
                  </a:cxn>
                  <a:cxn ang="0">
                    <a:pos x="8" y="8"/>
                  </a:cxn>
                </a:cxnLst>
                <a:rect l="0" t="0" r="r" b="b"/>
                <a:pathLst>
                  <a:path w="35" h="31">
                    <a:moveTo>
                      <a:pt x="4" y="31"/>
                    </a:moveTo>
                    <a:cubicBezTo>
                      <a:pt x="31" y="31"/>
                      <a:pt x="31" y="31"/>
                      <a:pt x="31" y="31"/>
                    </a:cubicBezTo>
                    <a:cubicBezTo>
                      <a:pt x="33" y="31"/>
                      <a:pt x="35" y="29"/>
                      <a:pt x="35" y="27"/>
                    </a:cubicBezTo>
                    <a:cubicBezTo>
                      <a:pt x="35" y="4"/>
                      <a:pt x="35" y="4"/>
                      <a:pt x="35" y="4"/>
                    </a:cubicBezTo>
                    <a:cubicBezTo>
                      <a:pt x="35" y="2"/>
                      <a:pt x="33" y="0"/>
                      <a:pt x="31" y="0"/>
                    </a:cubicBezTo>
                    <a:cubicBezTo>
                      <a:pt x="4" y="0"/>
                      <a:pt x="4" y="0"/>
                      <a:pt x="4" y="0"/>
                    </a:cubicBezTo>
                    <a:cubicBezTo>
                      <a:pt x="2" y="0"/>
                      <a:pt x="0" y="2"/>
                      <a:pt x="0" y="4"/>
                    </a:cubicBezTo>
                    <a:cubicBezTo>
                      <a:pt x="0" y="27"/>
                      <a:pt x="0" y="27"/>
                      <a:pt x="0" y="27"/>
                    </a:cubicBezTo>
                    <a:cubicBezTo>
                      <a:pt x="0" y="29"/>
                      <a:pt x="2" y="31"/>
                      <a:pt x="4" y="31"/>
                    </a:cubicBezTo>
                    <a:close/>
                    <a:moveTo>
                      <a:pt x="8" y="8"/>
                    </a:moveTo>
                    <a:cubicBezTo>
                      <a:pt x="27" y="8"/>
                      <a:pt x="27" y="8"/>
                      <a:pt x="27" y="8"/>
                    </a:cubicBezTo>
                    <a:cubicBezTo>
                      <a:pt x="27" y="23"/>
                      <a:pt x="27" y="23"/>
                      <a:pt x="27" y="23"/>
                    </a:cubicBezTo>
                    <a:cubicBezTo>
                      <a:pt x="8" y="23"/>
                      <a:pt x="8" y="23"/>
                      <a:pt x="8" y="23"/>
                    </a:cubicBezTo>
                    <a:lnTo>
                      <a:pt x="8" y="8"/>
                    </a:lnTo>
                    <a:close/>
                    <a:moveTo>
                      <a:pt x="8" y="8"/>
                    </a:moveTo>
                    <a:cubicBezTo>
                      <a:pt x="8" y="8"/>
                      <a:pt x="8" y="8"/>
                      <a:pt x="8" y="8"/>
                    </a:cubicBezTo>
                  </a:path>
                </a:pathLst>
              </a:custGeom>
              <a:grpFill/>
              <a:ln w="9525">
                <a:noFill/>
                <a:round/>
                <a:headEnd/>
                <a:tailEnd/>
              </a:ln>
            </p:spPr>
            <p:txBody>
              <a:bodyPr/>
              <a:lstStyle/>
              <a:p>
                <a:pPr>
                  <a:defRPr/>
                </a:pPr>
                <a:endParaRPr lang="en-US" dirty="0">
                  <a:solidFill>
                    <a:prstClr val="black"/>
                  </a:solidFill>
                </a:endParaRPr>
              </a:p>
            </p:txBody>
          </p:sp>
        </p:grpSp>
      </p:grpSp>
      <p:sp>
        <p:nvSpPr>
          <p:cNvPr id="47" name="Скругленный прямоугольник 46"/>
          <p:cNvSpPr/>
          <p:nvPr/>
        </p:nvSpPr>
        <p:spPr>
          <a:xfrm>
            <a:off x="1854201" y="2948627"/>
            <a:ext cx="4352492" cy="2455862"/>
          </a:xfrm>
          <a:prstGeom prst="roundRect">
            <a:avLst/>
          </a:prstGeom>
          <a:solidFill>
            <a:schemeClr val="tx2">
              <a:lumMod val="40000"/>
              <a:lumOff val="60000"/>
            </a:schemeClr>
          </a:solidFill>
          <a:ln/>
        </p:spPr>
        <p:style>
          <a:lnRef idx="0">
            <a:schemeClr val="accent1"/>
          </a:lnRef>
          <a:fillRef idx="3">
            <a:schemeClr val="accent1"/>
          </a:fillRef>
          <a:effectRef idx="3">
            <a:schemeClr val="accent1"/>
          </a:effectRef>
          <a:fontRef idx="minor">
            <a:schemeClr val="lt1"/>
          </a:fontRef>
        </p:style>
        <p:txBody>
          <a:bodyPr/>
          <a:lstStyle/>
          <a:p>
            <a:pPr algn="ctr">
              <a:defRPr/>
            </a:pPr>
            <a:r>
              <a:rPr lang="ru-RU" sz="1200" b="1" dirty="0">
                <a:solidFill>
                  <a:prstClr val="black"/>
                </a:solidFill>
              </a:rPr>
              <a:t>Возникновение вопроса технического характера</a:t>
            </a:r>
          </a:p>
        </p:txBody>
      </p:sp>
      <p:sp>
        <p:nvSpPr>
          <p:cNvPr id="54" name="Скругленный прямоугольник 53"/>
          <p:cNvSpPr/>
          <p:nvPr/>
        </p:nvSpPr>
        <p:spPr>
          <a:xfrm>
            <a:off x="2081213" y="4874264"/>
            <a:ext cx="3980006" cy="333375"/>
          </a:xfrm>
          <a:prstGeom prst="roundRect">
            <a:avLst/>
          </a:prstGeom>
        </p:spPr>
        <p:style>
          <a:lnRef idx="1">
            <a:schemeClr val="accent6"/>
          </a:lnRef>
          <a:fillRef idx="3">
            <a:schemeClr val="accent6"/>
          </a:fillRef>
          <a:effectRef idx="2">
            <a:schemeClr val="accent6"/>
          </a:effectRef>
          <a:fontRef idx="minor">
            <a:schemeClr val="lt1"/>
          </a:fontRef>
        </p:style>
        <p:txBody>
          <a:bodyPr anchor="ctr"/>
          <a:lstStyle/>
          <a:p>
            <a:pPr algn="ctr">
              <a:defRPr/>
            </a:pPr>
            <a:r>
              <a:rPr lang="ru-RU" sz="1400" dirty="0">
                <a:solidFill>
                  <a:prstClr val="white"/>
                </a:solidFill>
              </a:rPr>
              <a:t>Письмом на адрес </a:t>
            </a:r>
            <a:r>
              <a:rPr lang="en-US" altLang="ru-RU" sz="1400" dirty="0">
                <a:solidFill>
                  <a:prstClr val="white"/>
                </a:solidFill>
              </a:rPr>
              <a:t>support_eb@roskazna.ru</a:t>
            </a:r>
            <a:endParaRPr lang="ru-RU" altLang="ru-RU" sz="1400" dirty="0">
              <a:solidFill>
                <a:prstClr val="white"/>
              </a:solidFill>
            </a:endParaRPr>
          </a:p>
        </p:txBody>
      </p:sp>
      <p:sp>
        <p:nvSpPr>
          <p:cNvPr id="53" name="Скругленный прямоугольник 52"/>
          <p:cNvSpPr/>
          <p:nvPr/>
        </p:nvSpPr>
        <p:spPr>
          <a:xfrm>
            <a:off x="2081213" y="4426589"/>
            <a:ext cx="3980006" cy="339725"/>
          </a:xfrm>
          <a:prstGeom prst="roundRect">
            <a:avLst/>
          </a:prstGeom>
        </p:spPr>
        <p:style>
          <a:lnRef idx="1">
            <a:schemeClr val="accent3"/>
          </a:lnRef>
          <a:fillRef idx="3">
            <a:schemeClr val="accent3"/>
          </a:fillRef>
          <a:effectRef idx="2">
            <a:schemeClr val="accent3"/>
          </a:effectRef>
          <a:fontRef idx="minor">
            <a:schemeClr val="lt1"/>
          </a:fontRef>
        </p:style>
        <p:txBody>
          <a:bodyPr anchor="ctr"/>
          <a:lstStyle/>
          <a:p>
            <a:pPr algn="ctr">
              <a:defRPr/>
            </a:pPr>
            <a:r>
              <a:rPr lang="ru-RU" sz="1400" dirty="0">
                <a:solidFill>
                  <a:prstClr val="white"/>
                </a:solidFill>
              </a:rPr>
              <a:t>В личном кабинете: </a:t>
            </a:r>
            <a:r>
              <a:rPr lang="en-US" altLang="ru-RU" sz="1400" dirty="0">
                <a:solidFill>
                  <a:prstClr val="white"/>
                </a:solidFill>
              </a:rPr>
              <a:t>Alt +</a:t>
            </a:r>
            <a:r>
              <a:rPr lang="ru-RU" altLang="ru-RU" sz="1400" dirty="0">
                <a:solidFill>
                  <a:prstClr val="white"/>
                </a:solidFill>
              </a:rPr>
              <a:t> </a:t>
            </a:r>
            <a:r>
              <a:rPr lang="en-US" altLang="ru-RU" sz="1400" dirty="0">
                <a:solidFill>
                  <a:prstClr val="white"/>
                </a:solidFill>
              </a:rPr>
              <a:t>Shift + P</a:t>
            </a:r>
            <a:endParaRPr lang="ru-RU" altLang="ru-RU" sz="1400" dirty="0">
              <a:solidFill>
                <a:prstClr val="white"/>
              </a:solidFill>
            </a:endParaRPr>
          </a:p>
        </p:txBody>
      </p:sp>
      <p:sp>
        <p:nvSpPr>
          <p:cNvPr id="52" name="Скругленный прямоугольник 51"/>
          <p:cNvSpPr/>
          <p:nvPr/>
        </p:nvSpPr>
        <p:spPr>
          <a:xfrm>
            <a:off x="2081213" y="3956689"/>
            <a:ext cx="3980006" cy="338138"/>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ru-RU" sz="1400" dirty="0" smtClean="0">
                <a:solidFill>
                  <a:prstClr val="white"/>
                </a:solidFill>
              </a:rPr>
              <a:t>      По </a:t>
            </a:r>
            <a:r>
              <a:rPr lang="ru-RU" sz="1400" dirty="0">
                <a:solidFill>
                  <a:prstClr val="white"/>
                </a:solidFill>
              </a:rPr>
              <a:t>телефону горячей линии: 8(800) 222-27-77</a:t>
            </a:r>
          </a:p>
        </p:txBody>
      </p:sp>
      <p:sp>
        <p:nvSpPr>
          <p:cNvPr id="50" name="Скругленный прямоугольник 49"/>
          <p:cNvSpPr/>
          <p:nvPr/>
        </p:nvSpPr>
        <p:spPr>
          <a:xfrm>
            <a:off x="2043113" y="3499489"/>
            <a:ext cx="4018106" cy="339725"/>
          </a:xfrm>
          <a:prstGeom prst="roundRect">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ru-RU" sz="1400" dirty="0" smtClean="0">
                <a:solidFill>
                  <a:prstClr val="white"/>
                </a:solidFill>
              </a:rPr>
              <a:t>      Создание </a:t>
            </a:r>
            <a:r>
              <a:rPr lang="ru-RU" sz="1400" dirty="0">
                <a:solidFill>
                  <a:prstClr val="white"/>
                </a:solidFill>
              </a:rPr>
              <a:t>обращения в СУЭ </a:t>
            </a:r>
            <a:r>
              <a:rPr lang="ru-RU" sz="1400" dirty="0" smtClean="0">
                <a:solidFill>
                  <a:prstClr val="white"/>
                </a:solidFill>
              </a:rPr>
              <a:t>ФК (только ТОФК)</a:t>
            </a:r>
            <a:endParaRPr lang="ru-RU" sz="1400" dirty="0">
              <a:solidFill>
                <a:prstClr val="white"/>
              </a:solidFill>
            </a:endParaRPr>
          </a:p>
        </p:txBody>
      </p:sp>
      <p:grpSp>
        <p:nvGrpSpPr>
          <p:cNvPr id="7185" name="Группа 16"/>
          <p:cNvGrpSpPr>
            <a:grpSpLocks/>
          </p:cNvGrpSpPr>
          <p:nvPr/>
        </p:nvGrpSpPr>
        <p:grpSpPr bwMode="auto">
          <a:xfrm>
            <a:off x="1960563" y="4324989"/>
            <a:ext cx="360363" cy="352425"/>
            <a:chOff x="460349" y="3731311"/>
            <a:chExt cx="637448" cy="543107"/>
          </a:xfrm>
        </p:grpSpPr>
        <p:sp>
          <p:nvSpPr>
            <p:cNvPr id="144" name="Sev01"/>
            <p:cNvSpPr/>
            <p:nvPr/>
          </p:nvSpPr>
          <p:spPr>
            <a:xfrm>
              <a:off x="460349" y="3731311"/>
              <a:ext cx="637448" cy="543107"/>
            </a:xfrm>
            <a:prstGeom prst="roundRect">
              <a:avLst/>
            </a:prstGeom>
            <a:ln>
              <a:solidFill>
                <a:schemeClr val="bg1"/>
              </a:solidFill>
            </a:ln>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4000" dirty="0">
                <a:solidFill>
                  <a:srgbClr val="4F81BD">
                    <a:lumMod val="50000"/>
                  </a:srgbClr>
                </a:solidFill>
                <a:latin typeface="FontAwesome" pitchFamily="2" charset="0"/>
              </a:endParaRPr>
            </a:p>
          </p:txBody>
        </p:sp>
        <p:sp>
          <p:nvSpPr>
            <p:cNvPr id="7202" name="Freeform 42"/>
            <p:cNvSpPr>
              <a:spLocks noEditPoints="1"/>
            </p:cNvSpPr>
            <p:nvPr/>
          </p:nvSpPr>
          <p:spPr bwMode="auto">
            <a:xfrm>
              <a:off x="608901" y="3894540"/>
              <a:ext cx="329185" cy="240985"/>
            </a:xfrm>
            <a:custGeom>
              <a:avLst/>
              <a:gdLst>
                <a:gd name="T0" fmla="*/ 2147483647 w 73"/>
                <a:gd name="T1" fmla="*/ 2147483647 h 63"/>
                <a:gd name="T2" fmla="*/ 2147483647 w 73"/>
                <a:gd name="T3" fmla="*/ 2147483647 h 63"/>
                <a:gd name="T4" fmla="*/ 2147483647 w 73"/>
                <a:gd name="T5" fmla="*/ 2147483647 h 63"/>
                <a:gd name="T6" fmla="*/ 2147483647 w 73"/>
                <a:gd name="T7" fmla="*/ 2147483647 h 63"/>
                <a:gd name="T8" fmla="*/ 2147483647 w 73"/>
                <a:gd name="T9" fmla="*/ 2147483647 h 63"/>
                <a:gd name="T10" fmla="*/ 2147483647 w 73"/>
                <a:gd name="T11" fmla="*/ 2147483647 h 63"/>
                <a:gd name="T12" fmla="*/ 2147483647 w 73"/>
                <a:gd name="T13" fmla="*/ 2147483647 h 63"/>
                <a:gd name="T14" fmla="*/ 2147483647 w 73"/>
                <a:gd name="T15" fmla="*/ 2147483647 h 63"/>
                <a:gd name="T16" fmla="*/ 2147483647 w 73"/>
                <a:gd name="T17" fmla="*/ 2147483647 h 63"/>
                <a:gd name="T18" fmla="*/ 0 w 73"/>
                <a:gd name="T19" fmla="*/ 2147483647 h 63"/>
                <a:gd name="T20" fmla="*/ 0 w 73"/>
                <a:gd name="T21" fmla="*/ 2147483647 h 63"/>
                <a:gd name="T22" fmla="*/ 2147483647 w 73"/>
                <a:gd name="T23" fmla="*/ 0 h 63"/>
                <a:gd name="T24" fmla="*/ 2147483647 w 73"/>
                <a:gd name="T25" fmla="*/ 0 h 63"/>
                <a:gd name="T26" fmla="*/ 2147483647 w 73"/>
                <a:gd name="T27" fmla="*/ 2147483647 h 63"/>
                <a:gd name="T28" fmla="*/ 2147483647 w 73"/>
                <a:gd name="T29" fmla="*/ 2147483647 h 63"/>
                <a:gd name="T30" fmla="*/ 2147483647 w 73"/>
                <a:gd name="T31" fmla="*/ 2147483647 h 63"/>
                <a:gd name="T32" fmla="*/ 2147483647 w 73"/>
                <a:gd name="T33" fmla="*/ 2147483647 h 63"/>
                <a:gd name="T34" fmla="*/ 2147483647 w 73"/>
                <a:gd name="T35" fmla="*/ 2147483647 h 63"/>
                <a:gd name="T36" fmla="*/ 2147483647 w 73"/>
                <a:gd name="T37" fmla="*/ 2147483647 h 63"/>
                <a:gd name="T38" fmla="*/ 2147483647 w 73"/>
                <a:gd name="T39" fmla="*/ 2147483647 h 63"/>
                <a:gd name="T40" fmla="*/ 2147483647 w 73"/>
                <a:gd name="T41" fmla="*/ 2147483647 h 63"/>
                <a:gd name="T42" fmla="*/ 2147483647 w 73"/>
                <a:gd name="T43" fmla="*/ 2147483647 h 63"/>
                <a:gd name="T44" fmla="*/ 2147483647 w 73"/>
                <a:gd name="T45" fmla="*/ 2147483647 h 63"/>
                <a:gd name="T46" fmla="*/ 2147483647 w 73"/>
                <a:gd name="T47" fmla="*/ 2147483647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solidFill>
                  <a:prstClr val="black"/>
                </a:solidFill>
              </a:endParaRPr>
            </a:p>
          </p:txBody>
        </p:sp>
      </p:grpSp>
      <p:grpSp>
        <p:nvGrpSpPr>
          <p:cNvPr id="7186" name="Группа 15"/>
          <p:cNvGrpSpPr>
            <a:grpSpLocks/>
          </p:cNvGrpSpPr>
          <p:nvPr/>
        </p:nvGrpSpPr>
        <p:grpSpPr bwMode="auto">
          <a:xfrm>
            <a:off x="1960563" y="3866202"/>
            <a:ext cx="360363" cy="339725"/>
            <a:chOff x="4728027" y="3574157"/>
            <a:chExt cx="842349" cy="845662"/>
          </a:xfrm>
        </p:grpSpPr>
        <p:sp>
          <p:nvSpPr>
            <p:cNvPr id="132" name="Sev01"/>
            <p:cNvSpPr/>
            <p:nvPr/>
          </p:nvSpPr>
          <p:spPr>
            <a:xfrm>
              <a:off x="4728027" y="3574157"/>
              <a:ext cx="842349" cy="845662"/>
            </a:xfrm>
            <a:prstGeom prst="roundRect">
              <a:avLst/>
            </a:prstGeom>
            <a:ln>
              <a:solidFill>
                <a:schemeClr val="bg1"/>
              </a:solidFill>
            </a:ln>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en-US" sz="4000" dirty="0">
                <a:solidFill>
                  <a:srgbClr val="4F81BD">
                    <a:lumMod val="50000"/>
                  </a:srgbClr>
                </a:solidFill>
                <a:latin typeface="FontAwesome" pitchFamily="2" charset="0"/>
              </a:endParaRPr>
            </a:p>
          </p:txBody>
        </p:sp>
        <p:sp>
          <p:nvSpPr>
            <p:cNvPr id="7200" name="Freeform 117"/>
            <p:cNvSpPr>
              <a:spLocks/>
            </p:cNvSpPr>
            <p:nvPr/>
          </p:nvSpPr>
          <p:spPr bwMode="auto">
            <a:xfrm>
              <a:off x="4961860" y="3785506"/>
              <a:ext cx="388493" cy="389096"/>
            </a:xfrm>
            <a:custGeom>
              <a:avLst/>
              <a:gdLst>
                <a:gd name="T0" fmla="*/ 2147483647 w 57"/>
                <a:gd name="T1" fmla="*/ 2147483647 h 57"/>
                <a:gd name="T2" fmla="*/ 2147483647 w 57"/>
                <a:gd name="T3" fmla="*/ 2147483647 h 57"/>
                <a:gd name="T4" fmla="*/ 2147483647 w 57"/>
                <a:gd name="T5" fmla="*/ 2147483647 h 57"/>
                <a:gd name="T6" fmla="*/ 2147483647 w 57"/>
                <a:gd name="T7" fmla="*/ 2147483647 h 57"/>
                <a:gd name="T8" fmla="*/ 2147483647 w 57"/>
                <a:gd name="T9" fmla="*/ 2147483647 h 57"/>
                <a:gd name="T10" fmla="*/ 2147483647 w 57"/>
                <a:gd name="T11" fmla="*/ 2147483647 h 57"/>
                <a:gd name="T12" fmla="*/ 2147483647 w 57"/>
                <a:gd name="T13" fmla="*/ 2147483647 h 57"/>
                <a:gd name="T14" fmla="*/ 0 w 57"/>
                <a:gd name="T15" fmla="*/ 2147483647 h 57"/>
                <a:gd name="T16" fmla="*/ 2147483647 w 57"/>
                <a:gd name="T17" fmla="*/ 2147483647 h 57"/>
                <a:gd name="T18" fmla="*/ 2147483647 w 57"/>
                <a:gd name="T19" fmla="*/ 2147483647 h 57"/>
                <a:gd name="T20" fmla="*/ 2147483647 w 57"/>
                <a:gd name="T21" fmla="*/ 0 h 57"/>
                <a:gd name="T22" fmla="*/ 2147483647 w 57"/>
                <a:gd name="T23" fmla="*/ 2147483647 h 57"/>
                <a:gd name="T24" fmla="*/ 2147483647 w 57"/>
                <a:gd name="T25" fmla="*/ 2147483647 h 57"/>
                <a:gd name="T26" fmla="*/ 2147483647 w 57"/>
                <a:gd name="T27" fmla="*/ 2147483647 h 57"/>
                <a:gd name="T28" fmla="*/ 2147483647 w 57"/>
                <a:gd name="T29" fmla="*/ 2147483647 h 57"/>
                <a:gd name="T30" fmla="*/ 2147483647 w 57"/>
                <a:gd name="T31" fmla="*/ 2147483647 h 57"/>
                <a:gd name="T32" fmla="*/ 2147483647 w 57"/>
                <a:gd name="T33" fmla="*/ 2147483647 h 57"/>
                <a:gd name="T34" fmla="*/ 2147483647 w 57"/>
                <a:gd name="T35" fmla="*/ 2147483647 h 57"/>
                <a:gd name="T36" fmla="*/ 2147483647 w 57"/>
                <a:gd name="T37" fmla="*/ 2147483647 h 57"/>
                <a:gd name="T38" fmla="*/ 2147483647 w 57"/>
                <a:gd name="T39" fmla="*/ 2147483647 h 57"/>
                <a:gd name="T40" fmla="*/ 2147483647 w 57"/>
                <a:gd name="T41" fmla="*/ 2147483647 h 57"/>
                <a:gd name="T42" fmla="*/ 2147483647 w 57"/>
                <a:gd name="T43" fmla="*/ 2147483647 h 57"/>
                <a:gd name="T44" fmla="*/ 2147483647 w 57"/>
                <a:gd name="T45" fmla="*/ 2147483647 h 57"/>
                <a:gd name="T46" fmla="*/ 2147483647 w 57"/>
                <a:gd name="T47" fmla="*/ 2147483647 h 57"/>
                <a:gd name="T48" fmla="*/ 2147483647 w 57"/>
                <a:gd name="T49" fmla="*/ 2147483647 h 5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solidFill>
                  <a:prstClr val="black"/>
                </a:solidFill>
              </a:endParaRPr>
            </a:p>
          </p:txBody>
        </p:sp>
      </p:grpSp>
      <p:grpSp>
        <p:nvGrpSpPr>
          <p:cNvPr id="7187" name="Группа 17"/>
          <p:cNvGrpSpPr>
            <a:grpSpLocks/>
          </p:cNvGrpSpPr>
          <p:nvPr/>
        </p:nvGrpSpPr>
        <p:grpSpPr bwMode="auto">
          <a:xfrm>
            <a:off x="1962151" y="4793302"/>
            <a:ext cx="361950" cy="350837"/>
            <a:chOff x="3006268" y="6006142"/>
            <a:chExt cx="620279" cy="516879"/>
          </a:xfrm>
        </p:grpSpPr>
        <p:sp>
          <p:nvSpPr>
            <p:cNvPr id="147" name="Sev01"/>
            <p:cNvSpPr/>
            <p:nvPr/>
          </p:nvSpPr>
          <p:spPr>
            <a:xfrm>
              <a:off x="3006268" y="6006142"/>
              <a:ext cx="620279" cy="516879"/>
            </a:xfrm>
            <a:prstGeom prst="roundRect">
              <a:avLst/>
            </a:prstGeom>
            <a:ln>
              <a:solidFill>
                <a:schemeClr val="bg1"/>
              </a:solidFill>
            </a:ln>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US" sz="4000" dirty="0">
                <a:solidFill>
                  <a:srgbClr val="4F81BD">
                    <a:lumMod val="50000"/>
                  </a:srgbClr>
                </a:solidFill>
                <a:latin typeface="FontAwesome" pitchFamily="2" charset="0"/>
              </a:endParaRPr>
            </a:p>
          </p:txBody>
        </p:sp>
        <p:sp>
          <p:nvSpPr>
            <p:cNvPr id="7198" name="Freeform 101"/>
            <p:cNvSpPr>
              <a:spLocks noEditPoints="1"/>
            </p:cNvSpPr>
            <p:nvPr/>
          </p:nvSpPr>
          <p:spPr bwMode="auto">
            <a:xfrm>
              <a:off x="3112699" y="6153580"/>
              <a:ext cx="407419" cy="225393"/>
            </a:xfrm>
            <a:custGeom>
              <a:avLst/>
              <a:gdLst>
                <a:gd name="T0" fmla="*/ 2147483647 w 77"/>
                <a:gd name="T1" fmla="*/ 2147483647 h 51"/>
                <a:gd name="T2" fmla="*/ 2147483647 w 77"/>
                <a:gd name="T3" fmla="*/ 2147483647 h 51"/>
                <a:gd name="T4" fmla="*/ 2147483647 w 77"/>
                <a:gd name="T5" fmla="*/ 2147483647 h 51"/>
                <a:gd name="T6" fmla="*/ 2147483647 w 77"/>
                <a:gd name="T7" fmla="*/ 2147483647 h 51"/>
                <a:gd name="T8" fmla="*/ 0 w 77"/>
                <a:gd name="T9" fmla="*/ 2147483647 h 51"/>
                <a:gd name="T10" fmla="*/ 0 w 77"/>
                <a:gd name="T11" fmla="*/ 2147483647 h 51"/>
                <a:gd name="T12" fmla="*/ 2147483647 w 77"/>
                <a:gd name="T13" fmla="*/ 2147483647 h 51"/>
                <a:gd name="T14" fmla="*/ 2147483647 w 77"/>
                <a:gd name="T15" fmla="*/ 2147483647 h 51"/>
                <a:gd name="T16" fmla="*/ 2147483647 w 77"/>
                <a:gd name="T17" fmla="*/ 2147483647 h 51"/>
                <a:gd name="T18" fmla="*/ 2147483647 w 77"/>
                <a:gd name="T19" fmla="*/ 2147483647 h 51"/>
                <a:gd name="T20" fmla="*/ 2147483647 w 77"/>
                <a:gd name="T21" fmla="*/ 2147483647 h 51"/>
                <a:gd name="T22" fmla="*/ 2147483647 w 77"/>
                <a:gd name="T23" fmla="*/ 0 h 51"/>
                <a:gd name="T24" fmla="*/ 2147483647 w 77"/>
                <a:gd name="T25" fmla="*/ 0 h 51"/>
                <a:gd name="T26" fmla="*/ 2147483647 w 77"/>
                <a:gd name="T27" fmla="*/ 2147483647 h 51"/>
                <a:gd name="T28" fmla="*/ 2147483647 w 77"/>
                <a:gd name="T29" fmla="*/ 2147483647 h 51"/>
                <a:gd name="T30" fmla="*/ 2147483647 w 77"/>
                <a:gd name="T31" fmla="*/ 2147483647 h 51"/>
                <a:gd name="T32" fmla="*/ 2147483647 w 77"/>
                <a:gd name="T33" fmla="*/ 2147483647 h 51"/>
                <a:gd name="T34" fmla="*/ 2147483647 w 77"/>
                <a:gd name="T35" fmla="*/ 2147483647 h 51"/>
                <a:gd name="T36" fmla="*/ 2147483647 w 77"/>
                <a:gd name="T37" fmla="*/ 2147483647 h 51"/>
                <a:gd name="T38" fmla="*/ 2147483647 w 77"/>
                <a:gd name="T39" fmla="*/ 2147483647 h 51"/>
                <a:gd name="T40" fmla="*/ 2147483647 w 77"/>
                <a:gd name="T41" fmla="*/ 2147483647 h 51"/>
                <a:gd name="T42" fmla="*/ 2147483647 w 77"/>
                <a:gd name="T43" fmla="*/ 2147483647 h 51"/>
                <a:gd name="T44" fmla="*/ 2147483647 w 77"/>
                <a:gd name="T45" fmla="*/ 2147483647 h 51"/>
                <a:gd name="T46" fmla="*/ 2147483647 w 77"/>
                <a:gd name="T47" fmla="*/ 2147483647 h 51"/>
                <a:gd name="T48" fmla="*/ 2147483647 w 77"/>
                <a:gd name="T49" fmla="*/ 2147483647 h 51"/>
                <a:gd name="T50" fmla="*/ 2147483647 w 77"/>
                <a:gd name="T51" fmla="*/ 2147483647 h 51"/>
                <a:gd name="T52" fmla="*/ 2147483647 w 77"/>
                <a:gd name="T53" fmla="*/ 2147483647 h 51"/>
                <a:gd name="T54" fmla="*/ 2147483647 w 77"/>
                <a:gd name="T55" fmla="*/ 2147483647 h 51"/>
                <a:gd name="T56" fmla="*/ 2147483647 w 77"/>
                <a:gd name="T57" fmla="*/ 2147483647 h 51"/>
                <a:gd name="T58" fmla="*/ 2147483647 w 77"/>
                <a:gd name="T59" fmla="*/ 2147483647 h 51"/>
                <a:gd name="T60" fmla="*/ 2147483647 w 77"/>
                <a:gd name="T61" fmla="*/ 2147483647 h 51"/>
                <a:gd name="T62" fmla="*/ 2147483647 w 77"/>
                <a:gd name="T63" fmla="*/ 2147483647 h 51"/>
                <a:gd name="T64" fmla="*/ 2147483647 w 77"/>
                <a:gd name="T65" fmla="*/ 2147483647 h 51"/>
                <a:gd name="T66" fmla="*/ 2147483647 w 77"/>
                <a:gd name="T67" fmla="*/ 2147483647 h 5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solidFill>
                  <a:prstClr val="black"/>
                </a:solidFill>
              </a:endParaRPr>
            </a:p>
          </p:txBody>
        </p:sp>
      </p:grpSp>
      <p:grpSp>
        <p:nvGrpSpPr>
          <p:cNvPr id="7188" name="Группа 14"/>
          <p:cNvGrpSpPr>
            <a:grpSpLocks/>
          </p:cNvGrpSpPr>
          <p:nvPr/>
        </p:nvGrpSpPr>
        <p:grpSpPr bwMode="auto">
          <a:xfrm>
            <a:off x="1960563" y="3413764"/>
            <a:ext cx="360363" cy="338138"/>
            <a:chOff x="592404" y="2463793"/>
            <a:chExt cx="420125" cy="359982"/>
          </a:xfrm>
        </p:grpSpPr>
        <p:sp>
          <p:nvSpPr>
            <p:cNvPr id="28" name="Sev01"/>
            <p:cNvSpPr/>
            <p:nvPr/>
          </p:nvSpPr>
          <p:spPr>
            <a:xfrm>
              <a:off x="592404" y="2463793"/>
              <a:ext cx="420125" cy="359982"/>
            </a:xfrm>
            <a:prstGeom prst="roundRect">
              <a:avLst/>
            </a:prstGeom>
            <a:ln>
              <a:solidFill>
                <a:schemeClr val="bg1"/>
              </a:solidFill>
            </a:ln>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n-US" sz="4000" dirty="0">
                <a:solidFill>
                  <a:srgbClr val="4F81BD">
                    <a:lumMod val="50000"/>
                  </a:srgbClr>
                </a:solidFill>
                <a:latin typeface="FontAwesome" pitchFamily="2" charset="0"/>
              </a:endParaRPr>
            </a:p>
          </p:txBody>
        </p:sp>
        <p:sp>
          <p:nvSpPr>
            <p:cNvPr id="7196" name="Freeform 144"/>
            <p:cNvSpPr>
              <a:spLocks noEditPoints="1"/>
            </p:cNvSpPr>
            <p:nvPr/>
          </p:nvSpPr>
          <p:spPr bwMode="auto">
            <a:xfrm>
              <a:off x="696692" y="2550190"/>
              <a:ext cx="224071" cy="187188"/>
            </a:xfrm>
            <a:custGeom>
              <a:avLst/>
              <a:gdLst>
                <a:gd name="T0" fmla="*/ 2147483647 w 126"/>
                <a:gd name="T1" fmla="*/ 0 h 123"/>
                <a:gd name="T2" fmla="*/ 2147483647 w 126"/>
                <a:gd name="T3" fmla="*/ 2147483647 h 123"/>
                <a:gd name="T4" fmla="*/ 2147483647 w 126"/>
                <a:gd name="T5" fmla="*/ 2147483647 h 123"/>
                <a:gd name="T6" fmla="*/ 2147483647 w 126"/>
                <a:gd name="T7" fmla="*/ 2147483647 h 123"/>
                <a:gd name="T8" fmla="*/ 0 w 126"/>
                <a:gd name="T9" fmla="*/ 2147483647 h 123"/>
                <a:gd name="T10" fmla="*/ 2147483647 w 126"/>
                <a:gd name="T11" fmla="*/ 2147483647 h 123"/>
                <a:gd name="T12" fmla="*/ 2147483647 w 126"/>
                <a:gd name="T13" fmla="*/ 2147483647 h 123"/>
                <a:gd name="T14" fmla="*/ 2147483647 w 126"/>
                <a:gd name="T15" fmla="*/ 2147483647 h 123"/>
                <a:gd name="T16" fmla="*/ 2147483647 w 126"/>
                <a:gd name="T17" fmla="*/ 2147483647 h 123"/>
                <a:gd name="T18" fmla="*/ 2147483647 w 126"/>
                <a:gd name="T19" fmla="*/ 2147483647 h 123"/>
                <a:gd name="T20" fmla="*/ 2147483647 w 126"/>
                <a:gd name="T21" fmla="*/ 2147483647 h 123"/>
                <a:gd name="T22" fmla="*/ 2147483647 w 126"/>
                <a:gd name="T23" fmla="*/ 2147483647 h 123"/>
                <a:gd name="T24" fmla="*/ 2147483647 w 126"/>
                <a:gd name="T25" fmla="*/ 2147483647 h 123"/>
                <a:gd name="T26" fmla="*/ 2147483647 w 126"/>
                <a:gd name="T27" fmla="*/ 2147483647 h 123"/>
                <a:gd name="T28" fmla="*/ 2147483647 w 126"/>
                <a:gd name="T29" fmla="*/ 2147483647 h 123"/>
                <a:gd name="T30" fmla="*/ 2147483647 w 126"/>
                <a:gd name="T31" fmla="*/ 2147483647 h 123"/>
                <a:gd name="T32" fmla="*/ 2147483647 w 126"/>
                <a:gd name="T33" fmla="*/ 2147483647 h 123"/>
                <a:gd name="T34" fmla="*/ 2147483647 w 126"/>
                <a:gd name="T35" fmla="*/ 2147483647 h 123"/>
                <a:gd name="T36" fmla="*/ 2147483647 w 126"/>
                <a:gd name="T37" fmla="*/ 2147483647 h 123"/>
                <a:gd name="T38" fmla="*/ 2147483647 w 126"/>
                <a:gd name="T39" fmla="*/ 2147483647 h 123"/>
                <a:gd name="T40" fmla="*/ 2147483647 w 126"/>
                <a:gd name="T41" fmla="*/ 2147483647 h 123"/>
                <a:gd name="T42" fmla="*/ 2147483647 w 126"/>
                <a:gd name="T43" fmla="*/ 2147483647 h 123"/>
                <a:gd name="T44" fmla="*/ 2147483647 w 126"/>
                <a:gd name="T45" fmla="*/ 2147483647 h 123"/>
                <a:gd name="T46" fmla="*/ 2147483647 w 126"/>
                <a:gd name="T47" fmla="*/ 2147483647 h 123"/>
                <a:gd name="T48" fmla="*/ 2147483647 w 126"/>
                <a:gd name="T49" fmla="*/ 2147483647 h 123"/>
                <a:gd name="T50" fmla="*/ 2147483647 w 126"/>
                <a:gd name="T51" fmla="*/ 2147483647 h 123"/>
                <a:gd name="T52" fmla="*/ 2147483647 w 126"/>
                <a:gd name="T53" fmla="*/ 2147483647 h 123"/>
                <a:gd name="T54" fmla="*/ 2147483647 w 126"/>
                <a:gd name="T55" fmla="*/ 2147483647 h 123"/>
                <a:gd name="T56" fmla="*/ 2147483647 w 126"/>
                <a:gd name="T57" fmla="*/ 2147483647 h 123"/>
                <a:gd name="T58" fmla="*/ 2147483647 w 126"/>
                <a:gd name="T59" fmla="*/ 2147483647 h 123"/>
                <a:gd name="T60" fmla="*/ 2147483647 w 126"/>
                <a:gd name="T61" fmla="*/ 2147483647 h 123"/>
                <a:gd name="T62" fmla="*/ 2147483647 w 126"/>
                <a:gd name="T63" fmla="*/ 2147483647 h 123"/>
                <a:gd name="T64" fmla="*/ 2147483647 w 126"/>
                <a:gd name="T65" fmla="*/ 2147483647 h 12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6" h="123">
                  <a:moveTo>
                    <a:pt x="112" y="10"/>
                  </a:moveTo>
                  <a:cubicBezTo>
                    <a:pt x="106" y="4"/>
                    <a:pt x="98" y="0"/>
                    <a:pt x="90" y="0"/>
                  </a:cubicBezTo>
                  <a:cubicBezTo>
                    <a:pt x="83" y="0"/>
                    <a:pt x="76" y="3"/>
                    <a:pt x="72" y="7"/>
                  </a:cubicBezTo>
                  <a:cubicBezTo>
                    <a:pt x="53" y="26"/>
                    <a:pt x="53" y="26"/>
                    <a:pt x="53" y="26"/>
                  </a:cubicBezTo>
                  <a:cubicBezTo>
                    <a:pt x="53" y="26"/>
                    <a:pt x="53" y="26"/>
                    <a:pt x="53" y="26"/>
                  </a:cubicBezTo>
                  <a:cubicBezTo>
                    <a:pt x="53" y="26"/>
                    <a:pt x="53" y="26"/>
                    <a:pt x="53" y="26"/>
                  </a:cubicBezTo>
                  <a:cubicBezTo>
                    <a:pt x="53" y="26"/>
                    <a:pt x="53" y="26"/>
                    <a:pt x="53" y="26"/>
                  </a:cubicBezTo>
                  <a:cubicBezTo>
                    <a:pt x="13" y="66"/>
                    <a:pt x="13" y="66"/>
                    <a:pt x="13" y="66"/>
                  </a:cubicBezTo>
                  <a:cubicBezTo>
                    <a:pt x="11" y="68"/>
                    <a:pt x="10" y="70"/>
                    <a:pt x="9" y="73"/>
                  </a:cubicBezTo>
                  <a:cubicBezTo>
                    <a:pt x="0" y="106"/>
                    <a:pt x="0" y="106"/>
                    <a:pt x="0" y="106"/>
                  </a:cubicBezTo>
                  <a:cubicBezTo>
                    <a:pt x="0" y="106"/>
                    <a:pt x="0" y="108"/>
                    <a:pt x="0" y="110"/>
                  </a:cubicBezTo>
                  <a:cubicBezTo>
                    <a:pt x="0" y="117"/>
                    <a:pt x="6" y="123"/>
                    <a:pt x="13" y="123"/>
                  </a:cubicBezTo>
                  <a:cubicBezTo>
                    <a:pt x="15" y="123"/>
                    <a:pt x="17" y="122"/>
                    <a:pt x="18" y="122"/>
                  </a:cubicBezTo>
                  <a:cubicBezTo>
                    <a:pt x="50" y="114"/>
                    <a:pt x="50" y="114"/>
                    <a:pt x="50" y="114"/>
                  </a:cubicBezTo>
                  <a:cubicBezTo>
                    <a:pt x="52" y="113"/>
                    <a:pt x="55" y="112"/>
                    <a:pt x="57" y="110"/>
                  </a:cubicBezTo>
                  <a:cubicBezTo>
                    <a:pt x="115" y="51"/>
                    <a:pt x="115" y="51"/>
                    <a:pt x="115" y="51"/>
                  </a:cubicBezTo>
                  <a:cubicBezTo>
                    <a:pt x="126" y="40"/>
                    <a:pt x="125" y="22"/>
                    <a:pt x="112" y="10"/>
                  </a:cubicBezTo>
                  <a:close/>
                  <a:moveTo>
                    <a:pt x="61" y="91"/>
                  </a:moveTo>
                  <a:cubicBezTo>
                    <a:pt x="61" y="88"/>
                    <a:pt x="60" y="85"/>
                    <a:pt x="58" y="81"/>
                  </a:cubicBezTo>
                  <a:cubicBezTo>
                    <a:pt x="95" y="45"/>
                    <a:pt x="95" y="45"/>
                    <a:pt x="95" y="45"/>
                  </a:cubicBezTo>
                  <a:cubicBezTo>
                    <a:pt x="97" y="52"/>
                    <a:pt x="96" y="59"/>
                    <a:pt x="91" y="64"/>
                  </a:cubicBezTo>
                  <a:cubicBezTo>
                    <a:pt x="91" y="64"/>
                    <a:pt x="91" y="64"/>
                    <a:pt x="91" y="64"/>
                  </a:cubicBezTo>
                  <a:cubicBezTo>
                    <a:pt x="91" y="64"/>
                    <a:pt x="91" y="64"/>
                    <a:pt x="91" y="64"/>
                  </a:cubicBezTo>
                  <a:cubicBezTo>
                    <a:pt x="61" y="94"/>
                    <a:pt x="61" y="94"/>
                    <a:pt x="61" y="94"/>
                  </a:cubicBezTo>
                  <a:cubicBezTo>
                    <a:pt x="61" y="93"/>
                    <a:pt x="61" y="92"/>
                    <a:pt x="61" y="91"/>
                  </a:cubicBezTo>
                  <a:close/>
                  <a:moveTo>
                    <a:pt x="56" y="78"/>
                  </a:moveTo>
                  <a:cubicBezTo>
                    <a:pt x="55" y="76"/>
                    <a:pt x="53" y="73"/>
                    <a:pt x="51" y="71"/>
                  </a:cubicBezTo>
                  <a:cubicBezTo>
                    <a:pt x="49" y="69"/>
                    <a:pt x="46" y="67"/>
                    <a:pt x="43" y="66"/>
                  </a:cubicBezTo>
                  <a:cubicBezTo>
                    <a:pt x="80" y="29"/>
                    <a:pt x="80" y="29"/>
                    <a:pt x="80" y="29"/>
                  </a:cubicBezTo>
                  <a:cubicBezTo>
                    <a:pt x="83" y="30"/>
                    <a:pt x="86" y="32"/>
                    <a:pt x="88" y="34"/>
                  </a:cubicBezTo>
                  <a:cubicBezTo>
                    <a:pt x="90" y="37"/>
                    <a:pt x="92" y="39"/>
                    <a:pt x="93" y="41"/>
                  </a:cubicBezTo>
                  <a:lnTo>
                    <a:pt x="56" y="78"/>
                  </a:lnTo>
                  <a:close/>
                  <a:moveTo>
                    <a:pt x="40" y="64"/>
                  </a:moveTo>
                  <a:cubicBezTo>
                    <a:pt x="36" y="62"/>
                    <a:pt x="33" y="61"/>
                    <a:pt x="29" y="61"/>
                  </a:cubicBezTo>
                  <a:cubicBezTo>
                    <a:pt x="58" y="32"/>
                    <a:pt x="58" y="32"/>
                    <a:pt x="58" y="32"/>
                  </a:cubicBezTo>
                  <a:cubicBezTo>
                    <a:pt x="63" y="27"/>
                    <a:pt x="69" y="26"/>
                    <a:pt x="76" y="28"/>
                  </a:cubicBezTo>
                  <a:lnTo>
                    <a:pt x="40" y="64"/>
                  </a:lnTo>
                  <a:close/>
                  <a:moveTo>
                    <a:pt x="16" y="115"/>
                  </a:moveTo>
                  <a:cubicBezTo>
                    <a:pt x="15" y="115"/>
                    <a:pt x="14" y="115"/>
                    <a:pt x="13" y="115"/>
                  </a:cubicBezTo>
                  <a:cubicBezTo>
                    <a:pt x="10" y="115"/>
                    <a:pt x="7" y="113"/>
                    <a:pt x="7" y="110"/>
                  </a:cubicBezTo>
                  <a:cubicBezTo>
                    <a:pt x="7" y="109"/>
                    <a:pt x="8" y="108"/>
                    <a:pt x="8" y="107"/>
                  </a:cubicBezTo>
                  <a:cubicBezTo>
                    <a:pt x="12" y="93"/>
                    <a:pt x="12" y="93"/>
                    <a:pt x="12" y="93"/>
                  </a:cubicBezTo>
                  <a:cubicBezTo>
                    <a:pt x="16" y="93"/>
                    <a:pt x="21" y="94"/>
                    <a:pt x="25" y="98"/>
                  </a:cubicBezTo>
                  <a:cubicBezTo>
                    <a:pt x="28" y="102"/>
                    <a:pt x="30" y="107"/>
                    <a:pt x="30" y="111"/>
                  </a:cubicBezTo>
                  <a:lnTo>
                    <a:pt x="16" y="115"/>
                  </a:lnTo>
                  <a:close/>
                  <a:moveTo>
                    <a:pt x="34" y="110"/>
                  </a:moveTo>
                  <a:cubicBezTo>
                    <a:pt x="34" y="105"/>
                    <a:pt x="31" y="100"/>
                    <a:pt x="27" y="95"/>
                  </a:cubicBezTo>
                  <a:cubicBezTo>
                    <a:pt x="23" y="91"/>
                    <a:pt x="18" y="89"/>
                    <a:pt x="13" y="89"/>
                  </a:cubicBezTo>
                  <a:cubicBezTo>
                    <a:pt x="17" y="75"/>
                    <a:pt x="17" y="75"/>
                    <a:pt x="17" y="75"/>
                  </a:cubicBezTo>
                  <a:cubicBezTo>
                    <a:pt x="17" y="74"/>
                    <a:pt x="17" y="73"/>
                    <a:pt x="18" y="72"/>
                  </a:cubicBezTo>
                  <a:cubicBezTo>
                    <a:pt x="26" y="67"/>
                    <a:pt x="38" y="68"/>
                    <a:pt x="46" y="77"/>
                  </a:cubicBezTo>
                  <a:cubicBezTo>
                    <a:pt x="55" y="85"/>
                    <a:pt x="56" y="98"/>
                    <a:pt x="49" y="106"/>
                  </a:cubicBezTo>
                  <a:cubicBezTo>
                    <a:pt x="49" y="106"/>
                    <a:pt x="48" y="106"/>
                    <a:pt x="48" y="106"/>
                  </a:cubicBezTo>
                  <a:lnTo>
                    <a:pt x="34" y="110"/>
                  </a:lnTo>
                  <a:close/>
                  <a:moveTo>
                    <a:pt x="110" y="45"/>
                  </a:moveTo>
                  <a:cubicBezTo>
                    <a:pt x="103" y="52"/>
                    <a:pt x="103" y="52"/>
                    <a:pt x="103" y="52"/>
                  </a:cubicBezTo>
                  <a:cubicBezTo>
                    <a:pt x="103" y="51"/>
                    <a:pt x="103" y="50"/>
                    <a:pt x="103" y="49"/>
                  </a:cubicBezTo>
                  <a:cubicBezTo>
                    <a:pt x="103" y="42"/>
                    <a:pt x="99" y="35"/>
                    <a:pt x="93" y="29"/>
                  </a:cubicBezTo>
                  <a:cubicBezTo>
                    <a:pt x="87" y="23"/>
                    <a:pt x="79" y="19"/>
                    <a:pt x="71" y="19"/>
                  </a:cubicBezTo>
                  <a:cubicBezTo>
                    <a:pt x="77" y="13"/>
                    <a:pt x="77" y="13"/>
                    <a:pt x="77" y="13"/>
                  </a:cubicBezTo>
                  <a:cubicBezTo>
                    <a:pt x="80" y="10"/>
                    <a:pt x="85" y="8"/>
                    <a:pt x="90" y="8"/>
                  </a:cubicBezTo>
                  <a:cubicBezTo>
                    <a:pt x="96" y="8"/>
                    <a:pt x="102" y="11"/>
                    <a:pt x="107" y="16"/>
                  </a:cubicBezTo>
                  <a:cubicBezTo>
                    <a:pt x="112" y="20"/>
                    <a:pt x="114" y="26"/>
                    <a:pt x="115" y="32"/>
                  </a:cubicBezTo>
                  <a:cubicBezTo>
                    <a:pt x="115" y="37"/>
                    <a:pt x="113" y="42"/>
                    <a:pt x="110" y="45"/>
                  </a:cubicBezTo>
                  <a:close/>
                  <a:moveTo>
                    <a:pt x="110" y="45"/>
                  </a:moveTo>
                  <a:cubicBezTo>
                    <a:pt x="110" y="45"/>
                    <a:pt x="110" y="45"/>
                    <a:pt x="110" y="4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solidFill>
                  <a:prstClr val="black"/>
                </a:solidFill>
              </a:endParaRPr>
            </a:p>
          </p:txBody>
        </p:sp>
      </p:grpSp>
      <p:sp>
        <p:nvSpPr>
          <p:cNvPr id="3" name="Стрелка вправо 2"/>
          <p:cNvSpPr/>
          <p:nvPr/>
        </p:nvSpPr>
        <p:spPr>
          <a:xfrm>
            <a:off x="6469063" y="1909523"/>
            <a:ext cx="862012" cy="714375"/>
          </a:xfrm>
          <a:prstGeom prst="rightArrow">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ru-RU">
              <a:solidFill>
                <a:prstClr val="white"/>
              </a:solidFill>
            </a:endParaRPr>
          </a:p>
        </p:txBody>
      </p:sp>
      <p:sp>
        <p:nvSpPr>
          <p:cNvPr id="49" name="Стрелка вправо 48"/>
          <p:cNvSpPr/>
          <p:nvPr/>
        </p:nvSpPr>
        <p:spPr>
          <a:xfrm rot="10800000">
            <a:off x="6249988" y="2730261"/>
            <a:ext cx="1141412" cy="922337"/>
          </a:xfrm>
          <a:prstGeom prst="rightArrow">
            <a:avLst/>
          </a:prstGeom>
        </p:spPr>
        <p:style>
          <a:lnRef idx="1">
            <a:schemeClr val="accent6"/>
          </a:lnRef>
          <a:fillRef idx="3">
            <a:schemeClr val="accent6"/>
          </a:fillRef>
          <a:effectRef idx="2">
            <a:schemeClr val="accent6"/>
          </a:effectRef>
          <a:fontRef idx="minor">
            <a:schemeClr val="lt1"/>
          </a:fontRef>
        </p:style>
        <p:txBody>
          <a:bodyPr anchor="ctr"/>
          <a:lstStyle/>
          <a:p>
            <a:pPr algn="ctr">
              <a:defRPr/>
            </a:pPr>
            <a:endParaRPr lang="ru-RU" dirty="0">
              <a:solidFill>
                <a:prstClr val="white"/>
              </a:solidFill>
            </a:endParaRPr>
          </a:p>
        </p:txBody>
      </p:sp>
      <p:sp>
        <p:nvSpPr>
          <p:cNvPr id="56" name="Стрелка вправо 55"/>
          <p:cNvSpPr/>
          <p:nvPr/>
        </p:nvSpPr>
        <p:spPr>
          <a:xfrm>
            <a:off x="6469063" y="3751023"/>
            <a:ext cx="862012" cy="712788"/>
          </a:xfrm>
          <a:prstGeom prst="rightArrow">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ru-RU">
              <a:solidFill>
                <a:prstClr val="white"/>
              </a:solidFill>
            </a:endParaRPr>
          </a:p>
        </p:txBody>
      </p:sp>
      <p:sp>
        <p:nvSpPr>
          <p:cNvPr id="7192" name="TextBox 6"/>
          <p:cNvSpPr txBox="1">
            <a:spLocks noChangeArrowheads="1"/>
          </p:cNvSpPr>
          <p:nvPr/>
        </p:nvSpPr>
        <p:spPr bwMode="auto">
          <a:xfrm>
            <a:off x="6484938" y="2111136"/>
            <a:ext cx="10366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ru-RU" altLang="ru-RU" sz="1400" b="1">
                <a:solidFill>
                  <a:prstClr val="white"/>
                </a:solidFill>
              </a:rPr>
              <a:t>Запрос</a:t>
            </a:r>
          </a:p>
        </p:txBody>
      </p:sp>
      <p:sp>
        <p:nvSpPr>
          <p:cNvPr id="7193" name="TextBox 57"/>
          <p:cNvSpPr txBox="1">
            <a:spLocks noChangeArrowheads="1"/>
          </p:cNvSpPr>
          <p:nvPr/>
        </p:nvSpPr>
        <p:spPr bwMode="auto">
          <a:xfrm>
            <a:off x="6370638" y="3023948"/>
            <a:ext cx="10366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ru-RU" altLang="ru-RU" sz="1600" b="1" dirty="0">
                <a:solidFill>
                  <a:prstClr val="white"/>
                </a:solidFill>
              </a:rPr>
              <a:t>Решение</a:t>
            </a:r>
          </a:p>
        </p:txBody>
      </p:sp>
      <p:sp>
        <p:nvSpPr>
          <p:cNvPr id="7194" name="TextBox 58"/>
          <p:cNvSpPr txBox="1">
            <a:spLocks noChangeArrowheads="1"/>
          </p:cNvSpPr>
          <p:nvPr/>
        </p:nvSpPr>
        <p:spPr bwMode="auto">
          <a:xfrm>
            <a:off x="6499225" y="3954223"/>
            <a:ext cx="1036638"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ru-RU" altLang="ru-RU" sz="1400" b="1">
                <a:solidFill>
                  <a:prstClr val="white"/>
                </a:solidFill>
              </a:rPr>
              <a:t>Запрос</a:t>
            </a:r>
          </a:p>
        </p:txBody>
      </p:sp>
      <p:sp>
        <p:nvSpPr>
          <p:cNvPr id="48" name="Прямоугольник 3"/>
          <p:cNvSpPr>
            <a:spLocks noChangeArrowheads="1"/>
          </p:cNvSpPr>
          <p:nvPr/>
        </p:nvSpPr>
        <p:spPr bwMode="auto">
          <a:xfrm>
            <a:off x="1854201" y="5643491"/>
            <a:ext cx="9085730" cy="1015663"/>
          </a:xfrm>
          <a:prstGeom prst="rect">
            <a:avLst/>
          </a:prstGeom>
          <a:ln/>
          <a:extLst/>
        </p:spPr>
        <p:style>
          <a:lnRef idx="0">
            <a:schemeClr val="accent6"/>
          </a:lnRef>
          <a:fillRef idx="3">
            <a:schemeClr val="accent6"/>
          </a:fillRef>
          <a:effectRef idx="3">
            <a:schemeClr val="accent6"/>
          </a:effectRef>
          <a:fontRef idx="minor">
            <a:schemeClr val="lt1"/>
          </a:fontRef>
        </p:style>
        <p:txBody>
          <a:bodyPr wrap="square">
            <a:spAutoFit/>
          </a:bodyPr>
          <a:lstStyle>
            <a:lvl1pPr>
              <a:lnSpc>
                <a:spcPct val="90000"/>
              </a:lnSpc>
              <a:spcBef>
                <a:spcPts val="1000"/>
              </a:spcBef>
              <a:buFont typeface="Arial" charset="0"/>
              <a:buChar char="•"/>
              <a:defRPr sz="2800">
                <a:solidFill>
                  <a:schemeClr val="tx1"/>
                </a:solidFill>
                <a:latin typeface="Calibri" pitchFamily="34" charset="0"/>
              </a:defRPr>
            </a:lvl1pPr>
            <a:lvl2pPr marL="742950" indent="-285750">
              <a:lnSpc>
                <a:spcPct val="90000"/>
              </a:lnSpc>
              <a:spcBef>
                <a:spcPts val="500"/>
              </a:spcBef>
              <a:buFont typeface="Arial" charset="0"/>
              <a:buChar char="•"/>
              <a:defRPr sz="2400">
                <a:solidFill>
                  <a:schemeClr val="tx1"/>
                </a:solidFill>
                <a:latin typeface="Calibri" pitchFamily="34" charset="0"/>
              </a:defRPr>
            </a:lvl2pPr>
            <a:lvl3pPr marL="1143000" indent="-228600">
              <a:lnSpc>
                <a:spcPct val="90000"/>
              </a:lnSpc>
              <a:spcBef>
                <a:spcPts val="500"/>
              </a:spcBef>
              <a:buFont typeface="Arial" charset="0"/>
              <a:buChar char="•"/>
              <a:defRPr sz="2000">
                <a:solidFill>
                  <a:schemeClr val="tx1"/>
                </a:solidFill>
                <a:latin typeface="Calibri" pitchFamily="34" charset="0"/>
              </a:defRPr>
            </a:lvl3pPr>
            <a:lvl4pPr marL="1600200" indent="-228600">
              <a:lnSpc>
                <a:spcPct val="90000"/>
              </a:lnSpc>
              <a:spcBef>
                <a:spcPts val="500"/>
              </a:spcBef>
              <a:buFont typeface="Arial" charset="0"/>
              <a:buChar char="•"/>
              <a:defRPr>
                <a:solidFill>
                  <a:schemeClr val="tx1"/>
                </a:solidFill>
                <a:latin typeface="Calibri" pitchFamily="34" charset="0"/>
              </a:defRPr>
            </a:lvl4pPr>
            <a:lvl5pPr marL="2057400" indent="-228600">
              <a:lnSpc>
                <a:spcPct val="90000"/>
              </a:lnSpc>
              <a:spcBef>
                <a:spcPts val="500"/>
              </a:spcBef>
              <a:buFont typeface="Arial"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9pPr>
          </a:lstStyle>
          <a:p>
            <a:pPr>
              <a:lnSpc>
                <a:spcPct val="100000"/>
              </a:lnSpc>
              <a:spcBef>
                <a:spcPct val="0"/>
              </a:spcBef>
              <a:buFontTx/>
              <a:buNone/>
              <a:defRPr/>
            </a:pPr>
            <a:r>
              <a:rPr lang="ru-RU" sz="1400" dirty="0">
                <a:solidFill>
                  <a:prstClr val="white"/>
                </a:solidFill>
                <a:cs typeface="Times New Roman" pitchFamily="18" charset="0"/>
              </a:rPr>
              <a:t> </a:t>
            </a:r>
            <a:r>
              <a:rPr lang="ru-RU" sz="1400" dirty="0" smtClean="0">
                <a:solidFill>
                  <a:prstClr val="white"/>
                </a:solidFill>
                <a:cs typeface="Times New Roman" pitchFamily="18" charset="0"/>
              </a:rPr>
              <a:t>                     </a:t>
            </a:r>
            <a:r>
              <a:rPr lang="ru-RU" sz="2000" b="1" dirty="0" smtClean="0">
                <a:solidFill>
                  <a:prstClr val="white"/>
                </a:solidFill>
                <a:cs typeface="Times New Roman" pitchFamily="18" charset="0"/>
              </a:rPr>
              <a:t>Сервис обратной связи на Едином портале бюджетной системы </a:t>
            </a:r>
          </a:p>
          <a:p>
            <a:pPr>
              <a:lnSpc>
                <a:spcPct val="100000"/>
              </a:lnSpc>
              <a:spcBef>
                <a:spcPct val="0"/>
              </a:spcBef>
              <a:buFontTx/>
              <a:buNone/>
              <a:defRPr/>
            </a:pPr>
            <a:r>
              <a:rPr lang="ru-RU" sz="2000" b="1" dirty="0">
                <a:solidFill>
                  <a:prstClr val="white"/>
                </a:solidFill>
                <a:cs typeface="Times New Roman" pitchFamily="18" charset="0"/>
              </a:rPr>
              <a:t> </a:t>
            </a:r>
            <a:r>
              <a:rPr lang="ru-RU" sz="2000" b="1" dirty="0" smtClean="0">
                <a:solidFill>
                  <a:prstClr val="white"/>
                </a:solidFill>
                <a:cs typeface="Times New Roman" pitchFamily="18" charset="0"/>
              </a:rPr>
              <a:t>              НЕ ПРЕДНАЗНАЧЕН для создания обращений по вопросам работы</a:t>
            </a:r>
          </a:p>
          <a:p>
            <a:pPr>
              <a:lnSpc>
                <a:spcPct val="100000"/>
              </a:lnSpc>
              <a:spcBef>
                <a:spcPct val="0"/>
              </a:spcBef>
              <a:buFontTx/>
              <a:buNone/>
              <a:defRPr/>
            </a:pPr>
            <a:r>
              <a:rPr lang="ru-RU" sz="2000" b="1" dirty="0">
                <a:solidFill>
                  <a:prstClr val="white"/>
                </a:solidFill>
                <a:cs typeface="Times New Roman" pitchFamily="18" charset="0"/>
              </a:rPr>
              <a:t> </a:t>
            </a:r>
            <a:r>
              <a:rPr lang="ru-RU" sz="2000" b="1" dirty="0" smtClean="0">
                <a:solidFill>
                  <a:prstClr val="white"/>
                </a:solidFill>
                <a:cs typeface="Times New Roman" pitchFamily="18" charset="0"/>
              </a:rPr>
              <a:t>              подсистемы учета и отчетности</a:t>
            </a:r>
            <a:endParaRPr lang="ru-RU" sz="2000" b="1" dirty="0">
              <a:solidFill>
                <a:prstClr val="white"/>
              </a:solidFill>
              <a:cs typeface="Times New Roman" pitchFamily="18" charset="0"/>
            </a:endParaRPr>
          </a:p>
        </p:txBody>
      </p:sp>
      <p:pic>
        <p:nvPicPr>
          <p:cNvPr id="51" name="Picture 4" descr="C:\Users\3256\Desktop\Презентации\Картинки\PNG\znak.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375" y="5617214"/>
            <a:ext cx="923241" cy="10834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194672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Номер слайда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charset="0"/>
              <a:buChar char="•"/>
              <a:defRPr sz="2800">
                <a:solidFill>
                  <a:schemeClr val="tx1"/>
                </a:solidFill>
                <a:latin typeface="Calibri" pitchFamily="34" charset="0"/>
              </a:defRPr>
            </a:lvl1pPr>
            <a:lvl2pPr marL="742950" indent="-285750">
              <a:lnSpc>
                <a:spcPct val="90000"/>
              </a:lnSpc>
              <a:spcBef>
                <a:spcPts val="500"/>
              </a:spcBef>
              <a:buFont typeface="Arial" charset="0"/>
              <a:buChar char="•"/>
              <a:defRPr sz="2400">
                <a:solidFill>
                  <a:schemeClr val="tx1"/>
                </a:solidFill>
                <a:latin typeface="Calibri" pitchFamily="34" charset="0"/>
              </a:defRPr>
            </a:lvl2pPr>
            <a:lvl3pPr marL="1143000" indent="-228600">
              <a:lnSpc>
                <a:spcPct val="90000"/>
              </a:lnSpc>
              <a:spcBef>
                <a:spcPts val="500"/>
              </a:spcBef>
              <a:buFont typeface="Arial" charset="0"/>
              <a:buChar char="•"/>
              <a:defRPr sz="2000">
                <a:solidFill>
                  <a:schemeClr val="tx1"/>
                </a:solidFill>
                <a:latin typeface="Calibri" pitchFamily="34" charset="0"/>
              </a:defRPr>
            </a:lvl3pPr>
            <a:lvl4pPr marL="1600200" indent="-228600">
              <a:lnSpc>
                <a:spcPct val="90000"/>
              </a:lnSpc>
              <a:spcBef>
                <a:spcPts val="500"/>
              </a:spcBef>
              <a:buFont typeface="Arial" charset="0"/>
              <a:buChar char="•"/>
              <a:defRPr>
                <a:solidFill>
                  <a:schemeClr val="tx1"/>
                </a:solidFill>
                <a:latin typeface="Calibri" pitchFamily="34" charset="0"/>
              </a:defRPr>
            </a:lvl4pPr>
            <a:lvl5pPr marL="2057400" indent="-228600">
              <a:lnSpc>
                <a:spcPct val="90000"/>
              </a:lnSpc>
              <a:spcBef>
                <a:spcPts val="500"/>
              </a:spcBef>
              <a:buFont typeface="Arial"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9pPr>
          </a:lstStyle>
          <a:p>
            <a:pPr>
              <a:lnSpc>
                <a:spcPct val="100000"/>
              </a:lnSpc>
              <a:spcBef>
                <a:spcPct val="0"/>
              </a:spcBef>
              <a:buFontTx/>
              <a:buNone/>
            </a:pPr>
            <a:fld id="{042CBF59-92F4-49F4-945B-1DE271F2C098}" type="slidenum">
              <a:rPr lang="ru-RU" altLang="ru-RU" sz="1200" smtClean="0">
                <a:solidFill>
                  <a:srgbClr val="898989"/>
                </a:solidFill>
              </a:rPr>
              <a:pPr>
                <a:lnSpc>
                  <a:spcPct val="100000"/>
                </a:lnSpc>
                <a:spcBef>
                  <a:spcPct val="0"/>
                </a:spcBef>
                <a:buFontTx/>
                <a:buNone/>
              </a:pPr>
              <a:t>33</a:t>
            </a:fld>
            <a:endParaRPr lang="ru-RU" altLang="ru-RU" sz="1200" dirty="0" smtClean="0">
              <a:solidFill>
                <a:srgbClr val="898989"/>
              </a:solidFill>
            </a:endParaRPr>
          </a:p>
        </p:txBody>
      </p:sp>
      <p:sp>
        <p:nvSpPr>
          <p:cNvPr id="10243" name="TextBox 4"/>
          <p:cNvSpPr txBox="1">
            <a:spLocks noChangeArrowheads="1"/>
          </p:cNvSpPr>
          <p:nvPr/>
        </p:nvSpPr>
        <p:spPr bwMode="auto">
          <a:xfrm>
            <a:off x="3819524" y="2895600"/>
            <a:ext cx="56483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pitchFamily="34" charset="0"/>
              </a:defRPr>
            </a:lvl1pPr>
            <a:lvl2pPr marL="742950" indent="-285750">
              <a:lnSpc>
                <a:spcPct val="90000"/>
              </a:lnSpc>
              <a:spcBef>
                <a:spcPts val="500"/>
              </a:spcBef>
              <a:buFont typeface="Arial" charset="0"/>
              <a:buChar char="•"/>
              <a:defRPr sz="2400">
                <a:solidFill>
                  <a:schemeClr val="tx1"/>
                </a:solidFill>
                <a:latin typeface="Calibri" pitchFamily="34" charset="0"/>
              </a:defRPr>
            </a:lvl2pPr>
            <a:lvl3pPr marL="1143000" indent="-228600">
              <a:lnSpc>
                <a:spcPct val="90000"/>
              </a:lnSpc>
              <a:spcBef>
                <a:spcPts val="500"/>
              </a:spcBef>
              <a:buFont typeface="Arial" charset="0"/>
              <a:buChar char="•"/>
              <a:defRPr sz="2000">
                <a:solidFill>
                  <a:schemeClr val="tx1"/>
                </a:solidFill>
                <a:latin typeface="Calibri" pitchFamily="34" charset="0"/>
              </a:defRPr>
            </a:lvl3pPr>
            <a:lvl4pPr marL="1600200" indent="-228600">
              <a:lnSpc>
                <a:spcPct val="90000"/>
              </a:lnSpc>
              <a:spcBef>
                <a:spcPts val="500"/>
              </a:spcBef>
              <a:buFont typeface="Arial" charset="0"/>
              <a:buChar char="•"/>
              <a:defRPr>
                <a:solidFill>
                  <a:schemeClr val="tx1"/>
                </a:solidFill>
                <a:latin typeface="Calibri" pitchFamily="34" charset="0"/>
              </a:defRPr>
            </a:lvl4pPr>
            <a:lvl5pPr marL="2057400" indent="-228600">
              <a:lnSpc>
                <a:spcPct val="90000"/>
              </a:lnSpc>
              <a:spcBef>
                <a:spcPts val="500"/>
              </a:spcBef>
              <a:buFont typeface="Arial"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9pPr>
          </a:lstStyle>
          <a:p>
            <a:pPr>
              <a:lnSpc>
                <a:spcPct val="100000"/>
              </a:lnSpc>
              <a:spcBef>
                <a:spcPct val="0"/>
              </a:spcBef>
              <a:buFontTx/>
              <a:buNone/>
            </a:pPr>
            <a:r>
              <a:rPr lang="ru-RU" altLang="ru-RU" sz="3200" dirty="0">
                <a:solidFill>
                  <a:srgbClr val="000090"/>
                </a:solidFill>
                <a:latin typeface="Arial" charset="0"/>
                <a:ea typeface="+mj-ea"/>
                <a:cs typeface="+mj-cs"/>
              </a:rPr>
              <a:t>Спасибо за внимание!</a:t>
            </a:r>
          </a:p>
        </p:txBody>
      </p:sp>
    </p:spTree>
    <p:extLst>
      <p:ext uri="{BB962C8B-B14F-4D97-AF65-F5344CB8AC3E}">
        <p14:creationId xmlns:p14="http://schemas.microsoft.com/office/powerpoint/2010/main" val="41336920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48661" y="273263"/>
            <a:ext cx="7914739" cy="742737"/>
          </a:xfrm>
        </p:spPr>
        <p:txBody>
          <a:bodyPr/>
          <a:lstStyle/>
          <a:p>
            <a:pPr algn="ctr"/>
            <a:r>
              <a:rPr lang="ru-RU" sz="1950" b="1" dirty="0">
                <a:solidFill>
                  <a:srgbClr val="000090"/>
                </a:solidFill>
                <a:latin typeface="Times New Roman" pitchFamily="18" charset="0"/>
              </a:rPr>
              <a:t>Реализованный функционал </a:t>
            </a:r>
            <a:r>
              <a:rPr lang="ru-RU" sz="1900" b="1" dirty="0" err="1">
                <a:solidFill>
                  <a:srgbClr val="000090"/>
                </a:solidFill>
                <a:latin typeface="Times New Roman" pitchFamily="18" charset="0"/>
              </a:rPr>
              <a:t>ПУиО</a:t>
            </a:r>
            <a:r>
              <a:rPr lang="ru-RU" sz="1900" b="1" dirty="0">
                <a:solidFill>
                  <a:srgbClr val="000090"/>
                </a:solidFill>
                <a:latin typeface="Times New Roman" pitchFamily="18" charset="0"/>
              </a:rPr>
              <a:t> ГИИС «Электронный бюджет</a:t>
            </a:r>
            <a:r>
              <a:rPr lang="ru-RU" sz="1900" b="1" dirty="0" smtClean="0">
                <a:solidFill>
                  <a:srgbClr val="000090"/>
                </a:solidFill>
                <a:latin typeface="Times New Roman" pitchFamily="18" charset="0"/>
              </a:rPr>
              <a:t>».</a:t>
            </a:r>
            <a:r>
              <a:rPr lang="ru-RU" altLang="ru-RU" sz="1900" b="1" dirty="0" smtClean="0">
                <a:solidFill>
                  <a:srgbClr val="000090"/>
                </a:solidFill>
                <a:latin typeface="Times New Roman" pitchFamily="18" charset="0"/>
              </a:rPr>
              <a:t/>
            </a:r>
            <a:br>
              <a:rPr lang="ru-RU" altLang="ru-RU" sz="1900" b="1" dirty="0" smtClean="0">
                <a:solidFill>
                  <a:srgbClr val="000090"/>
                </a:solidFill>
                <a:latin typeface="Times New Roman" pitchFamily="18" charset="0"/>
              </a:rPr>
            </a:br>
            <a:r>
              <a:rPr lang="ru-RU" altLang="ru-RU" sz="1900" dirty="0" smtClean="0">
                <a:solidFill>
                  <a:srgbClr val="000090"/>
                </a:solidFill>
                <a:latin typeface="Times New Roman" pitchFamily="18" charset="0"/>
              </a:rPr>
              <a:t>Доработка </a:t>
            </a:r>
            <a:r>
              <a:rPr lang="ru-RU" altLang="ru-RU" sz="1900" dirty="0">
                <a:solidFill>
                  <a:srgbClr val="000090"/>
                </a:solidFill>
                <a:latin typeface="Times New Roman" pitchFamily="18" charset="0"/>
              </a:rPr>
              <a:t>функционала ПУиО в соответствии </a:t>
            </a:r>
            <a:r>
              <a:rPr lang="ru-RU" altLang="ru-RU" sz="1900" dirty="0" smtClean="0">
                <a:solidFill>
                  <a:srgbClr val="000090"/>
                </a:solidFill>
                <a:latin typeface="Times New Roman" pitchFamily="18" charset="0"/>
              </a:rPr>
              <a:t> с </a:t>
            </a:r>
            <a:r>
              <a:rPr lang="ru-RU" altLang="ru-RU" sz="1900" dirty="0">
                <a:solidFill>
                  <a:srgbClr val="000090"/>
                </a:solidFill>
                <a:latin typeface="Times New Roman" pitchFamily="18" charset="0"/>
              </a:rPr>
              <a:t>изменениями НПА</a:t>
            </a:r>
            <a:endParaRPr lang="ru-RU" sz="1900" dirty="0">
              <a:solidFill>
                <a:srgbClr val="000090"/>
              </a:solidFill>
              <a:latin typeface="Times New Roman" pitchFamily="18" charset="0"/>
            </a:endParaRPr>
          </a:p>
        </p:txBody>
      </p:sp>
      <p:sp>
        <p:nvSpPr>
          <p:cNvPr id="3" name="Объект 2"/>
          <p:cNvSpPr>
            <a:spLocks noGrp="1"/>
          </p:cNvSpPr>
          <p:nvPr>
            <p:ph idx="1"/>
          </p:nvPr>
        </p:nvSpPr>
        <p:spPr>
          <a:xfrm>
            <a:off x="838200" y="1562100"/>
            <a:ext cx="10515600" cy="4614863"/>
          </a:xfrm>
        </p:spPr>
        <p:txBody>
          <a:bodyPr/>
          <a:lstStyle/>
          <a:p>
            <a:pPr marL="0" indent="0">
              <a:buNone/>
            </a:pPr>
            <a:r>
              <a:rPr lang="ru-RU" sz="1800" u="sng" dirty="0" smtClean="0">
                <a:solidFill>
                  <a:srgbClr val="000090"/>
                </a:solidFill>
                <a:latin typeface="Times New Roman" pitchFamily="18" charset="0"/>
                <a:ea typeface="+mj-ea"/>
                <a:cs typeface="+mj-cs"/>
              </a:rPr>
              <a:t>Основание </a:t>
            </a:r>
            <a:r>
              <a:rPr lang="ru-RU" sz="1800" u="sng" dirty="0">
                <a:solidFill>
                  <a:srgbClr val="000090"/>
                </a:solidFill>
                <a:latin typeface="Times New Roman" pitchFamily="18" charset="0"/>
                <a:ea typeface="+mj-ea"/>
                <a:cs typeface="+mj-cs"/>
              </a:rPr>
              <a:t>для </a:t>
            </a:r>
            <a:r>
              <a:rPr lang="ru-RU" sz="1800" u="sng" dirty="0" smtClean="0">
                <a:solidFill>
                  <a:srgbClr val="000090"/>
                </a:solidFill>
                <a:latin typeface="Times New Roman" pitchFamily="18" charset="0"/>
                <a:ea typeface="+mj-ea"/>
                <a:cs typeface="+mj-cs"/>
              </a:rPr>
              <a:t>доработки:</a:t>
            </a:r>
          </a:p>
          <a:p>
            <a:r>
              <a:rPr lang="ru-RU" sz="1800" dirty="0" smtClean="0">
                <a:solidFill>
                  <a:srgbClr val="000090"/>
                </a:solidFill>
                <a:latin typeface="Times New Roman" pitchFamily="18" charset="0"/>
                <a:ea typeface="+mj-ea"/>
                <a:cs typeface="+mj-cs"/>
              </a:rPr>
              <a:t>Приказ Минфина России от 02.11.2017 №176н;</a:t>
            </a:r>
          </a:p>
          <a:p>
            <a:r>
              <a:rPr lang="ru-RU" sz="1800" dirty="0">
                <a:solidFill>
                  <a:srgbClr val="000090"/>
                </a:solidFill>
                <a:latin typeface="Times New Roman" pitchFamily="18" charset="0"/>
              </a:rPr>
              <a:t>Приказ Минфина </a:t>
            </a:r>
            <a:r>
              <a:rPr lang="ru-RU" sz="1800" dirty="0" smtClean="0">
                <a:solidFill>
                  <a:srgbClr val="000090"/>
                </a:solidFill>
                <a:latin typeface="Times New Roman" pitchFamily="18" charset="0"/>
              </a:rPr>
              <a:t>России от 14.11.2017 №189н.</a:t>
            </a:r>
          </a:p>
          <a:p>
            <a:pPr marL="0" indent="0">
              <a:buNone/>
            </a:pPr>
            <a:endParaRPr lang="ru-RU" sz="1800" b="1" dirty="0">
              <a:solidFill>
                <a:srgbClr val="000090"/>
              </a:solidFill>
              <a:latin typeface="Times New Roman" pitchFamily="18" charset="0"/>
            </a:endParaRPr>
          </a:p>
          <a:p>
            <a:pPr marL="0" indent="0">
              <a:buNone/>
            </a:pPr>
            <a:endParaRPr lang="ru-RU" sz="1800" b="1" dirty="0" smtClean="0">
              <a:solidFill>
                <a:srgbClr val="000090"/>
              </a:solidFill>
              <a:latin typeface="Times New Roman" pitchFamily="18" charset="0"/>
            </a:endParaRPr>
          </a:p>
          <a:p>
            <a:pPr marL="0" indent="0">
              <a:buNone/>
            </a:pPr>
            <a:endParaRPr lang="ru-RU" sz="1800" b="1" dirty="0">
              <a:solidFill>
                <a:srgbClr val="000090"/>
              </a:solidFill>
              <a:latin typeface="Times New Roman" pitchFamily="18" charset="0"/>
            </a:endParaRPr>
          </a:p>
          <a:p>
            <a:pPr marL="0" indent="0">
              <a:buNone/>
            </a:pPr>
            <a:endParaRPr lang="ru-RU" sz="1800" b="1" dirty="0" smtClean="0">
              <a:solidFill>
                <a:srgbClr val="000090"/>
              </a:solidFill>
              <a:latin typeface="Times New Roman" pitchFamily="18" charset="0"/>
            </a:endParaRPr>
          </a:p>
          <a:p>
            <a:pPr marL="0" indent="0">
              <a:buNone/>
            </a:pPr>
            <a:endParaRPr lang="ru-RU" sz="1800" b="1" dirty="0">
              <a:solidFill>
                <a:srgbClr val="000090"/>
              </a:solidFill>
              <a:latin typeface="Times New Roman" pitchFamily="18" charset="0"/>
            </a:endParaRPr>
          </a:p>
          <a:p>
            <a:pPr marL="0" indent="0">
              <a:buNone/>
            </a:pPr>
            <a:endParaRPr lang="ru-RU" sz="1800" b="1" dirty="0" smtClean="0">
              <a:solidFill>
                <a:srgbClr val="000090"/>
              </a:solidFill>
              <a:latin typeface="Times New Roman" pitchFamily="18" charset="0"/>
            </a:endParaRPr>
          </a:p>
          <a:p>
            <a:pPr marL="0" indent="0">
              <a:buNone/>
            </a:pPr>
            <a:endParaRPr lang="ru-RU" sz="1800" b="1" dirty="0">
              <a:solidFill>
                <a:srgbClr val="000090"/>
              </a:solidFill>
              <a:latin typeface="Times New Roman" pitchFamily="18" charset="0"/>
              <a:ea typeface="+mj-ea"/>
              <a:cs typeface="+mj-cs"/>
            </a:endParaRPr>
          </a:p>
          <a:p>
            <a:endParaRPr lang="ru-RU" sz="1800" b="1" dirty="0">
              <a:solidFill>
                <a:srgbClr val="000090"/>
              </a:solidFill>
              <a:latin typeface="Times New Roman" pitchFamily="18" charset="0"/>
              <a:ea typeface="+mj-ea"/>
              <a:cs typeface="+mj-cs"/>
            </a:endParaRPr>
          </a:p>
        </p:txBody>
      </p:sp>
      <p:sp>
        <p:nvSpPr>
          <p:cNvPr id="4" name="Номер слайда 3"/>
          <p:cNvSpPr>
            <a:spLocks noGrp="1"/>
          </p:cNvSpPr>
          <p:nvPr>
            <p:ph type="sldNum" sz="quarter" idx="12"/>
          </p:nvPr>
        </p:nvSpPr>
        <p:spPr/>
        <p:txBody>
          <a:bodyPr/>
          <a:lstStyle/>
          <a:p>
            <a:pPr>
              <a:defRPr/>
            </a:pPr>
            <a:fld id="{F8087321-EF8F-D042-AACE-5B2BCE7076AE}" type="slidenum">
              <a:rPr lang="ru-RU" altLang="ru-RU" smtClean="0"/>
              <a:pPr>
                <a:defRPr/>
              </a:pPr>
              <a:t>4</a:t>
            </a:fld>
            <a:endParaRPr lang="ru-RU" altLang="ru-RU" dirty="0"/>
          </a:p>
        </p:txBody>
      </p:sp>
      <p:pic>
        <p:nvPicPr>
          <p:cNvPr id="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9051" t="11730" r="19308" b="13639"/>
          <a:stretch/>
        </p:blipFill>
        <p:spPr bwMode="auto">
          <a:xfrm>
            <a:off x="1069673" y="2745134"/>
            <a:ext cx="5957977" cy="30431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7510732" y="3829500"/>
            <a:ext cx="3899139" cy="1200329"/>
          </a:xfrm>
          <a:prstGeom prst="rect">
            <a:avLst/>
          </a:prstGeom>
          <a:noFill/>
        </p:spPr>
        <p:txBody>
          <a:bodyPr wrap="square" rtlCol="0">
            <a:spAutoFit/>
          </a:bodyPr>
          <a:lstStyle/>
          <a:p>
            <a:r>
              <a:rPr lang="ru-RU" dirty="0" smtClean="0">
                <a:solidFill>
                  <a:srgbClr val="000090"/>
                </a:solidFill>
                <a:latin typeface="Times New Roman" pitchFamily="18" charset="0"/>
              </a:rPr>
              <a:t>Требования к форматам файлов размещены на </a:t>
            </a:r>
            <a:r>
              <a:rPr lang="ru-RU" dirty="0">
                <a:solidFill>
                  <a:srgbClr val="000090"/>
                </a:solidFill>
                <a:latin typeface="Times New Roman" pitchFamily="18" charset="0"/>
              </a:rPr>
              <a:t>сайте </a:t>
            </a:r>
            <a:r>
              <a:rPr lang="en-US" b="1" dirty="0" smtClean="0">
                <a:solidFill>
                  <a:srgbClr val="000090"/>
                </a:solidFill>
                <a:latin typeface="Times New Roman" pitchFamily="18" charset="0"/>
                <a:hlinkClick r:id="rId4"/>
              </a:rPr>
              <a:t>www.roskazna.ru</a:t>
            </a:r>
            <a:r>
              <a:rPr lang="ru-RU" dirty="0">
                <a:solidFill>
                  <a:srgbClr val="000090"/>
                </a:solidFill>
                <a:latin typeface="Times New Roman" pitchFamily="18" charset="0"/>
              </a:rPr>
              <a:t> </a:t>
            </a:r>
            <a:r>
              <a:rPr lang="ru-RU" dirty="0" smtClean="0">
                <a:solidFill>
                  <a:srgbClr val="000090"/>
                </a:solidFill>
                <a:latin typeface="Times New Roman" pitchFamily="18" charset="0"/>
              </a:rPr>
              <a:t>в разделе ГИС - Документы</a:t>
            </a:r>
            <a:endParaRPr lang="ru-RU" dirty="0">
              <a:solidFill>
                <a:srgbClr val="000090"/>
              </a:solidFill>
              <a:latin typeface="Times New Roman" pitchFamily="18" charset="0"/>
            </a:endParaRPr>
          </a:p>
        </p:txBody>
      </p:sp>
      <p:sp>
        <p:nvSpPr>
          <p:cNvPr id="7" name="Скругленная прямоугольная выноска 6"/>
          <p:cNvSpPr/>
          <p:nvPr/>
        </p:nvSpPr>
        <p:spPr>
          <a:xfrm>
            <a:off x="7280694" y="3752492"/>
            <a:ext cx="4129177" cy="1354347"/>
          </a:xfrm>
          <a:prstGeom prst="wedgeRoundRectCallout">
            <a:avLst>
              <a:gd name="adj1" fmla="val -87964"/>
              <a:gd name="adj2" fmla="val -9693"/>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18307601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34544" y="322689"/>
            <a:ext cx="8133887" cy="950056"/>
          </a:xfrm>
        </p:spPr>
        <p:txBody>
          <a:bodyPr/>
          <a:lstStyle/>
          <a:p>
            <a:pPr algn="ctr"/>
            <a:r>
              <a:rPr lang="ru-RU" sz="1950" b="1" dirty="0">
                <a:solidFill>
                  <a:srgbClr val="000090"/>
                </a:solidFill>
                <a:latin typeface="Times New Roman" pitchFamily="18" charset="0"/>
              </a:rPr>
              <a:t>Реализованный функционал </a:t>
            </a:r>
            <a:r>
              <a:rPr lang="ru-RU" sz="1900" b="1" dirty="0" err="1">
                <a:solidFill>
                  <a:srgbClr val="000090"/>
                </a:solidFill>
                <a:latin typeface="Times New Roman" pitchFamily="18" charset="0"/>
              </a:rPr>
              <a:t>ПУиО</a:t>
            </a:r>
            <a:r>
              <a:rPr lang="ru-RU" sz="1900" b="1" dirty="0">
                <a:solidFill>
                  <a:srgbClr val="000090"/>
                </a:solidFill>
                <a:latin typeface="Times New Roman" pitchFamily="18" charset="0"/>
              </a:rPr>
              <a:t> ГИИС «Электронный бюджет». </a:t>
            </a:r>
            <a:r>
              <a:rPr lang="ru-RU" sz="1900" b="1" dirty="0" smtClean="0">
                <a:solidFill>
                  <a:srgbClr val="000090"/>
                </a:solidFill>
                <a:latin typeface="Times New Roman" pitchFamily="18" charset="0"/>
              </a:rPr>
              <a:t/>
            </a:r>
            <a:br>
              <a:rPr lang="ru-RU" sz="1900" b="1" dirty="0" smtClean="0">
                <a:solidFill>
                  <a:srgbClr val="000090"/>
                </a:solidFill>
                <a:latin typeface="Times New Roman" pitchFamily="18" charset="0"/>
              </a:rPr>
            </a:br>
            <a:r>
              <a:rPr lang="ru-RU" sz="1900" dirty="0" smtClean="0">
                <a:solidFill>
                  <a:srgbClr val="000090"/>
                </a:solidFill>
                <a:latin typeface="Times New Roman" pitchFamily="18" charset="0"/>
              </a:rPr>
              <a:t>Указание </a:t>
            </a:r>
            <a:r>
              <a:rPr lang="ru-RU" sz="1900" dirty="0">
                <a:solidFill>
                  <a:srgbClr val="000090"/>
                </a:solidFill>
                <a:latin typeface="Times New Roman" pitchFamily="18" charset="0"/>
              </a:rPr>
              <a:t>в кодовой зоне полномочия субъекта бюджетной отчетности в соответствии с НПА  </a:t>
            </a:r>
          </a:p>
        </p:txBody>
      </p:sp>
      <p:sp>
        <p:nvSpPr>
          <p:cNvPr id="3" name="Объект 2"/>
          <p:cNvSpPr>
            <a:spLocks noGrp="1"/>
          </p:cNvSpPr>
          <p:nvPr>
            <p:ph idx="1"/>
          </p:nvPr>
        </p:nvSpPr>
        <p:spPr>
          <a:xfrm>
            <a:off x="581025" y="1268084"/>
            <a:ext cx="11001374" cy="5361316"/>
          </a:xfrm>
        </p:spPr>
        <p:txBody>
          <a:bodyPr/>
          <a:lstStyle/>
          <a:p>
            <a:pPr>
              <a:buFont typeface="Wingdings" panose="05000000000000000000" pitchFamily="2" charset="2"/>
              <a:buChar char="ü"/>
            </a:pPr>
            <a:endParaRPr lang="ru-RU" sz="1400" b="1" dirty="0" smtClean="0">
              <a:solidFill>
                <a:srgbClr val="000090"/>
              </a:solidFill>
              <a:latin typeface="Times New Roman" pitchFamily="18" charset="0"/>
            </a:endParaRPr>
          </a:p>
          <a:p>
            <a:pPr>
              <a:buFont typeface="Wingdings" panose="05000000000000000000" pitchFamily="2" charset="2"/>
              <a:buChar char="ü"/>
            </a:pPr>
            <a:r>
              <a:rPr lang="ru-RU" sz="1400" b="1" dirty="0" smtClean="0">
                <a:solidFill>
                  <a:srgbClr val="000090"/>
                </a:solidFill>
                <a:latin typeface="Times New Roman" pitchFamily="18" charset="0"/>
              </a:rPr>
              <a:t>Добавление полномочия для первичных отчетов ПБС</a:t>
            </a:r>
            <a:r>
              <a:rPr lang="ru-RU" sz="1800" b="1" dirty="0" smtClean="0">
                <a:solidFill>
                  <a:srgbClr val="000090"/>
                </a:solidFill>
                <a:latin typeface="Times New Roman" pitchFamily="18" charset="0"/>
              </a:rPr>
              <a:t>:</a:t>
            </a:r>
          </a:p>
          <a:p>
            <a:pPr>
              <a:buFont typeface="Wingdings" panose="05000000000000000000" pitchFamily="2" charset="2"/>
              <a:buChar char="ü"/>
            </a:pPr>
            <a:endParaRPr lang="ru-RU" sz="1800" b="1" dirty="0" smtClean="0">
              <a:solidFill>
                <a:srgbClr val="000090"/>
              </a:solidFill>
              <a:latin typeface="Times New Roman" pitchFamily="18" charset="0"/>
            </a:endParaRPr>
          </a:p>
          <a:p>
            <a:pPr>
              <a:buFont typeface="Wingdings" panose="05000000000000000000" pitchFamily="2" charset="2"/>
              <a:buChar char="ü"/>
            </a:pPr>
            <a:endParaRPr lang="ru-RU" sz="1800" b="1" dirty="0">
              <a:solidFill>
                <a:srgbClr val="000090"/>
              </a:solidFill>
              <a:latin typeface="Times New Roman" pitchFamily="18" charset="0"/>
            </a:endParaRPr>
          </a:p>
          <a:p>
            <a:pPr>
              <a:buFont typeface="Wingdings" panose="05000000000000000000" pitchFamily="2" charset="2"/>
              <a:buChar char="ü"/>
            </a:pPr>
            <a:endParaRPr lang="ru-RU" sz="1800" b="1" dirty="0" smtClean="0">
              <a:solidFill>
                <a:srgbClr val="000090"/>
              </a:solidFill>
              <a:latin typeface="Times New Roman" pitchFamily="18" charset="0"/>
            </a:endParaRPr>
          </a:p>
          <a:p>
            <a:pPr>
              <a:buFont typeface="Wingdings" panose="05000000000000000000" pitchFamily="2" charset="2"/>
              <a:buChar char="ü"/>
            </a:pPr>
            <a:endParaRPr lang="ru-RU" sz="1800" b="1" dirty="0">
              <a:solidFill>
                <a:srgbClr val="000090"/>
              </a:solidFill>
              <a:latin typeface="Times New Roman" pitchFamily="18" charset="0"/>
            </a:endParaRPr>
          </a:p>
          <a:p>
            <a:pPr marL="0" indent="0">
              <a:buNone/>
            </a:pPr>
            <a:endParaRPr lang="ru-RU" sz="1800" b="1" dirty="0">
              <a:solidFill>
                <a:srgbClr val="000090"/>
              </a:solidFill>
              <a:latin typeface="Times New Roman" pitchFamily="18" charset="0"/>
            </a:endParaRPr>
          </a:p>
          <a:p>
            <a:pPr>
              <a:buFont typeface="Wingdings" panose="05000000000000000000" pitchFamily="2" charset="2"/>
              <a:buChar char="ü"/>
            </a:pPr>
            <a:r>
              <a:rPr lang="ru-RU" sz="1400" b="1" dirty="0">
                <a:solidFill>
                  <a:srgbClr val="000090"/>
                </a:solidFill>
                <a:latin typeface="Times New Roman" pitchFamily="18" charset="0"/>
              </a:rPr>
              <a:t>Добавление полномочия для </a:t>
            </a:r>
            <a:r>
              <a:rPr lang="ru-RU" sz="1400" b="1" dirty="0" smtClean="0">
                <a:solidFill>
                  <a:srgbClr val="000090"/>
                </a:solidFill>
                <a:latin typeface="Times New Roman" pitchFamily="18" charset="0"/>
              </a:rPr>
              <a:t>сводных отчетов РБС/ГРБС:</a:t>
            </a:r>
          </a:p>
          <a:p>
            <a:pPr marL="0" indent="0">
              <a:buNone/>
            </a:pPr>
            <a:endParaRPr lang="ru-RU" sz="1400" dirty="0">
              <a:solidFill>
                <a:srgbClr val="000090"/>
              </a:solidFill>
              <a:latin typeface="Times New Roman" pitchFamily="18" charset="0"/>
            </a:endParaRPr>
          </a:p>
        </p:txBody>
      </p:sp>
      <p:sp>
        <p:nvSpPr>
          <p:cNvPr id="4" name="Номер слайда 3"/>
          <p:cNvSpPr>
            <a:spLocks noGrp="1"/>
          </p:cNvSpPr>
          <p:nvPr>
            <p:ph type="sldNum" sz="quarter" idx="12"/>
          </p:nvPr>
        </p:nvSpPr>
        <p:spPr/>
        <p:txBody>
          <a:bodyPr/>
          <a:lstStyle/>
          <a:p>
            <a:pPr>
              <a:defRPr/>
            </a:pPr>
            <a:fld id="{F8087321-EF8F-D042-AACE-5B2BCE7076AE}" type="slidenum">
              <a:rPr lang="ru-RU" altLang="ru-RU" smtClean="0"/>
              <a:pPr>
                <a:defRPr/>
              </a:pPr>
              <a:t>5</a:t>
            </a:fld>
            <a:endParaRPr lang="ru-RU" altLang="ru-RU"/>
          </a:p>
        </p:txBody>
      </p:sp>
      <p:pic>
        <p:nvPicPr>
          <p:cNvPr id="1026" name="Picture 2" descr="E:\Матереалы к 19.01.2018\Скрины для презы\Выбор полномочий при формировании отчета.JPG"/>
          <p:cNvPicPr>
            <a:picLocks noChangeAspect="1" noChangeArrowheads="1"/>
          </p:cNvPicPr>
          <p:nvPr/>
        </p:nvPicPr>
        <p:blipFill rotWithShape="1">
          <a:blip r:embed="rId3">
            <a:extLst>
              <a:ext uri="{28A0092B-C50C-407E-A947-70E740481C1C}">
                <a14:useLocalDpi xmlns:a14="http://schemas.microsoft.com/office/drawing/2010/main" val="0"/>
              </a:ext>
            </a:extLst>
          </a:blip>
          <a:srcRect l="1" t="-1" r="37401" b="55154"/>
          <a:stretch/>
        </p:blipFill>
        <p:spPr bwMode="auto">
          <a:xfrm>
            <a:off x="1061585" y="1891346"/>
            <a:ext cx="7453224" cy="1951411"/>
          </a:xfrm>
          <a:prstGeom prst="rect">
            <a:avLst/>
          </a:prstGeom>
          <a:noFill/>
          <a:extLst>
            <a:ext uri="{909E8E84-426E-40DD-AFC4-6F175D3DCCD1}">
              <a14:hiddenFill xmlns:a14="http://schemas.microsoft.com/office/drawing/2010/main">
                <a:solidFill>
                  <a:srgbClr val="FFFFFF"/>
                </a:solidFill>
              </a14:hiddenFill>
            </a:ext>
          </a:extLst>
        </p:spPr>
      </p:pic>
      <p:sp>
        <p:nvSpPr>
          <p:cNvPr id="8" name="Прямоугольник 7"/>
          <p:cNvSpPr/>
          <p:nvPr/>
        </p:nvSpPr>
        <p:spPr>
          <a:xfrm>
            <a:off x="5739438" y="2995678"/>
            <a:ext cx="1771291" cy="2095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pic>
        <p:nvPicPr>
          <p:cNvPr id="9" name="Picture 2" descr="E:\Матереалы к 19.01.2018\Скрины для презы\Выбор полномочий при формировании свода.JPG"/>
          <p:cNvPicPr>
            <a:picLocks noChangeAspect="1" noChangeArrowheads="1"/>
          </p:cNvPicPr>
          <p:nvPr/>
        </p:nvPicPr>
        <p:blipFill rotWithShape="1">
          <a:blip r:embed="rId4">
            <a:extLst>
              <a:ext uri="{28A0092B-C50C-407E-A947-70E740481C1C}">
                <a14:useLocalDpi xmlns:a14="http://schemas.microsoft.com/office/drawing/2010/main" val="0"/>
              </a:ext>
            </a:extLst>
          </a:blip>
          <a:srcRect l="24981" t="15911" r="8152" b="27452"/>
          <a:stretch/>
        </p:blipFill>
        <p:spPr bwMode="auto">
          <a:xfrm>
            <a:off x="1046671" y="4226943"/>
            <a:ext cx="7453224" cy="2311879"/>
          </a:xfrm>
          <a:prstGeom prst="rect">
            <a:avLst/>
          </a:prstGeom>
          <a:noFill/>
          <a:extLst>
            <a:ext uri="{909E8E84-426E-40DD-AFC4-6F175D3DCCD1}">
              <a14:hiddenFill xmlns:a14="http://schemas.microsoft.com/office/drawing/2010/main">
                <a:solidFill>
                  <a:srgbClr val="FFFFFF"/>
                </a:solidFill>
              </a14:hiddenFill>
            </a:ext>
          </a:extLst>
        </p:spPr>
      </p:pic>
      <p:sp>
        <p:nvSpPr>
          <p:cNvPr id="10" name="Прямоугольник 9"/>
          <p:cNvSpPr/>
          <p:nvPr/>
        </p:nvSpPr>
        <p:spPr>
          <a:xfrm>
            <a:off x="2887872" y="5776000"/>
            <a:ext cx="2093344" cy="68148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1" name="Стрелка вправо 10"/>
          <p:cNvSpPr/>
          <p:nvPr/>
        </p:nvSpPr>
        <p:spPr>
          <a:xfrm>
            <a:off x="7537870" y="3021866"/>
            <a:ext cx="1196199" cy="1571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5" name="Стрелка вправо 14"/>
          <p:cNvSpPr/>
          <p:nvPr/>
        </p:nvSpPr>
        <p:spPr>
          <a:xfrm>
            <a:off x="4995956" y="5995755"/>
            <a:ext cx="3738113" cy="2419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4" name="Прямоугольник 13"/>
          <p:cNvSpPr/>
          <p:nvPr/>
        </p:nvSpPr>
        <p:spPr>
          <a:xfrm>
            <a:off x="8734069" y="2684047"/>
            <a:ext cx="2691439" cy="38547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FF0000"/>
                </a:solidFill>
              </a:rPr>
              <a:t>!Обязательные поля </a:t>
            </a:r>
          </a:p>
          <a:p>
            <a:pPr algn="ctr"/>
            <a:r>
              <a:rPr lang="ru-RU" b="1" dirty="0" smtClean="0">
                <a:solidFill>
                  <a:srgbClr val="FF0000"/>
                </a:solidFill>
              </a:rPr>
              <a:t>к заполнению!</a:t>
            </a:r>
          </a:p>
          <a:p>
            <a:pPr algn="ctr"/>
            <a:endParaRPr lang="ru-RU" sz="1400" b="1" dirty="0" smtClean="0">
              <a:solidFill>
                <a:srgbClr val="FF0000"/>
              </a:solidFill>
            </a:endParaRPr>
          </a:p>
          <a:p>
            <a:pPr algn="ctr"/>
            <a:r>
              <a:rPr lang="ru-RU" sz="1400" b="1" dirty="0" smtClean="0">
                <a:solidFill>
                  <a:srgbClr val="FF0000"/>
                </a:solidFill>
              </a:rPr>
              <a:t>Перечень форм:</a:t>
            </a:r>
          </a:p>
          <a:p>
            <a:pPr marL="285750" indent="-285750" algn="ctr">
              <a:buFont typeface="Wingdings" panose="05000000000000000000" pitchFamily="2" charset="2"/>
              <a:buChar char="Ø"/>
            </a:pPr>
            <a:r>
              <a:rPr lang="ru-RU" sz="1400" b="1" dirty="0" smtClean="0">
                <a:solidFill>
                  <a:srgbClr val="FF0000"/>
                </a:solidFill>
              </a:rPr>
              <a:t>ф.0503110</a:t>
            </a:r>
          </a:p>
          <a:p>
            <a:pPr marL="285750" indent="-285750" algn="ctr">
              <a:buFont typeface="Wingdings" panose="05000000000000000000" pitchFamily="2" charset="2"/>
              <a:buChar char="Ø"/>
            </a:pPr>
            <a:r>
              <a:rPr lang="ru-RU" sz="1400" b="1" dirty="0" smtClean="0">
                <a:solidFill>
                  <a:srgbClr val="FF0000"/>
                </a:solidFill>
              </a:rPr>
              <a:t>ф.0503121</a:t>
            </a:r>
          </a:p>
          <a:p>
            <a:pPr marL="285750" indent="-285750" algn="ctr">
              <a:buFont typeface="Wingdings" panose="05000000000000000000" pitchFamily="2" charset="2"/>
              <a:buChar char="Ø"/>
            </a:pPr>
            <a:r>
              <a:rPr lang="ru-RU" sz="1400" b="1" dirty="0" smtClean="0">
                <a:solidFill>
                  <a:srgbClr val="FF0000"/>
                </a:solidFill>
              </a:rPr>
              <a:t>ф.0503125</a:t>
            </a:r>
          </a:p>
          <a:p>
            <a:pPr marL="285750" indent="-285750" algn="ctr">
              <a:buFont typeface="Wingdings" panose="05000000000000000000" pitchFamily="2" charset="2"/>
              <a:buChar char="Ø"/>
            </a:pPr>
            <a:r>
              <a:rPr lang="ru-RU" sz="1400" b="1" dirty="0" smtClean="0">
                <a:solidFill>
                  <a:srgbClr val="FF0000"/>
                </a:solidFill>
              </a:rPr>
              <a:t>ф.0503127</a:t>
            </a:r>
          </a:p>
          <a:p>
            <a:pPr marL="285750" indent="-285750" algn="ctr">
              <a:buFont typeface="Wingdings" panose="05000000000000000000" pitchFamily="2" charset="2"/>
              <a:buChar char="Ø"/>
            </a:pPr>
            <a:r>
              <a:rPr lang="ru-RU" sz="1400" b="1" dirty="0" smtClean="0">
                <a:solidFill>
                  <a:srgbClr val="FF0000"/>
                </a:solidFill>
              </a:rPr>
              <a:t>ф.0503128</a:t>
            </a:r>
          </a:p>
          <a:p>
            <a:pPr marL="285750" indent="-285750" algn="ctr">
              <a:buFont typeface="Wingdings" panose="05000000000000000000" pitchFamily="2" charset="2"/>
              <a:buChar char="Ø"/>
            </a:pPr>
            <a:r>
              <a:rPr lang="ru-RU" sz="1400" b="1" dirty="0" smtClean="0">
                <a:solidFill>
                  <a:srgbClr val="FF0000"/>
                </a:solidFill>
              </a:rPr>
              <a:t>ф.0503130</a:t>
            </a:r>
          </a:p>
          <a:p>
            <a:pPr marL="285750" indent="-285750" algn="ctr">
              <a:buFont typeface="Wingdings" panose="05000000000000000000" pitchFamily="2" charset="2"/>
              <a:buChar char="Ø"/>
            </a:pPr>
            <a:r>
              <a:rPr lang="ru-RU" sz="1400" b="1" dirty="0" smtClean="0">
                <a:solidFill>
                  <a:srgbClr val="FF0000"/>
                </a:solidFill>
              </a:rPr>
              <a:t>ф.0503184</a:t>
            </a:r>
          </a:p>
          <a:p>
            <a:pPr marL="285750" indent="-285750" algn="ctr">
              <a:buFont typeface="Wingdings" panose="05000000000000000000" pitchFamily="2" charset="2"/>
              <a:buChar char="Ø"/>
            </a:pPr>
            <a:r>
              <a:rPr lang="ru-RU" sz="1400" b="1" dirty="0" smtClean="0">
                <a:solidFill>
                  <a:srgbClr val="FF0000"/>
                </a:solidFill>
              </a:rPr>
              <a:t>ф.0503230</a:t>
            </a:r>
          </a:p>
          <a:p>
            <a:pPr marL="285750" indent="-285750" algn="ctr">
              <a:buFont typeface="Wingdings" panose="05000000000000000000" pitchFamily="2" charset="2"/>
              <a:buChar char="Ø"/>
            </a:pPr>
            <a:endParaRPr lang="ru-RU" b="1" dirty="0" smtClean="0">
              <a:solidFill>
                <a:srgbClr val="FF0000"/>
              </a:solidFill>
            </a:endParaRPr>
          </a:p>
        </p:txBody>
      </p:sp>
    </p:spTree>
    <p:extLst>
      <p:ext uri="{BB962C8B-B14F-4D97-AF65-F5344CB8AC3E}">
        <p14:creationId xmlns:p14="http://schemas.microsoft.com/office/powerpoint/2010/main" val="11599819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Скругленный прямоугольник 9"/>
          <p:cNvSpPr/>
          <p:nvPr/>
        </p:nvSpPr>
        <p:spPr>
          <a:xfrm>
            <a:off x="420130" y="1889154"/>
            <a:ext cx="11267045" cy="4474575"/>
          </a:xfrm>
          <a:prstGeom prst="roundRect">
            <a:avLst>
              <a:gd name="adj" fmla="val 0"/>
            </a:avLst>
          </a:prstGeom>
          <a:solidFill>
            <a:sysClr val="window" lastClr="FFFFFF"/>
          </a:solidFill>
          <a:ln w="6350" cap="flat" cmpd="sng" algn="ctr">
            <a:solidFill>
              <a:srgbClr val="4472C4"/>
            </a:solidFill>
            <a:prstDash val="solid"/>
            <a:miter lim="800000"/>
          </a:ln>
          <a:effectLst/>
        </p:spPr>
        <p:txBody>
          <a:bodyPr anchor="ctr"/>
          <a:lstStyle/>
          <a:p>
            <a:pPr algn="ctr" eaLnBrk="1" fontAlgn="auto" hangingPunct="1">
              <a:spcBef>
                <a:spcPts val="0"/>
              </a:spcBef>
              <a:spcAft>
                <a:spcPts val="0"/>
              </a:spcAft>
              <a:defRPr/>
            </a:pPr>
            <a:endParaRPr lang="ru-RU" sz="900" kern="0" dirty="0">
              <a:solidFill>
                <a:srgbClr val="002060"/>
              </a:solidFill>
              <a:latin typeface="Times New Roman" panose="02020603050405020304" pitchFamily="18" charset="0"/>
              <a:cs typeface="Times New Roman" panose="02020603050405020304" pitchFamily="18" charset="0"/>
            </a:endParaRPr>
          </a:p>
        </p:txBody>
      </p:sp>
      <p:sp>
        <p:nvSpPr>
          <p:cNvPr id="2" name="Заголовок 1"/>
          <p:cNvSpPr>
            <a:spLocks noGrp="1"/>
          </p:cNvSpPr>
          <p:nvPr>
            <p:ph type="title"/>
          </p:nvPr>
        </p:nvSpPr>
        <p:spPr>
          <a:xfrm>
            <a:off x="4057651" y="461753"/>
            <a:ext cx="7823542" cy="1000173"/>
          </a:xfrm>
        </p:spPr>
        <p:txBody>
          <a:bodyPr/>
          <a:lstStyle/>
          <a:p>
            <a:pPr algn="ctr"/>
            <a:r>
              <a:rPr lang="ru-RU" sz="1950" b="1" dirty="0">
                <a:solidFill>
                  <a:srgbClr val="000090"/>
                </a:solidFill>
                <a:latin typeface="Times New Roman" pitchFamily="18" charset="0"/>
              </a:rPr>
              <a:t>Реализованный функционал </a:t>
            </a:r>
            <a:r>
              <a:rPr lang="ru-RU" sz="1900" b="1" dirty="0" err="1" smtClean="0">
                <a:solidFill>
                  <a:srgbClr val="000090"/>
                </a:solidFill>
                <a:latin typeface="Times New Roman" pitchFamily="18" charset="0"/>
              </a:rPr>
              <a:t>ПУиО</a:t>
            </a:r>
            <a:r>
              <a:rPr lang="ru-RU" sz="1900" b="1" dirty="0" smtClean="0">
                <a:solidFill>
                  <a:srgbClr val="000090"/>
                </a:solidFill>
                <a:latin typeface="Times New Roman" pitchFamily="18" charset="0"/>
              </a:rPr>
              <a:t> ГИИС </a:t>
            </a:r>
            <a:r>
              <a:rPr lang="ru-RU" sz="1900" b="1" dirty="0">
                <a:solidFill>
                  <a:srgbClr val="000090"/>
                </a:solidFill>
                <a:latin typeface="Times New Roman" pitchFamily="18" charset="0"/>
              </a:rPr>
              <a:t>«Электронный бюджет</a:t>
            </a:r>
            <a:r>
              <a:rPr lang="ru-RU" sz="1900" b="1" dirty="0" smtClean="0">
                <a:solidFill>
                  <a:srgbClr val="000090"/>
                </a:solidFill>
                <a:latin typeface="Times New Roman" pitchFamily="18" charset="0"/>
              </a:rPr>
              <a:t>».</a:t>
            </a:r>
            <a:br>
              <a:rPr lang="ru-RU" sz="1900" b="1" dirty="0" smtClean="0">
                <a:solidFill>
                  <a:srgbClr val="000090"/>
                </a:solidFill>
                <a:latin typeface="Times New Roman" pitchFamily="18" charset="0"/>
              </a:rPr>
            </a:br>
            <a:r>
              <a:rPr lang="ru-RU" sz="2000" kern="0" dirty="0" smtClean="0">
                <a:solidFill>
                  <a:srgbClr val="0A2E88"/>
                </a:solidFill>
                <a:latin typeface="Times New Roman" panose="02020603050405020304" pitchFamily="18" charset="0"/>
                <a:cs typeface="Times New Roman" panose="02020603050405020304" pitchFamily="18" charset="0"/>
              </a:rPr>
              <a:t>Функция </a:t>
            </a:r>
            <a:r>
              <a:rPr lang="ru-RU" sz="2000" kern="0" dirty="0">
                <a:solidFill>
                  <a:srgbClr val="0A2E88"/>
                </a:solidFill>
                <a:latin typeface="Times New Roman" panose="02020603050405020304" pitchFamily="18" charset="0"/>
                <a:cs typeface="Times New Roman" panose="02020603050405020304" pitchFamily="18" charset="0"/>
              </a:rPr>
              <a:t>автоматического формирования отчетных форм, </a:t>
            </a:r>
            <a:r>
              <a:rPr lang="ru-RU" sz="2000" kern="0" dirty="0" smtClean="0">
                <a:solidFill>
                  <a:srgbClr val="0A2E88"/>
                </a:solidFill>
                <a:latin typeface="Times New Roman" panose="02020603050405020304" pitchFamily="18" charset="0"/>
                <a:cs typeface="Times New Roman" panose="02020603050405020304" pitchFamily="18" charset="0"/>
              </a:rPr>
              <a:t/>
            </a:r>
            <a:br>
              <a:rPr lang="ru-RU" sz="2000" kern="0" dirty="0" smtClean="0">
                <a:solidFill>
                  <a:srgbClr val="0A2E88"/>
                </a:solidFill>
                <a:latin typeface="Times New Roman" panose="02020603050405020304" pitchFamily="18" charset="0"/>
                <a:cs typeface="Times New Roman" panose="02020603050405020304" pitchFamily="18" charset="0"/>
              </a:rPr>
            </a:br>
            <a:r>
              <a:rPr lang="ru-RU" sz="2000" kern="0" dirty="0" smtClean="0">
                <a:solidFill>
                  <a:srgbClr val="0A2E88"/>
                </a:solidFill>
                <a:latin typeface="Times New Roman" panose="02020603050405020304" pitchFamily="18" charset="0"/>
                <a:cs typeface="Times New Roman" panose="02020603050405020304" pitchFamily="18" charset="0"/>
              </a:rPr>
              <a:t>не </a:t>
            </a:r>
            <a:r>
              <a:rPr lang="ru-RU" sz="2000" kern="0" dirty="0">
                <a:solidFill>
                  <a:srgbClr val="0A2E88"/>
                </a:solidFill>
                <a:latin typeface="Times New Roman" panose="02020603050405020304" pitchFamily="18" charset="0"/>
                <a:cs typeface="Times New Roman" panose="02020603050405020304" pitchFamily="18" charset="0"/>
              </a:rPr>
              <a:t>содержащих показателей</a:t>
            </a:r>
            <a:br>
              <a:rPr lang="ru-RU" sz="2000" kern="0" dirty="0">
                <a:solidFill>
                  <a:srgbClr val="0A2E88"/>
                </a:solidFill>
                <a:latin typeface="Times New Roman" panose="02020603050405020304" pitchFamily="18" charset="0"/>
                <a:cs typeface="Times New Roman" panose="02020603050405020304" pitchFamily="18" charset="0"/>
              </a:rPr>
            </a:br>
            <a:endParaRPr lang="ru-RU" sz="1900" b="1" dirty="0">
              <a:solidFill>
                <a:srgbClr val="000090"/>
              </a:solidFill>
              <a:latin typeface="Times New Roman" pitchFamily="18" charset="0"/>
            </a:endParaRPr>
          </a:p>
        </p:txBody>
      </p:sp>
      <p:sp>
        <p:nvSpPr>
          <p:cNvPr id="3" name="Объект 2"/>
          <p:cNvSpPr>
            <a:spLocks noGrp="1"/>
          </p:cNvSpPr>
          <p:nvPr>
            <p:ph idx="1"/>
          </p:nvPr>
        </p:nvSpPr>
        <p:spPr>
          <a:xfrm>
            <a:off x="563592" y="1690745"/>
            <a:ext cx="11018808" cy="4435419"/>
          </a:xfrm>
        </p:spPr>
        <p:txBody>
          <a:bodyPr/>
          <a:lstStyle/>
          <a:p>
            <a:pPr marL="0" indent="0">
              <a:buNone/>
            </a:pPr>
            <a:endParaRPr lang="ru-RU" sz="1800" b="1" i="1" dirty="0" smtClean="0">
              <a:solidFill>
                <a:srgbClr val="000090"/>
              </a:solidFill>
              <a:latin typeface="Times New Roman" pitchFamily="18" charset="0"/>
            </a:endParaRPr>
          </a:p>
          <a:p>
            <a:pPr marL="0" indent="0">
              <a:buNone/>
            </a:pPr>
            <a:endParaRPr lang="ru-RU" sz="1800" b="1" dirty="0" smtClean="0">
              <a:solidFill>
                <a:srgbClr val="000090"/>
              </a:solidFill>
              <a:latin typeface="Times New Roman" pitchFamily="18" charset="0"/>
            </a:endParaRPr>
          </a:p>
          <a:p>
            <a:pPr marL="0" indent="0">
              <a:buNone/>
            </a:pPr>
            <a:endParaRPr lang="ru-RU" sz="1800" b="1" dirty="0">
              <a:solidFill>
                <a:srgbClr val="000090"/>
              </a:solidFill>
              <a:latin typeface="Times New Roman" pitchFamily="18" charset="0"/>
              <a:ea typeface="+mj-ea"/>
              <a:cs typeface="+mj-cs"/>
            </a:endParaRPr>
          </a:p>
          <a:p>
            <a:endParaRPr lang="ru-RU" sz="1800" b="1" dirty="0">
              <a:solidFill>
                <a:srgbClr val="000090"/>
              </a:solidFill>
              <a:latin typeface="Times New Roman" pitchFamily="18" charset="0"/>
              <a:ea typeface="+mj-ea"/>
              <a:cs typeface="+mj-cs"/>
            </a:endParaRPr>
          </a:p>
        </p:txBody>
      </p:sp>
      <p:sp>
        <p:nvSpPr>
          <p:cNvPr id="4" name="Номер слайда 3"/>
          <p:cNvSpPr>
            <a:spLocks noGrp="1"/>
          </p:cNvSpPr>
          <p:nvPr>
            <p:ph type="sldNum" sz="quarter" idx="12"/>
          </p:nvPr>
        </p:nvSpPr>
        <p:spPr/>
        <p:txBody>
          <a:bodyPr/>
          <a:lstStyle/>
          <a:p>
            <a:pPr>
              <a:defRPr/>
            </a:pPr>
            <a:fld id="{F8087321-EF8F-D042-AACE-5B2BCE7076AE}" type="slidenum">
              <a:rPr lang="ru-RU" altLang="ru-RU" smtClean="0"/>
              <a:pPr>
                <a:defRPr/>
              </a:pPr>
              <a:t>6</a:t>
            </a:fld>
            <a:endParaRPr lang="ru-RU" altLang="ru-RU"/>
          </a:p>
        </p:txBody>
      </p:sp>
      <p:pic>
        <p:nvPicPr>
          <p:cNvPr id="2050" name="Picture 2" descr="E:\Матереалы к 19.01.2018\Скрины для презы\показатели отс.png"/>
          <p:cNvPicPr>
            <a:picLocks noChangeAspect="1" noChangeArrowheads="1"/>
          </p:cNvPicPr>
          <p:nvPr/>
        </p:nvPicPr>
        <p:blipFill rotWithShape="1">
          <a:blip r:embed="rId3">
            <a:extLst>
              <a:ext uri="{28A0092B-C50C-407E-A947-70E740481C1C}">
                <a14:useLocalDpi xmlns:a14="http://schemas.microsoft.com/office/drawing/2010/main" val="0"/>
              </a:ext>
            </a:extLst>
          </a:blip>
          <a:srcRect b="16868"/>
          <a:stretch/>
        </p:blipFill>
        <p:spPr bwMode="auto">
          <a:xfrm>
            <a:off x="585829" y="1967744"/>
            <a:ext cx="5467823" cy="3570414"/>
          </a:xfrm>
          <a:prstGeom prst="rect">
            <a:avLst/>
          </a:prstGeom>
          <a:noFill/>
          <a:extLst>
            <a:ext uri="{909E8E84-426E-40DD-AFC4-6F175D3DCCD1}">
              <a14:hiddenFill xmlns:a14="http://schemas.microsoft.com/office/drawing/2010/main">
                <a:solidFill>
                  <a:srgbClr val="FFFFFF"/>
                </a:solidFill>
              </a14:hiddenFill>
            </a:ext>
          </a:extLst>
        </p:spPr>
      </p:pic>
      <p:sp>
        <p:nvSpPr>
          <p:cNvPr id="9" name="Прямоугольная выноска 8"/>
          <p:cNvSpPr/>
          <p:nvPr/>
        </p:nvSpPr>
        <p:spPr>
          <a:xfrm>
            <a:off x="3519577" y="3157268"/>
            <a:ext cx="7361208" cy="2838090"/>
          </a:xfrm>
          <a:prstGeom prst="wedgeRectCallout">
            <a:avLst>
              <a:gd name="adj1" fmla="val -65587"/>
              <a:gd name="adj2" fmla="val -51482"/>
            </a:avLst>
          </a:prstGeom>
          <a:solidFill>
            <a:schemeClr val="accent1">
              <a:lumMod val="40000"/>
              <a:lumOff val="60000"/>
              <a:alpha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u="sng" dirty="0">
                <a:solidFill>
                  <a:srgbClr val="FF0000"/>
                </a:solidFill>
              </a:rPr>
              <a:t>Пункт 8 приказа </a:t>
            </a:r>
            <a:r>
              <a:rPr lang="ru-RU" u="sng" dirty="0" smtClean="0">
                <a:solidFill>
                  <a:srgbClr val="FF0000"/>
                </a:solidFill>
              </a:rPr>
              <a:t>Минфина России </a:t>
            </a:r>
          </a:p>
          <a:p>
            <a:pPr algn="ctr"/>
            <a:r>
              <a:rPr lang="ru-RU" u="sng" dirty="0" smtClean="0">
                <a:solidFill>
                  <a:srgbClr val="FF0000"/>
                </a:solidFill>
              </a:rPr>
              <a:t>от 02.11.2017 №176н:</a:t>
            </a:r>
            <a:endParaRPr lang="ru-RU" u="sng" dirty="0">
              <a:solidFill>
                <a:srgbClr val="FF0000"/>
              </a:solidFill>
            </a:endParaRPr>
          </a:p>
          <a:p>
            <a:pPr algn="ctr"/>
            <a:r>
              <a:rPr lang="ru-RU" sz="1600" dirty="0">
                <a:solidFill>
                  <a:srgbClr val="FF0000"/>
                </a:solidFill>
              </a:rPr>
              <a:t>"При осуществлении формирования и (или) представления бюджетной отчетности средствами программных комплексов автоматизации документы бюджетной отчетности, не имеющие числовых значений показателей и не содержащие пояснения, формируются и представляются с указанием отметки (статуса) "показатели </a:t>
            </a:r>
            <a:r>
              <a:rPr lang="ru-RU" sz="1600" dirty="0" smtClean="0">
                <a:solidFill>
                  <a:srgbClr val="FF0000"/>
                </a:solidFill>
              </a:rPr>
              <a:t>отсутствуют". </a:t>
            </a:r>
            <a:endParaRPr lang="ru-RU" sz="1600" dirty="0">
              <a:solidFill>
                <a:srgbClr val="FF0000"/>
              </a:solidFill>
            </a:endParaRPr>
          </a:p>
        </p:txBody>
      </p:sp>
    </p:spTree>
    <p:extLst>
      <p:ext uri="{BB962C8B-B14F-4D97-AF65-F5344CB8AC3E}">
        <p14:creationId xmlns:p14="http://schemas.microsoft.com/office/powerpoint/2010/main" val="28125546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19550" y="495301"/>
            <a:ext cx="7667625" cy="799712"/>
          </a:xfrm>
        </p:spPr>
        <p:txBody>
          <a:bodyPr/>
          <a:lstStyle/>
          <a:p>
            <a:pPr algn="ctr"/>
            <a:r>
              <a:rPr lang="ru-RU" sz="1900" b="1" dirty="0">
                <a:solidFill>
                  <a:srgbClr val="000090"/>
                </a:solidFill>
                <a:latin typeface="Times New Roman" pitchFamily="18" charset="0"/>
              </a:rPr>
              <a:t>Реализованный функционал </a:t>
            </a:r>
            <a:r>
              <a:rPr lang="ru-RU" sz="1900" b="1" dirty="0" err="1">
                <a:solidFill>
                  <a:srgbClr val="000090"/>
                </a:solidFill>
                <a:latin typeface="Times New Roman" pitchFamily="18" charset="0"/>
              </a:rPr>
              <a:t>ПУиО</a:t>
            </a:r>
            <a:r>
              <a:rPr lang="ru-RU" sz="1900" b="1" dirty="0">
                <a:solidFill>
                  <a:srgbClr val="000090"/>
                </a:solidFill>
                <a:latin typeface="Times New Roman" pitchFamily="18" charset="0"/>
              </a:rPr>
              <a:t> ГИИС «Электронный бюджет</a:t>
            </a:r>
            <a:r>
              <a:rPr lang="ru-RU" sz="1900" b="1" dirty="0" smtClean="0">
                <a:solidFill>
                  <a:srgbClr val="000090"/>
                </a:solidFill>
                <a:latin typeface="Times New Roman" pitchFamily="18" charset="0"/>
              </a:rPr>
              <a:t>».</a:t>
            </a:r>
            <a:br>
              <a:rPr lang="ru-RU" sz="1900" b="1" dirty="0" smtClean="0">
                <a:solidFill>
                  <a:srgbClr val="000090"/>
                </a:solidFill>
                <a:latin typeface="Times New Roman" pitchFamily="18" charset="0"/>
              </a:rPr>
            </a:br>
            <a:r>
              <a:rPr lang="ru-RU" sz="2000" dirty="0">
                <a:solidFill>
                  <a:srgbClr val="000090"/>
                </a:solidFill>
                <a:latin typeface="Times New Roman" pitchFamily="18" charset="0"/>
              </a:rPr>
              <a:t>Перевод отчетов в статус «Показатели отсутствуют»</a:t>
            </a:r>
            <a:r>
              <a:rPr lang="ru-RU" sz="2800" b="1" dirty="0">
                <a:solidFill>
                  <a:srgbClr val="000090"/>
                </a:solidFill>
                <a:latin typeface="Times New Roman" pitchFamily="18" charset="0"/>
              </a:rPr>
              <a:t/>
            </a:r>
            <a:br>
              <a:rPr lang="ru-RU" sz="2800" b="1" dirty="0">
                <a:solidFill>
                  <a:srgbClr val="000090"/>
                </a:solidFill>
                <a:latin typeface="Times New Roman" pitchFamily="18" charset="0"/>
              </a:rPr>
            </a:br>
            <a:endParaRPr lang="ru-RU" sz="1900" b="1" dirty="0">
              <a:solidFill>
                <a:srgbClr val="000090"/>
              </a:solidFill>
              <a:latin typeface="Times New Roman" pitchFamily="18" charset="0"/>
            </a:endParaRPr>
          </a:p>
        </p:txBody>
      </p:sp>
      <p:sp>
        <p:nvSpPr>
          <p:cNvPr id="3" name="Объект 2"/>
          <p:cNvSpPr>
            <a:spLocks noGrp="1"/>
          </p:cNvSpPr>
          <p:nvPr>
            <p:ph idx="1"/>
          </p:nvPr>
        </p:nvSpPr>
        <p:spPr>
          <a:xfrm>
            <a:off x="563592" y="1337095"/>
            <a:ext cx="11018808" cy="4789069"/>
          </a:xfrm>
        </p:spPr>
        <p:txBody>
          <a:bodyPr/>
          <a:lstStyle/>
          <a:p>
            <a:pPr marL="0" indent="0">
              <a:buNone/>
            </a:pPr>
            <a:endParaRPr lang="ru-RU" sz="1800" b="1" i="1" dirty="0" smtClean="0">
              <a:solidFill>
                <a:srgbClr val="000090"/>
              </a:solidFill>
              <a:latin typeface="Times New Roman" pitchFamily="18" charset="0"/>
            </a:endParaRPr>
          </a:p>
          <a:p>
            <a:pPr marL="0" indent="0">
              <a:buNone/>
            </a:pPr>
            <a:endParaRPr lang="ru-RU" sz="1800" b="1" dirty="0" smtClean="0">
              <a:solidFill>
                <a:srgbClr val="000090"/>
              </a:solidFill>
              <a:latin typeface="Times New Roman" pitchFamily="18" charset="0"/>
            </a:endParaRPr>
          </a:p>
          <a:p>
            <a:pPr marL="0" indent="0">
              <a:buNone/>
            </a:pPr>
            <a:endParaRPr lang="ru-RU" sz="1800" b="1" dirty="0">
              <a:solidFill>
                <a:srgbClr val="000090"/>
              </a:solidFill>
              <a:latin typeface="Times New Roman" pitchFamily="18" charset="0"/>
              <a:ea typeface="+mj-ea"/>
              <a:cs typeface="+mj-cs"/>
            </a:endParaRPr>
          </a:p>
          <a:p>
            <a:endParaRPr lang="ru-RU" sz="1800" b="1" dirty="0">
              <a:solidFill>
                <a:srgbClr val="000090"/>
              </a:solidFill>
              <a:latin typeface="Times New Roman" pitchFamily="18" charset="0"/>
              <a:ea typeface="+mj-ea"/>
              <a:cs typeface="+mj-cs"/>
            </a:endParaRPr>
          </a:p>
        </p:txBody>
      </p:sp>
      <p:sp>
        <p:nvSpPr>
          <p:cNvPr id="4" name="Номер слайда 3"/>
          <p:cNvSpPr>
            <a:spLocks noGrp="1"/>
          </p:cNvSpPr>
          <p:nvPr>
            <p:ph type="sldNum" sz="quarter" idx="12"/>
          </p:nvPr>
        </p:nvSpPr>
        <p:spPr/>
        <p:txBody>
          <a:bodyPr/>
          <a:lstStyle/>
          <a:p>
            <a:pPr>
              <a:defRPr/>
            </a:pPr>
            <a:fld id="{F8087321-EF8F-D042-AACE-5B2BCE7076AE}" type="slidenum">
              <a:rPr lang="ru-RU" altLang="ru-RU" smtClean="0"/>
              <a:pPr>
                <a:defRPr/>
              </a:pPr>
              <a:t>7</a:t>
            </a:fld>
            <a:endParaRPr lang="ru-RU" altLang="ru-RU"/>
          </a:p>
        </p:txBody>
      </p:sp>
      <p:pic>
        <p:nvPicPr>
          <p:cNvPr id="5" name="Picture 2" descr="E:\Матереалы к 19.01.2018\Скрины для презы\Перевод на показатели отсутствует.JPG"/>
          <p:cNvPicPr>
            <a:picLocks noChangeAspect="1" noChangeArrowheads="1"/>
          </p:cNvPicPr>
          <p:nvPr/>
        </p:nvPicPr>
        <p:blipFill rotWithShape="1">
          <a:blip r:embed="rId3">
            <a:extLst>
              <a:ext uri="{28A0092B-C50C-407E-A947-70E740481C1C}">
                <a14:useLocalDpi xmlns:a14="http://schemas.microsoft.com/office/drawing/2010/main" val="0"/>
              </a:ext>
            </a:extLst>
          </a:blip>
          <a:srcRect l="-873" r="44105"/>
          <a:stretch/>
        </p:blipFill>
        <p:spPr bwMode="auto">
          <a:xfrm>
            <a:off x="648659" y="2114515"/>
            <a:ext cx="6316924" cy="3339845"/>
          </a:xfrm>
          <a:prstGeom prst="rect">
            <a:avLst/>
          </a:prstGeom>
          <a:noFill/>
          <a:extLst>
            <a:ext uri="{909E8E84-426E-40DD-AFC4-6F175D3DCCD1}">
              <a14:hiddenFill xmlns:a14="http://schemas.microsoft.com/office/drawing/2010/main">
                <a:solidFill>
                  <a:srgbClr val="FFFFFF"/>
                </a:solidFill>
              </a14:hiddenFill>
            </a:ext>
          </a:extLst>
        </p:spPr>
      </p:pic>
      <p:sp>
        <p:nvSpPr>
          <p:cNvPr id="10" name="Прямоугольник 9"/>
          <p:cNvSpPr/>
          <p:nvPr/>
        </p:nvSpPr>
        <p:spPr>
          <a:xfrm>
            <a:off x="2035831" y="2512753"/>
            <a:ext cx="1771291" cy="1700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1" name="Стрелка вправо 10"/>
          <p:cNvSpPr/>
          <p:nvPr/>
        </p:nvSpPr>
        <p:spPr>
          <a:xfrm>
            <a:off x="3807121" y="2512753"/>
            <a:ext cx="3669109" cy="1700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3" name="Прямоугольник 12"/>
          <p:cNvSpPr/>
          <p:nvPr/>
        </p:nvSpPr>
        <p:spPr>
          <a:xfrm>
            <a:off x="7476230" y="2114515"/>
            <a:ext cx="2691439" cy="333984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FF0000"/>
                </a:solidFill>
              </a:rPr>
              <a:t>Выполнение операции:</a:t>
            </a:r>
          </a:p>
          <a:p>
            <a:pPr algn="ctr"/>
            <a:endParaRPr lang="ru-RU" b="1" dirty="0" smtClean="0">
              <a:solidFill>
                <a:srgbClr val="1F497D"/>
              </a:solidFill>
            </a:endParaRPr>
          </a:p>
          <a:p>
            <a:pPr algn="ctr"/>
            <a:r>
              <a:rPr lang="ru-RU" b="1" dirty="0" smtClean="0">
                <a:solidFill>
                  <a:srgbClr val="1F497D"/>
                </a:solidFill>
              </a:rPr>
              <a:t>«Изменить» </a:t>
            </a:r>
          </a:p>
          <a:p>
            <a:pPr algn="ctr"/>
            <a:endParaRPr lang="ru-RU" sz="1400" b="1" dirty="0" smtClean="0">
              <a:solidFill>
                <a:srgbClr val="1F497D"/>
              </a:solidFill>
            </a:endParaRPr>
          </a:p>
          <a:p>
            <a:pPr algn="ctr"/>
            <a:endParaRPr lang="ru-RU" sz="1400" b="1" dirty="0" smtClean="0">
              <a:solidFill>
                <a:srgbClr val="1F497D"/>
              </a:solidFill>
            </a:endParaRPr>
          </a:p>
          <a:p>
            <a:pPr algn="ctr"/>
            <a:endParaRPr lang="ru-RU" sz="1400" b="1" dirty="0">
              <a:solidFill>
                <a:srgbClr val="1F497D"/>
              </a:solidFill>
            </a:endParaRPr>
          </a:p>
          <a:p>
            <a:pPr algn="ctr"/>
            <a:endParaRPr lang="ru-RU" sz="1400" b="1" dirty="0" smtClean="0">
              <a:solidFill>
                <a:srgbClr val="1F497D"/>
              </a:solidFill>
            </a:endParaRPr>
          </a:p>
          <a:p>
            <a:pPr algn="ctr"/>
            <a:r>
              <a:rPr lang="ru-RU" sz="1400" b="1" dirty="0" smtClean="0">
                <a:solidFill>
                  <a:srgbClr val="1F497D"/>
                </a:solidFill>
              </a:rPr>
              <a:t>«</a:t>
            </a:r>
            <a:r>
              <a:rPr lang="ru-RU" b="1" dirty="0" smtClean="0">
                <a:solidFill>
                  <a:srgbClr val="1F497D"/>
                </a:solidFill>
              </a:rPr>
              <a:t>Показатели отчета отсутствуют»</a:t>
            </a:r>
          </a:p>
          <a:p>
            <a:pPr marL="285750" indent="-285750" algn="ctr">
              <a:buFont typeface="Wingdings" panose="05000000000000000000" pitchFamily="2" charset="2"/>
              <a:buChar char="Ø"/>
            </a:pPr>
            <a:endParaRPr lang="ru-RU" b="1" dirty="0" smtClean="0">
              <a:solidFill>
                <a:srgbClr val="FF0000"/>
              </a:solidFill>
            </a:endParaRPr>
          </a:p>
        </p:txBody>
      </p:sp>
      <p:sp>
        <p:nvSpPr>
          <p:cNvPr id="12" name="Стрелка вниз 11"/>
          <p:cNvSpPr/>
          <p:nvPr/>
        </p:nvSpPr>
        <p:spPr>
          <a:xfrm>
            <a:off x="8526944" y="3528524"/>
            <a:ext cx="590009" cy="51182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11475931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Заголовок 1"/>
          <p:cNvSpPr>
            <a:spLocks noGrp="1"/>
          </p:cNvSpPr>
          <p:nvPr>
            <p:ph type="title"/>
          </p:nvPr>
        </p:nvSpPr>
        <p:spPr>
          <a:xfrm>
            <a:off x="4019550" y="169863"/>
            <a:ext cx="7755459" cy="938658"/>
          </a:xfrm>
        </p:spPr>
        <p:txBody>
          <a:bodyPr/>
          <a:lstStyle/>
          <a:p>
            <a:pPr algn="r"/>
            <a:r>
              <a:rPr lang="ru-RU" sz="1900" b="1" dirty="0">
                <a:solidFill>
                  <a:srgbClr val="000090"/>
                </a:solidFill>
                <a:latin typeface="Times New Roman" pitchFamily="18" charset="0"/>
              </a:rPr>
              <a:t>Реализованный </a:t>
            </a:r>
            <a:r>
              <a:rPr lang="ru-RU" sz="1900" b="1" dirty="0" smtClean="0">
                <a:solidFill>
                  <a:srgbClr val="000090"/>
                </a:solidFill>
                <a:latin typeface="Times New Roman" pitchFamily="18" charset="0"/>
              </a:rPr>
              <a:t>функционал </a:t>
            </a:r>
            <a:r>
              <a:rPr lang="ru-RU" sz="1900" b="1" dirty="0" err="1" smtClean="0">
                <a:solidFill>
                  <a:srgbClr val="000090"/>
                </a:solidFill>
                <a:latin typeface="Times New Roman" pitchFamily="18" charset="0"/>
              </a:rPr>
              <a:t>ПУиО</a:t>
            </a:r>
            <a:r>
              <a:rPr lang="ru-RU" sz="1900" b="1" dirty="0" smtClean="0">
                <a:solidFill>
                  <a:srgbClr val="000090"/>
                </a:solidFill>
                <a:latin typeface="Times New Roman" pitchFamily="18" charset="0"/>
              </a:rPr>
              <a:t> ГИИС «Электронный </a:t>
            </a:r>
            <a:r>
              <a:rPr lang="ru-RU" sz="1900" b="1" dirty="0">
                <a:solidFill>
                  <a:srgbClr val="000090"/>
                </a:solidFill>
                <a:latin typeface="Times New Roman" pitchFamily="18" charset="0"/>
              </a:rPr>
              <a:t>бюджет»</a:t>
            </a:r>
          </a:p>
        </p:txBody>
      </p:sp>
      <p:sp>
        <p:nvSpPr>
          <p:cNvPr id="133" name="Скругленный прямоугольник 132"/>
          <p:cNvSpPr/>
          <p:nvPr/>
        </p:nvSpPr>
        <p:spPr>
          <a:xfrm>
            <a:off x="1040795" y="1953529"/>
            <a:ext cx="10537486" cy="4339158"/>
          </a:xfrm>
          <a:prstGeom prst="roundRect">
            <a:avLst>
              <a:gd name="adj" fmla="val 0"/>
            </a:avLst>
          </a:prstGeom>
          <a:ln w="6350"/>
        </p:spPr>
        <p:style>
          <a:lnRef idx="2">
            <a:schemeClr val="accent5"/>
          </a:lnRef>
          <a:fillRef idx="1">
            <a:schemeClr val="lt1"/>
          </a:fillRef>
          <a:effectRef idx="0">
            <a:schemeClr val="accent5"/>
          </a:effectRef>
          <a:fontRef idx="minor">
            <a:schemeClr val="dk1"/>
          </a:fontRef>
        </p:style>
        <p:txBody>
          <a:bodyPr anchor="ctr"/>
          <a:lstStyle/>
          <a:p>
            <a:pPr algn="ctr" eaLnBrk="1" hangingPunct="1">
              <a:defRPr/>
            </a:pPr>
            <a:endParaRPr lang="ru-RU" sz="900" dirty="0">
              <a:solidFill>
                <a:srgbClr val="002060"/>
              </a:solidFill>
              <a:latin typeface="Times New Roman" panose="02020603050405020304" pitchFamily="18" charset="0"/>
              <a:cs typeface="Times New Roman" panose="02020603050405020304" pitchFamily="18" charset="0"/>
            </a:endParaRPr>
          </a:p>
        </p:txBody>
      </p:sp>
      <p:sp>
        <p:nvSpPr>
          <p:cNvPr id="9" name="AutoShape 6" descr="ÐÐ°ÑÑÐ¸Ð½ÐºÐ¸ Ð¿Ð¾ Ð·Ð°Ð¿ÑÐ¾ÑÑ Ð¸ÐºÐ¾Ð½ÐºÐ° Ð¿ÐµÑÐµÐ´Ð°ÑÐ° Ð¸Ð½ÑÐ¾ÑÐ¼Ð°ÑÐ¸Ð¸"/>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eaLnBrk="1" hangingPunct="1"/>
            <a:endParaRPr lang="ru-RU">
              <a:solidFill>
                <a:prstClr val="black"/>
              </a:solidFill>
              <a:cs typeface="Arial" charset="0"/>
            </a:endParaRPr>
          </a:p>
        </p:txBody>
      </p:sp>
      <p:sp>
        <p:nvSpPr>
          <p:cNvPr id="10" name="AutoShape 8" descr="ÐÐ°ÑÑÐ¸Ð½ÐºÐ¸ Ð¿Ð¾ Ð·Ð°Ð¿ÑÐ¾ÑÑ Ð¸ÐºÐ¾Ð½ÐºÐ° Ð¿ÐµÑÐµÐ´Ð°ÑÐ° Ð¸Ð½ÑÐ¾ÑÐ¼Ð°ÑÐ¸Ð¸"/>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eaLnBrk="1" hangingPunct="1"/>
            <a:endParaRPr lang="ru-RU">
              <a:solidFill>
                <a:prstClr val="black"/>
              </a:solidFill>
              <a:cs typeface="Arial" charset="0"/>
            </a:endParaRPr>
          </a:p>
        </p:txBody>
      </p:sp>
      <p:sp>
        <p:nvSpPr>
          <p:cNvPr id="11" name="AutoShape 10" descr="ÐÐ°ÑÑÐ¸Ð½ÐºÐ¸ Ð¿Ð¾ Ð·Ð°Ð¿ÑÐ¾ÑÑ Ð¸ÐºÐ¾Ð½ÐºÐ° Ð¿ÐµÑÐµÐ´Ð°ÑÐ° Ð¸Ð½ÑÐ¾ÑÐ¼Ð°ÑÐ¸Ð¸"/>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eaLnBrk="1" hangingPunct="1"/>
            <a:endParaRPr lang="ru-RU">
              <a:solidFill>
                <a:prstClr val="black"/>
              </a:solidFill>
              <a:cs typeface="Arial" charset="0"/>
            </a:endParaRPr>
          </a:p>
        </p:txBody>
      </p:sp>
      <p:sp>
        <p:nvSpPr>
          <p:cNvPr id="78" name="Прямоугольник 77"/>
          <p:cNvSpPr/>
          <p:nvPr/>
        </p:nvSpPr>
        <p:spPr>
          <a:xfrm>
            <a:off x="1536331" y="1282171"/>
            <a:ext cx="10041950" cy="861774"/>
          </a:xfrm>
          <a:prstGeom prst="rect">
            <a:avLst/>
          </a:prstGeom>
        </p:spPr>
        <p:txBody>
          <a:bodyPr wrap="square">
            <a:spAutoFit/>
          </a:bodyPr>
          <a:lstStyle/>
          <a:p>
            <a:pPr marL="171450" indent="-108000" algn="just" eaLnBrk="1" hangingPunct="1">
              <a:buFont typeface="Wingdings" panose="05000000000000000000" pitchFamily="2" charset="2"/>
              <a:buChar char="ü"/>
            </a:pPr>
            <a:r>
              <a:rPr lang="ru-RU" dirty="0" smtClean="0">
                <a:solidFill>
                  <a:prstClr val="black"/>
                </a:solidFill>
                <a:cs typeface="Arial" charset="0"/>
              </a:rPr>
              <a:t>  </a:t>
            </a:r>
            <a:r>
              <a:rPr lang="en-US" dirty="0" smtClean="0">
                <a:solidFill>
                  <a:prstClr val="black"/>
                </a:solidFill>
                <a:cs typeface="Arial" charset="0"/>
              </a:rPr>
              <a:t> </a:t>
            </a:r>
            <a:r>
              <a:rPr lang="ru-RU" dirty="0" smtClean="0">
                <a:solidFill>
                  <a:srgbClr val="0A2E88"/>
                </a:solidFill>
                <a:latin typeface="Times New Roman" panose="02020603050405020304" pitchFamily="18" charset="0"/>
                <a:cs typeface="Times New Roman" panose="02020603050405020304" pitchFamily="18" charset="0"/>
              </a:rPr>
              <a:t>Реализована </a:t>
            </a:r>
            <a:r>
              <a:rPr lang="ru-RU" dirty="0">
                <a:solidFill>
                  <a:srgbClr val="0A2E88"/>
                </a:solidFill>
                <a:latin typeface="Times New Roman" panose="02020603050405020304" pitchFamily="18" charset="0"/>
                <a:cs typeface="Times New Roman" panose="02020603050405020304" pitchFamily="18" charset="0"/>
              </a:rPr>
              <a:t>возможность отправки в электронном виде Уведомления о принятии отчетности с наличием электронной </a:t>
            </a:r>
            <a:r>
              <a:rPr lang="ru-RU" dirty="0" smtClean="0">
                <a:solidFill>
                  <a:srgbClr val="0A2E88"/>
                </a:solidFill>
                <a:latin typeface="Times New Roman" panose="02020603050405020304" pitchFamily="18" charset="0"/>
                <a:cs typeface="Times New Roman" panose="02020603050405020304" pitchFamily="18" charset="0"/>
              </a:rPr>
              <a:t>подписи</a:t>
            </a:r>
            <a:endParaRPr lang="ru-RU" dirty="0">
              <a:solidFill>
                <a:srgbClr val="0A2E88"/>
              </a:solidFill>
              <a:latin typeface="Times New Roman" panose="02020603050405020304" pitchFamily="18" charset="0"/>
              <a:cs typeface="Times New Roman" panose="02020603050405020304" pitchFamily="18" charset="0"/>
            </a:endParaRPr>
          </a:p>
          <a:p>
            <a:pPr marL="63450" algn="just" eaLnBrk="1" hangingPunct="1"/>
            <a:endParaRPr lang="ru-RU" sz="1400" dirty="0" smtClean="0">
              <a:solidFill>
                <a:prstClr val="black"/>
              </a:solidFill>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0795" y="1233528"/>
            <a:ext cx="720000" cy="720000"/>
          </a:xfrm>
          <a:prstGeom prst="rect">
            <a:avLst/>
          </a:prstGeom>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6249" y="1953528"/>
            <a:ext cx="9971902" cy="4339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Прямоугольник 19"/>
          <p:cNvSpPr/>
          <p:nvPr/>
        </p:nvSpPr>
        <p:spPr>
          <a:xfrm>
            <a:off x="9181070" y="4080698"/>
            <a:ext cx="1643449" cy="34450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endParaRPr lang="ru-RU">
              <a:solidFill>
                <a:prstClr val="white"/>
              </a:solidFill>
            </a:endParaRPr>
          </a:p>
        </p:txBody>
      </p:sp>
      <p:sp>
        <p:nvSpPr>
          <p:cNvPr id="2" name="Номер слайда 1"/>
          <p:cNvSpPr>
            <a:spLocks noGrp="1"/>
          </p:cNvSpPr>
          <p:nvPr>
            <p:ph type="sldNum" sz="quarter" idx="12"/>
          </p:nvPr>
        </p:nvSpPr>
        <p:spPr/>
        <p:txBody>
          <a:bodyPr/>
          <a:lstStyle/>
          <a:p>
            <a:pPr>
              <a:defRPr/>
            </a:pPr>
            <a:fld id="{4166674B-DCE7-4520-AF16-1383368E829B}" type="slidenum">
              <a:rPr lang="ru-RU" altLang="ru-RU" smtClean="0"/>
              <a:pPr>
                <a:defRPr/>
              </a:pPr>
              <a:t>8</a:t>
            </a:fld>
            <a:endParaRPr lang="ru-RU" altLang="ru-RU" dirty="0"/>
          </a:p>
        </p:txBody>
      </p:sp>
    </p:spTree>
    <p:extLst>
      <p:ext uri="{BB962C8B-B14F-4D97-AF65-F5344CB8AC3E}">
        <p14:creationId xmlns:p14="http://schemas.microsoft.com/office/powerpoint/2010/main" val="12874939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Заголовок 1"/>
          <p:cNvSpPr>
            <a:spLocks noGrp="1"/>
          </p:cNvSpPr>
          <p:nvPr>
            <p:ph type="title"/>
          </p:nvPr>
        </p:nvSpPr>
        <p:spPr>
          <a:xfrm>
            <a:off x="3895725" y="160337"/>
            <a:ext cx="7973413" cy="938658"/>
          </a:xfrm>
        </p:spPr>
        <p:txBody>
          <a:bodyPr/>
          <a:lstStyle/>
          <a:p>
            <a:pPr algn="ctr"/>
            <a:r>
              <a:rPr lang="ru-RU" sz="2000" b="1" dirty="0">
                <a:solidFill>
                  <a:srgbClr val="000090"/>
                </a:solidFill>
                <a:latin typeface="Times New Roman" pitchFamily="18" charset="0"/>
              </a:rPr>
              <a:t>Реализованный функционал </a:t>
            </a:r>
            <a:r>
              <a:rPr lang="ru-RU" sz="2000" b="1" dirty="0" err="1">
                <a:solidFill>
                  <a:srgbClr val="000090"/>
                </a:solidFill>
                <a:latin typeface="Times New Roman" pitchFamily="18" charset="0"/>
              </a:rPr>
              <a:t>ПУиО</a:t>
            </a:r>
            <a:r>
              <a:rPr lang="ru-RU" sz="2000" b="1" dirty="0">
                <a:solidFill>
                  <a:srgbClr val="000090"/>
                </a:solidFill>
                <a:latin typeface="Times New Roman" pitchFamily="18" charset="0"/>
              </a:rPr>
              <a:t> ГИИС «Электронный бюджет»</a:t>
            </a:r>
            <a:endParaRPr lang="ru-RU" sz="1900" b="1" dirty="0">
              <a:solidFill>
                <a:srgbClr val="000090"/>
              </a:solidFill>
              <a:latin typeface="Times New Roman" pitchFamily="18" charset="0"/>
            </a:endParaRPr>
          </a:p>
        </p:txBody>
      </p:sp>
      <p:sp>
        <p:nvSpPr>
          <p:cNvPr id="9" name="AutoShape 6" descr="ÐÐ°ÑÑÐ¸Ð½ÐºÐ¸ Ð¿Ð¾ Ð·Ð°Ð¿ÑÐ¾ÑÑ Ð¸ÐºÐ¾Ð½ÐºÐ° Ð¿ÐµÑÐµÐ´Ð°ÑÐ° Ð¸Ð½ÑÐ¾ÑÐ¼Ð°ÑÐ¸Ð¸"/>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eaLnBrk="1" hangingPunct="1"/>
            <a:endParaRPr lang="ru-RU">
              <a:solidFill>
                <a:prstClr val="black"/>
              </a:solidFill>
              <a:cs typeface="Arial" charset="0"/>
            </a:endParaRPr>
          </a:p>
        </p:txBody>
      </p:sp>
      <p:sp>
        <p:nvSpPr>
          <p:cNvPr id="10" name="AutoShape 8" descr="ÐÐ°ÑÑÐ¸Ð½ÐºÐ¸ Ð¿Ð¾ Ð·Ð°Ð¿ÑÐ¾ÑÑ Ð¸ÐºÐ¾Ð½ÐºÐ° Ð¿ÐµÑÐµÐ´Ð°ÑÐ° Ð¸Ð½ÑÐ¾ÑÐ¼Ð°ÑÐ¸Ð¸"/>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eaLnBrk="1" hangingPunct="1"/>
            <a:endParaRPr lang="ru-RU">
              <a:solidFill>
                <a:prstClr val="black"/>
              </a:solidFill>
              <a:cs typeface="Arial" charset="0"/>
            </a:endParaRPr>
          </a:p>
        </p:txBody>
      </p:sp>
      <p:sp>
        <p:nvSpPr>
          <p:cNvPr id="11" name="AutoShape 10" descr="ÐÐ°ÑÑÐ¸Ð½ÐºÐ¸ Ð¿Ð¾ Ð·Ð°Ð¿ÑÐ¾ÑÑ Ð¸ÐºÐ¾Ð½ÐºÐ° Ð¿ÐµÑÐµÐ´Ð°ÑÐ° Ð¸Ð½ÑÐ¾ÑÐ¼Ð°ÑÐ¸Ð¸"/>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eaLnBrk="1" hangingPunct="1"/>
            <a:endParaRPr lang="ru-RU">
              <a:solidFill>
                <a:prstClr val="black"/>
              </a:solidFill>
              <a:cs typeface="Arial" charset="0"/>
            </a:endParaRPr>
          </a:p>
        </p:txBody>
      </p:sp>
      <p:sp>
        <p:nvSpPr>
          <p:cNvPr id="92" name="Скругленный прямоугольник 91"/>
          <p:cNvSpPr/>
          <p:nvPr/>
        </p:nvSpPr>
        <p:spPr>
          <a:xfrm>
            <a:off x="1112108" y="1848306"/>
            <a:ext cx="10144898" cy="4428926"/>
          </a:xfrm>
          <a:prstGeom prst="roundRect">
            <a:avLst>
              <a:gd name="adj" fmla="val 0"/>
            </a:avLst>
          </a:prstGeom>
          <a:ln w="6350"/>
        </p:spPr>
        <p:style>
          <a:lnRef idx="2">
            <a:schemeClr val="accent5"/>
          </a:lnRef>
          <a:fillRef idx="1">
            <a:schemeClr val="lt1"/>
          </a:fillRef>
          <a:effectRef idx="0">
            <a:schemeClr val="accent5"/>
          </a:effectRef>
          <a:fontRef idx="minor">
            <a:schemeClr val="dk1"/>
          </a:fontRef>
        </p:style>
        <p:txBody>
          <a:bodyPr anchor="ctr"/>
          <a:lstStyle/>
          <a:p>
            <a:pPr algn="ctr" eaLnBrk="1" hangingPunct="1">
              <a:defRPr/>
            </a:pPr>
            <a:endParaRPr lang="ru-RU" sz="900" dirty="0">
              <a:solidFill>
                <a:srgbClr val="002060"/>
              </a:solidFill>
              <a:latin typeface="Times New Roman" panose="02020603050405020304" pitchFamily="18" charset="0"/>
              <a:cs typeface="Times New Roman" panose="02020603050405020304" pitchFamily="18" charset="0"/>
            </a:endParaRPr>
          </a:p>
        </p:txBody>
      </p:sp>
      <p:sp>
        <p:nvSpPr>
          <p:cNvPr id="102" name="Прямоугольник 101"/>
          <p:cNvSpPr/>
          <p:nvPr/>
        </p:nvSpPr>
        <p:spPr>
          <a:xfrm>
            <a:off x="1334530" y="1201975"/>
            <a:ext cx="9700054" cy="646331"/>
          </a:xfrm>
          <a:prstGeom prst="rect">
            <a:avLst/>
          </a:prstGeom>
        </p:spPr>
        <p:txBody>
          <a:bodyPr wrap="square">
            <a:spAutoFit/>
          </a:bodyPr>
          <a:lstStyle/>
          <a:p>
            <a:pPr marL="171450" indent="-108000" algn="just" eaLnBrk="1" hangingPunct="1">
              <a:buFont typeface="Wingdings" panose="05000000000000000000" pitchFamily="2" charset="2"/>
              <a:buChar char="ü"/>
            </a:pPr>
            <a:r>
              <a:rPr lang="ru-RU" dirty="0" smtClean="0">
                <a:solidFill>
                  <a:srgbClr val="0A2E88"/>
                </a:solidFill>
                <a:latin typeface="Times New Roman" panose="02020603050405020304" pitchFamily="18" charset="0"/>
                <a:cs typeface="Times New Roman" panose="02020603050405020304" pitchFamily="18" charset="0"/>
              </a:rPr>
              <a:t>  Реализация элементов визуализации регистрационных данных с отметкой о наличии электронной подписи.</a:t>
            </a:r>
            <a:endParaRPr lang="ru-RU" dirty="0">
              <a:solidFill>
                <a:srgbClr val="0A2E88"/>
              </a:solidFill>
              <a:latin typeface="Times New Roman" panose="02020603050405020304" pitchFamily="18" charset="0"/>
              <a:cs typeface="Times New Roman" panose="02020603050405020304" pitchFamily="18" charset="0"/>
            </a:endParaRPr>
          </a:p>
        </p:txBody>
      </p:sp>
      <p:sp>
        <p:nvSpPr>
          <p:cNvPr id="2" name="Номер слайда 1"/>
          <p:cNvSpPr>
            <a:spLocks noGrp="1"/>
          </p:cNvSpPr>
          <p:nvPr>
            <p:ph type="sldNum" sz="quarter" idx="12"/>
          </p:nvPr>
        </p:nvSpPr>
        <p:spPr/>
        <p:txBody>
          <a:bodyPr/>
          <a:lstStyle/>
          <a:p>
            <a:pPr>
              <a:defRPr/>
            </a:pPr>
            <a:fld id="{4166674B-DCE7-4520-AF16-1383368E829B}" type="slidenum">
              <a:rPr lang="ru-RU" altLang="ru-RU" smtClean="0"/>
              <a:pPr>
                <a:defRPr/>
              </a:pPr>
              <a:t>9</a:t>
            </a:fld>
            <a:endParaRPr lang="ru-RU" altLang="ru-RU"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6133" y="1938866"/>
            <a:ext cx="6286501" cy="41571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4849029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6_Оформление по умолчанию">
  <a:themeElements>
    <a:clrScheme name="">
      <a:dk1>
        <a:srgbClr val="605E5D"/>
      </a:dk1>
      <a:lt1>
        <a:srgbClr val="FFFFFF"/>
      </a:lt1>
      <a:dk2>
        <a:srgbClr val="FFFFFF"/>
      </a:dk2>
      <a:lt2>
        <a:srgbClr val="A2BD90"/>
      </a:lt2>
      <a:accent1>
        <a:srgbClr val="C8DCF0"/>
      </a:accent1>
      <a:accent2>
        <a:srgbClr val="F3811F"/>
      </a:accent2>
      <a:accent3>
        <a:srgbClr val="FFFFFF"/>
      </a:accent3>
      <a:accent4>
        <a:srgbClr val="514F4E"/>
      </a:accent4>
      <a:accent5>
        <a:srgbClr val="E0EBF6"/>
      </a:accent5>
      <a:accent6>
        <a:srgbClr val="DC741B"/>
      </a:accent6>
      <a:hlink>
        <a:srgbClr val="F3781F"/>
      </a:hlink>
      <a:folHlink>
        <a:srgbClr val="BDA7AF"/>
      </a:folHlink>
    </a:clrScheme>
    <a:fontScheme name="6_Оформление по умолчанию">
      <a:majorFont>
        <a:latin typeface="Arial"/>
        <a:ea typeface=""/>
        <a:cs typeface="Arial"/>
      </a:majorFont>
      <a:minorFont>
        <a:latin typeface="Arial"/>
        <a:ea typeface=""/>
        <a:cs typeface="Arial"/>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w="28575" cap="flat" cmpd="sng" algn="ctr">
          <a:solidFill>
            <a:schemeClr val="accent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90000"/>
          </a:lnSpc>
          <a:spcBef>
            <a:spcPct val="0"/>
          </a:spcBef>
          <a:spcAft>
            <a:spcPct val="0"/>
          </a:spcAft>
          <a:buClrTx/>
          <a:buSzTx/>
          <a:buFontTx/>
          <a:buNone/>
          <a:tabLst/>
          <a:defRPr kumimoji="0" lang="ru-RU" altLang="ru-RU" sz="2000" b="1" i="0" u="none" strike="noStrike" cap="none" normalizeH="0" baseline="0" smtClean="0">
            <a:ln>
              <a:noFill/>
            </a:ln>
            <a:solidFill>
              <a:schemeClr val="bg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noFill/>
        <a:ln w="28575" cap="flat" cmpd="sng" algn="ctr">
          <a:solidFill>
            <a:schemeClr val="accent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90000"/>
          </a:lnSpc>
          <a:spcBef>
            <a:spcPct val="0"/>
          </a:spcBef>
          <a:spcAft>
            <a:spcPct val="0"/>
          </a:spcAft>
          <a:buClrTx/>
          <a:buSzTx/>
          <a:buFontTx/>
          <a:buNone/>
          <a:tabLst/>
          <a:defRPr kumimoji="0" lang="ru-RU" altLang="ru-RU" sz="2000" b="1" i="0" u="none" strike="noStrike" cap="none" normalizeH="0" baseline="0" smtClean="0">
            <a:ln>
              <a:noFill/>
            </a:ln>
            <a:solidFill>
              <a:schemeClr val="bg1"/>
            </a:solidFill>
            <a:effectLst/>
            <a:latin typeface="Arial" panose="020B0604020202020204" pitchFamily="34" charset="0"/>
            <a:cs typeface="Arial" panose="020B0604020202020204" pitchFamily="34" charset="0"/>
          </a:defRPr>
        </a:defPPr>
      </a:lstStyle>
    </a:lnDef>
  </a:objectDefaults>
  <a:extraClrSchemeLst>
    <a:extraClrScheme>
      <a:clrScheme name="6_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6_Оформление по умолчанию 13">
        <a:dk1>
          <a:srgbClr val="0076D5"/>
        </a:dk1>
        <a:lt1>
          <a:srgbClr val="FFFFFF"/>
        </a:lt1>
        <a:dk2>
          <a:srgbClr val="FFFFFF"/>
        </a:dk2>
        <a:lt2>
          <a:srgbClr val="009999"/>
        </a:lt2>
        <a:accent1>
          <a:srgbClr val="BBE0E3"/>
        </a:accent1>
        <a:accent2>
          <a:srgbClr val="009065"/>
        </a:accent2>
        <a:accent3>
          <a:srgbClr val="FFFFFF"/>
        </a:accent3>
        <a:accent4>
          <a:srgbClr val="0064B6"/>
        </a:accent4>
        <a:accent5>
          <a:srgbClr val="DAEDEF"/>
        </a:accent5>
        <a:accent6>
          <a:srgbClr val="00825B"/>
        </a:accent6>
        <a:hlink>
          <a:srgbClr val="009999"/>
        </a:hlink>
        <a:folHlink>
          <a:srgbClr val="55C02F"/>
        </a:folHlink>
      </a:clrScheme>
      <a:clrMap bg1="lt1" tx1="dk1" bg2="lt2" tx2="dk2" accent1="accent1" accent2="accent2" accent3="accent3" accent4="accent4" accent5="accent5" accent6="accent6" hlink="hlink" folHlink="folHlink"/>
    </a:extraClrScheme>
    <a:extraClrScheme>
      <a:clrScheme name="6_Оформление по умолчанию 14">
        <a:dk1>
          <a:srgbClr val="0076D5"/>
        </a:dk1>
        <a:lt1>
          <a:srgbClr val="FFFFFF"/>
        </a:lt1>
        <a:dk2>
          <a:srgbClr val="FFFFFF"/>
        </a:dk2>
        <a:lt2>
          <a:srgbClr val="008080"/>
        </a:lt2>
        <a:accent1>
          <a:srgbClr val="BBE0E3"/>
        </a:accent1>
        <a:accent2>
          <a:srgbClr val="009065"/>
        </a:accent2>
        <a:accent3>
          <a:srgbClr val="FFFFFF"/>
        </a:accent3>
        <a:accent4>
          <a:srgbClr val="0064B6"/>
        </a:accent4>
        <a:accent5>
          <a:srgbClr val="DAEDEF"/>
        </a:accent5>
        <a:accent6>
          <a:srgbClr val="00825B"/>
        </a:accent6>
        <a:hlink>
          <a:srgbClr val="009999"/>
        </a:hlink>
        <a:folHlink>
          <a:srgbClr val="55C02F"/>
        </a:folHlink>
      </a:clrScheme>
      <a:clrMap bg1="lt1" tx1="dk1" bg2="lt2" tx2="dk2" accent1="accent1" accent2="accent2" accent3="accent3" accent4="accent4" accent5="accent5" accent6="accent6" hlink="hlink" folHlink="folHlink"/>
    </a:extraClrScheme>
    <a:extraClrScheme>
      <a:clrScheme name="6_Оформление по умолчанию 15">
        <a:dk1>
          <a:srgbClr val="0076D5"/>
        </a:dk1>
        <a:lt1>
          <a:srgbClr val="FFFFFF"/>
        </a:lt1>
        <a:dk2>
          <a:srgbClr val="FFFFFF"/>
        </a:dk2>
        <a:lt2>
          <a:srgbClr val="008080"/>
        </a:lt2>
        <a:accent1>
          <a:srgbClr val="BBE0E3"/>
        </a:accent1>
        <a:accent2>
          <a:srgbClr val="D9F354"/>
        </a:accent2>
        <a:accent3>
          <a:srgbClr val="FFFFFF"/>
        </a:accent3>
        <a:accent4>
          <a:srgbClr val="0064B6"/>
        </a:accent4>
        <a:accent5>
          <a:srgbClr val="DAEDEF"/>
        </a:accent5>
        <a:accent6>
          <a:srgbClr val="C4DC4B"/>
        </a:accent6>
        <a:hlink>
          <a:srgbClr val="009999"/>
        </a:hlink>
        <a:folHlink>
          <a:srgbClr val="55C02F"/>
        </a:folHlink>
      </a:clrScheme>
      <a:clrMap bg1="lt1" tx1="dk1" bg2="lt2" tx2="dk2" accent1="accent1" accent2="accent2" accent3="accent3" accent4="accent4" accent5="accent5" accent6="accent6" hlink="hlink" folHlink="folHlink"/>
    </a:extraClrScheme>
    <a:extraClrScheme>
      <a:clrScheme name="6_Оформление по умолчанию 16">
        <a:dk1>
          <a:srgbClr val="2464D5"/>
        </a:dk1>
        <a:lt1>
          <a:srgbClr val="FFFFFF"/>
        </a:lt1>
        <a:dk2>
          <a:srgbClr val="FFFFFF"/>
        </a:dk2>
        <a:lt2>
          <a:srgbClr val="008080"/>
        </a:lt2>
        <a:accent1>
          <a:srgbClr val="BBE0E3"/>
        </a:accent1>
        <a:accent2>
          <a:srgbClr val="D9F354"/>
        </a:accent2>
        <a:accent3>
          <a:srgbClr val="FFFFFF"/>
        </a:accent3>
        <a:accent4>
          <a:srgbClr val="1D54B6"/>
        </a:accent4>
        <a:accent5>
          <a:srgbClr val="DAEDEF"/>
        </a:accent5>
        <a:accent6>
          <a:srgbClr val="C4DC4B"/>
        </a:accent6>
        <a:hlink>
          <a:srgbClr val="009999"/>
        </a:hlink>
        <a:folHlink>
          <a:srgbClr val="55C02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7_Оформление по умолчанию">
  <a:themeElements>
    <a:clrScheme name="">
      <a:dk1>
        <a:srgbClr val="605E5D"/>
      </a:dk1>
      <a:lt1>
        <a:srgbClr val="FFFFFF"/>
      </a:lt1>
      <a:dk2>
        <a:srgbClr val="FFFFFF"/>
      </a:dk2>
      <a:lt2>
        <a:srgbClr val="A2BD90"/>
      </a:lt2>
      <a:accent1>
        <a:srgbClr val="C8DCF0"/>
      </a:accent1>
      <a:accent2>
        <a:srgbClr val="F3811F"/>
      </a:accent2>
      <a:accent3>
        <a:srgbClr val="FFFFFF"/>
      </a:accent3>
      <a:accent4>
        <a:srgbClr val="514F4E"/>
      </a:accent4>
      <a:accent5>
        <a:srgbClr val="E0EBF6"/>
      </a:accent5>
      <a:accent6>
        <a:srgbClr val="DC741B"/>
      </a:accent6>
      <a:hlink>
        <a:srgbClr val="F3781F"/>
      </a:hlink>
      <a:folHlink>
        <a:srgbClr val="BDA7AF"/>
      </a:folHlink>
    </a:clrScheme>
    <a:fontScheme name="6_Оформление по умолчанию">
      <a:majorFont>
        <a:latin typeface="Arial"/>
        <a:ea typeface=""/>
        <a:cs typeface="Arial"/>
      </a:majorFont>
      <a:minorFont>
        <a:latin typeface="Arial"/>
        <a:ea typeface=""/>
        <a:cs typeface="Arial"/>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w="28575" cap="flat" cmpd="sng" algn="ctr">
          <a:solidFill>
            <a:schemeClr val="accent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90000"/>
          </a:lnSpc>
          <a:spcBef>
            <a:spcPct val="0"/>
          </a:spcBef>
          <a:spcAft>
            <a:spcPct val="0"/>
          </a:spcAft>
          <a:buClrTx/>
          <a:buSzTx/>
          <a:buFontTx/>
          <a:buNone/>
          <a:tabLst/>
          <a:defRPr kumimoji="0" lang="ru-RU" altLang="ru-RU" sz="2000" b="1" i="0" u="none" strike="noStrike" cap="none" normalizeH="0" baseline="0" smtClean="0">
            <a:ln>
              <a:noFill/>
            </a:ln>
            <a:solidFill>
              <a:schemeClr val="bg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noFill/>
        <a:ln w="28575" cap="flat" cmpd="sng" algn="ctr">
          <a:solidFill>
            <a:schemeClr val="accent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90000"/>
          </a:lnSpc>
          <a:spcBef>
            <a:spcPct val="0"/>
          </a:spcBef>
          <a:spcAft>
            <a:spcPct val="0"/>
          </a:spcAft>
          <a:buClrTx/>
          <a:buSzTx/>
          <a:buFontTx/>
          <a:buNone/>
          <a:tabLst/>
          <a:defRPr kumimoji="0" lang="ru-RU" altLang="ru-RU" sz="2000" b="1" i="0" u="none" strike="noStrike" cap="none" normalizeH="0" baseline="0" smtClean="0">
            <a:ln>
              <a:noFill/>
            </a:ln>
            <a:solidFill>
              <a:schemeClr val="bg1"/>
            </a:solidFill>
            <a:effectLst/>
            <a:latin typeface="Arial" panose="020B0604020202020204" pitchFamily="34" charset="0"/>
            <a:cs typeface="Arial" panose="020B0604020202020204" pitchFamily="34" charset="0"/>
          </a:defRPr>
        </a:defPPr>
      </a:lstStyle>
    </a:lnDef>
  </a:objectDefaults>
  <a:extraClrSchemeLst>
    <a:extraClrScheme>
      <a:clrScheme name="6_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6_Оформление по умолчанию 13">
        <a:dk1>
          <a:srgbClr val="0076D5"/>
        </a:dk1>
        <a:lt1>
          <a:srgbClr val="FFFFFF"/>
        </a:lt1>
        <a:dk2>
          <a:srgbClr val="FFFFFF"/>
        </a:dk2>
        <a:lt2>
          <a:srgbClr val="009999"/>
        </a:lt2>
        <a:accent1>
          <a:srgbClr val="BBE0E3"/>
        </a:accent1>
        <a:accent2>
          <a:srgbClr val="009065"/>
        </a:accent2>
        <a:accent3>
          <a:srgbClr val="FFFFFF"/>
        </a:accent3>
        <a:accent4>
          <a:srgbClr val="0064B6"/>
        </a:accent4>
        <a:accent5>
          <a:srgbClr val="DAEDEF"/>
        </a:accent5>
        <a:accent6>
          <a:srgbClr val="00825B"/>
        </a:accent6>
        <a:hlink>
          <a:srgbClr val="009999"/>
        </a:hlink>
        <a:folHlink>
          <a:srgbClr val="55C02F"/>
        </a:folHlink>
      </a:clrScheme>
      <a:clrMap bg1="lt1" tx1="dk1" bg2="lt2" tx2="dk2" accent1="accent1" accent2="accent2" accent3="accent3" accent4="accent4" accent5="accent5" accent6="accent6" hlink="hlink" folHlink="folHlink"/>
    </a:extraClrScheme>
    <a:extraClrScheme>
      <a:clrScheme name="6_Оформление по умолчанию 14">
        <a:dk1>
          <a:srgbClr val="0076D5"/>
        </a:dk1>
        <a:lt1>
          <a:srgbClr val="FFFFFF"/>
        </a:lt1>
        <a:dk2>
          <a:srgbClr val="FFFFFF"/>
        </a:dk2>
        <a:lt2>
          <a:srgbClr val="008080"/>
        </a:lt2>
        <a:accent1>
          <a:srgbClr val="BBE0E3"/>
        </a:accent1>
        <a:accent2>
          <a:srgbClr val="009065"/>
        </a:accent2>
        <a:accent3>
          <a:srgbClr val="FFFFFF"/>
        </a:accent3>
        <a:accent4>
          <a:srgbClr val="0064B6"/>
        </a:accent4>
        <a:accent5>
          <a:srgbClr val="DAEDEF"/>
        </a:accent5>
        <a:accent6>
          <a:srgbClr val="00825B"/>
        </a:accent6>
        <a:hlink>
          <a:srgbClr val="009999"/>
        </a:hlink>
        <a:folHlink>
          <a:srgbClr val="55C02F"/>
        </a:folHlink>
      </a:clrScheme>
      <a:clrMap bg1="lt1" tx1="dk1" bg2="lt2" tx2="dk2" accent1="accent1" accent2="accent2" accent3="accent3" accent4="accent4" accent5="accent5" accent6="accent6" hlink="hlink" folHlink="folHlink"/>
    </a:extraClrScheme>
    <a:extraClrScheme>
      <a:clrScheme name="6_Оформление по умолчанию 15">
        <a:dk1>
          <a:srgbClr val="0076D5"/>
        </a:dk1>
        <a:lt1>
          <a:srgbClr val="FFFFFF"/>
        </a:lt1>
        <a:dk2>
          <a:srgbClr val="FFFFFF"/>
        </a:dk2>
        <a:lt2>
          <a:srgbClr val="008080"/>
        </a:lt2>
        <a:accent1>
          <a:srgbClr val="BBE0E3"/>
        </a:accent1>
        <a:accent2>
          <a:srgbClr val="D9F354"/>
        </a:accent2>
        <a:accent3>
          <a:srgbClr val="FFFFFF"/>
        </a:accent3>
        <a:accent4>
          <a:srgbClr val="0064B6"/>
        </a:accent4>
        <a:accent5>
          <a:srgbClr val="DAEDEF"/>
        </a:accent5>
        <a:accent6>
          <a:srgbClr val="C4DC4B"/>
        </a:accent6>
        <a:hlink>
          <a:srgbClr val="009999"/>
        </a:hlink>
        <a:folHlink>
          <a:srgbClr val="55C02F"/>
        </a:folHlink>
      </a:clrScheme>
      <a:clrMap bg1="lt1" tx1="dk1" bg2="lt2" tx2="dk2" accent1="accent1" accent2="accent2" accent3="accent3" accent4="accent4" accent5="accent5" accent6="accent6" hlink="hlink" folHlink="folHlink"/>
    </a:extraClrScheme>
    <a:extraClrScheme>
      <a:clrScheme name="6_Оформление по умолчанию 16">
        <a:dk1>
          <a:srgbClr val="2464D5"/>
        </a:dk1>
        <a:lt1>
          <a:srgbClr val="FFFFFF"/>
        </a:lt1>
        <a:dk2>
          <a:srgbClr val="FFFFFF"/>
        </a:dk2>
        <a:lt2>
          <a:srgbClr val="008080"/>
        </a:lt2>
        <a:accent1>
          <a:srgbClr val="BBE0E3"/>
        </a:accent1>
        <a:accent2>
          <a:srgbClr val="D9F354"/>
        </a:accent2>
        <a:accent3>
          <a:srgbClr val="FFFFFF"/>
        </a:accent3>
        <a:accent4>
          <a:srgbClr val="1D54B6"/>
        </a:accent4>
        <a:accent5>
          <a:srgbClr val="DAEDEF"/>
        </a:accent5>
        <a:accent6>
          <a:srgbClr val="C4DC4B"/>
        </a:accent6>
        <a:hlink>
          <a:srgbClr val="009999"/>
        </a:hlink>
        <a:folHlink>
          <a:srgbClr val="55C02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4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23171</TotalTime>
  <Words>4918</Words>
  <Application>Microsoft Office PowerPoint</Application>
  <PresentationFormat>Произвольный</PresentationFormat>
  <Paragraphs>498</Paragraphs>
  <Slides>33</Slides>
  <Notes>33</Notes>
  <HiddenSlides>0</HiddenSlides>
  <MMClips>0</MMClips>
  <ScaleCrop>false</ScaleCrop>
  <HeadingPairs>
    <vt:vector size="6" baseType="variant">
      <vt:variant>
        <vt:lpstr>Тема</vt:lpstr>
      </vt:variant>
      <vt:variant>
        <vt:i4>7</vt:i4>
      </vt:variant>
      <vt:variant>
        <vt:lpstr>Внедренные серверы OLE</vt:lpstr>
      </vt:variant>
      <vt:variant>
        <vt:i4>1</vt:i4>
      </vt:variant>
      <vt:variant>
        <vt:lpstr>Заголовки слайдов</vt:lpstr>
      </vt:variant>
      <vt:variant>
        <vt:i4>33</vt:i4>
      </vt:variant>
    </vt:vector>
  </HeadingPairs>
  <TitlesOfParts>
    <vt:vector size="41" baseType="lpstr">
      <vt:lpstr>Тема Office</vt:lpstr>
      <vt:lpstr>1_Тема Office</vt:lpstr>
      <vt:lpstr>2_Тема Office</vt:lpstr>
      <vt:lpstr>6_Оформление по умолчанию</vt:lpstr>
      <vt:lpstr>7_Оформление по умолчанию</vt:lpstr>
      <vt:lpstr>4_Тема Office</vt:lpstr>
      <vt:lpstr>5_Тема Office</vt:lpstr>
      <vt:lpstr>Лист</vt:lpstr>
      <vt:lpstr>Отдельные вопросы технологического обеспечения представления бюджетной (бухгалтерской) отчетности  за 1 полугодие 2018 года</vt:lpstr>
      <vt:lpstr> </vt:lpstr>
      <vt:lpstr>Реализованный функционал и планы по развитию подсистемы учета и отчетности ГИИС  «Электронный бюджет» во II полугодии 2018 года</vt:lpstr>
      <vt:lpstr>Реализованный функционал ПУиО ГИИС «Электронный бюджет». Доработка функционала ПУиО в соответствии  с изменениями НПА</vt:lpstr>
      <vt:lpstr>Реализованный функционал ПУиО ГИИС «Электронный бюджет».  Указание в кодовой зоне полномочия субъекта бюджетной отчетности в соответствии с НПА  </vt:lpstr>
      <vt:lpstr>Реализованный функционал ПУиО ГИИС «Электронный бюджет». Функция автоматического формирования отчетных форм,  не содержащих показателей </vt:lpstr>
      <vt:lpstr>Реализованный функционал ПУиО ГИИС «Электронный бюджет». Перевод отчетов в статус «Показатели отсутствуют» </vt:lpstr>
      <vt:lpstr>Реализованный функционал ПУиО ГИИС «Электронный бюджет»</vt:lpstr>
      <vt:lpstr>Реализованный функционал ПУиО ГИИС «Электронный бюджет»</vt:lpstr>
      <vt:lpstr>Презентация PowerPoint</vt:lpstr>
      <vt:lpstr>Презентация PowerPoint</vt:lpstr>
      <vt:lpstr>Презентация PowerPoint</vt:lpstr>
      <vt:lpstr>Планы по развитию ПУиО ГИИС «Электронный бюджет»  во II половине 2018 года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Отдельные функциональные возможности ПУиО. Пакетная загрузка форм отчетности. Процедура загрузки</vt:lpstr>
      <vt:lpstr>Презентация PowerPoint</vt:lpstr>
      <vt:lpstr>Презентация PowerPoint</vt:lpstr>
      <vt:lpstr>Отдельные функциональные возможности ПУиО. МДК на комплект.   Запуск и проведение процедуры</vt:lpstr>
      <vt:lpstr>Отдельные функциональные возможности ПУиО. МДК на комплект. Просмотр процедуры контроля</vt:lpstr>
      <vt:lpstr>Отдельные функциональные возможности ПУиО. Проведение ВНК. Проведение сверки ф.0503127 с ф.0521413 и ф.0531340</vt:lpstr>
      <vt:lpstr>Отдельные функциональные возможности ПУиО. Проведение ВНК Сведений об остатках денежных средств учреждения (ф. 0503779) с показателями Расшифровки остатков средств к Балансу по операциям кассового обслуживания бюджетных учреждений, автономных учреждений и иных организаций (ф. 0503154) ТОФК.</vt:lpstr>
      <vt:lpstr>Презентация PowerPoint</vt:lpstr>
      <vt:lpstr>Презентация PowerPoint</vt:lpstr>
      <vt:lpstr>Обновление сертификата сервера TLS на автоматизированном рабочем месте пользователя системы «Электронный бюджет» в соответствии  с письмом Федерального казначейства № 07-04-05/10 – 12601 от 20.06.2018 года.</vt:lpstr>
      <vt:lpstr>Обновление сертификата сервера TLS на автоматизированном рабочем месте пользователя системы «Электронный бюджет»</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Mazur Nataliya</dc:creator>
  <cp:lastModifiedBy>Лабарова Жанна Цыдендамбаевна</cp:lastModifiedBy>
  <cp:revision>1322</cp:revision>
  <cp:lastPrinted>2018-06-28T15:29:17Z</cp:lastPrinted>
  <dcterms:created xsi:type="dcterms:W3CDTF">2015-03-03T16:27:21Z</dcterms:created>
  <dcterms:modified xsi:type="dcterms:W3CDTF">2018-07-05T06:38:44Z</dcterms:modified>
</cp:coreProperties>
</file>